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68" roundtripDataSignature="AMtx7mg3gH8hGx0/UYcAUs8qKTZ9ScrzV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slı Yılma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customschemas.google.com/relationships/presentationmetadata" Target="meta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24T06:14:04.452">
    <p:pos x="1576" y="109"/>
    <p:text>Konu içeriği yeterince verilmeden, sonuçlara geçilmiş, ünite içeriği hakkında daha çok durulmalıdır</p:text>
    <p:extLst>
      <p:ext uri="{C676402C-5697-4E1C-873F-D02D1690AC5C}">
        <p15:threadingInfo timeZoneBias="0"/>
      </p:ext>
      <p:ext uri="http://customooxmlschemas.google.com/">
        <go:slidesCustomData xmlns:go="http://customooxmlschemas.google.com/" commentPostId="AAAALiulFz4"/>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2-23T13:54:36.574">
    <p:pos x="528" y="453"/>
    <p:text>Sorun ve meseleler konu restoran organizasyonu anlatıldıktan sonra ele alınmalıdır.</p:text>
    <p:extLst>
      <p:ext uri="{C676402C-5697-4E1C-873F-D02D1690AC5C}">
        <p15:threadingInfo timeZoneBias="0"/>
      </p:ext>
      <p:ext uri="http://customooxmlschemas.google.com/">
        <go:slidesCustomData xmlns:go="http://customooxmlschemas.google.com/" commentPostId="AAAALZbEYk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511" name="Google Shape;511;p47: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5" name="Shape 15"/>
        <p:cNvGrpSpPr/>
        <p:nvPr/>
      </p:nvGrpSpPr>
      <p:grpSpPr>
        <a:xfrm>
          <a:off x="0" y="0"/>
          <a:ext cx="0" cy="0"/>
          <a:chOff x="0" y="0"/>
          <a:chExt cx="0" cy="0"/>
        </a:xfrm>
      </p:grpSpPr>
      <p:sp>
        <p:nvSpPr>
          <p:cNvPr id="16" name="Google Shape;16;p49"/>
          <p:cNvSpPr/>
          <p:nvPr/>
        </p:nvSpPr>
        <p:spPr>
          <a:xfrm>
            <a:off x="0" y="0"/>
            <a:ext cx="12192000" cy="6858000"/>
          </a:xfrm>
          <a:custGeom>
            <a:rect b="b" l="l" r="r" t="t"/>
            <a:pathLst>
              <a:path extrusionOk="0" h="10287000" w="18288000">
                <a:moveTo>
                  <a:pt x="18288000" y="10287000"/>
                </a:moveTo>
                <a:lnTo>
                  <a:pt x="0" y="10287000"/>
                </a:lnTo>
                <a:lnTo>
                  <a:pt x="0" y="0"/>
                </a:lnTo>
                <a:lnTo>
                  <a:pt x="18288000" y="0"/>
                </a:lnTo>
                <a:lnTo>
                  <a:pt x="18288000" y="10287000"/>
                </a:lnTo>
                <a:close/>
              </a:path>
            </a:pathLst>
          </a:custGeom>
          <a:solidFill>
            <a:srgbClr val="6A8B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 name="Google Shape;17;p49"/>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9"/>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9"/>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74" name="Shape 74"/>
        <p:cNvGrpSpPr/>
        <p:nvPr/>
      </p:nvGrpSpPr>
      <p:grpSpPr>
        <a:xfrm>
          <a:off x="0" y="0"/>
          <a:ext cx="0" cy="0"/>
          <a:chOff x="0" y="0"/>
          <a:chExt cx="0" cy="0"/>
        </a:xfrm>
      </p:grpSpPr>
      <p:sp>
        <p:nvSpPr>
          <p:cNvPr id="75" name="Google Shape;75;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81" name="Shape 81"/>
        <p:cNvGrpSpPr/>
        <p:nvPr/>
      </p:nvGrpSpPr>
      <p:grpSpPr>
        <a:xfrm>
          <a:off x="0" y="0"/>
          <a:ext cx="0" cy="0"/>
          <a:chOff x="0" y="0"/>
          <a:chExt cx="0" cy="0"/>
        </a:xfrm>
      </p:grpSpPr>
      <p:sp>
        <p:nvSpPr>
          <p:cNvPr id="82" name="Google Shape;82;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88" name="Shape 88"/>
        <p:cNvGrpSpPr/>
        <p:nvPr/>
      </p:nvGrpSpPr>
      <p:grpSpPr>
        <a:xfrm>
          <a:off x="0" y="0"/>
          <a:ext cx="0" cy="0"/>
          <a:chOff x="0" y="0"/>
          <a:chExt cx="0" cy="0"/>
        </a:xfrm>
      </p:grpSpPr>
      <p:sp>
        <p:nvSpPr>
          <p:cNvPr id="89" name="Google Shape;89;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94" name="Shape 94"/>
        <p:cNvGrpSpPr/>
        <p:nvPr/>
      </p:nvGrpSpPr>
      <p:grpSpPr>
        <a:xfrm>
          <a:off x="0" y="0"/>
          <a:ext cx="0" cy="0"/>
          <a:chOff x="0" y="0"/>
          <a:chExt cx="0" cy="0"/>
        </a:xfrm>
      </p:grpSpPr>
      <p:sp>
        <p:nvSpPr>
          <p:cNvPr id="95" name="Google Shape;95;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p:cSld name="Başlık ve İçerik">
    <p:spTree>
      <p:nvGrpSpPr>
        <p:cNvPr id="20" name="Shape 20"/>
        <p:cNvGrpSpPr/>
        <p:nvPr/>
      </p:nvGrpSpPr>
      <p:grpSpPr>
        <a:xfrm>
          <a:off x="0" y="0"/>
          <a:ext cx="0" cy="0"/>
          <a:chOff x="0" y="0"/>
          <a:chExt cx="0" cy="0"/>
        </a:xfrm>
      </p:grpSpPr>
      <p:sp>
        <p:nvSpPr>
          <p:cNvPr id="21" name="Google Shape;21;p50"/>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0"/>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metin, küçük resim içeren bir resim&#10;&#10;Açıklama otomatik olarak oluşturuldu" id="26" name="Google Shape;26;p50"/>
          <p:cNvPicPr preferRelativeResize="0"/>
          <p:nvPr/>
        </p:nvPicPr>
        <p:blipFill rotWithShape="1">
          <a:blip r:embed="rId2">
            <a:alphaModFix/>
          </a:blip>
          <a:srcRect b="0" l="0" r="0" t="0"/>
          <a:stretch/>
        </p:blipFill>
        <p:spPr>
          <a:xfrm>
            <a:off x="95040" y="71729"/>
            <a:ext cx="1143099" cy="586791"/>
          </a:xfrm>
          <a:prstGeom prst="rect">
            <a:avLst/>
          </a:prstGeom>
          <a:noFill/>
          <a:ln>
            <a:noFill/>
          </a:ln>
        </p:spPr>
      </p:pic>
      <p:pic>
        <p:nvPicPr>
          <p:cNvPr id="27" name="Google Shape;27;p50"/>
          <p:cNvPicPr preferRelativeResize="0"/>
          <p:nvPr/>
        </p:nvPicPr>
        <p:blipFill rotWithShape="1">
          <a:blip r:embed="rId3">
            <a:alphaModFix/>
          </a:blip>
          <a:srcRect b="0" l="0" r="0" t="0"/>
          <a:stretch/>
        </p:blipFill>
        <p:spPr>
          <a:xfrm>
            <a:off x="9341873" y="64109"/>
            <a:ext cx="2850127" cy="602032"/>
          </a:xfrm>
          <a:prstGeom prst="rect">
            <a:avLst/>
          </a:prstGeom>
          <a:noFill/>
          <a:ln>
            <a:noFill/>
          </a:ln>
        </p:spPr>
      </p:pic>
      <p:pic>
        <p:nvPicPr>
          <p:cNvPr id="28" name="Google Shape;28;p50"/>
          <p:cNvPicPr preferRelativeResize="0"/>
          <p:nvPr/>
        </p:nvPicPr>
        <p:blipFill rotWithShape="1">
          <a:blip r:embed="rId4">
            <a:alphaModFix/>
          </a:blip>
          <a:srcRect b="0" l="0" r="0" t="0"/>
          <a:stretch/>
        </p:blipFill>
        <p:spPr>
          <a:xfrm>
            <a:off x="1270850" y="49005"/>
            <a:ext cx="1204064" cy="670618"/>
          </a:xfrm>
          <a:prstGeom prst="rect">
            <a:avLst/>
          </a:prstGeom>
          <a:noFill/>
          <a:ln>
            <a:noFill/>
          </a:ln>
        </p:spPr>
      </p:pic>
      <p:sp>
        <p:nvSpPr>
          <p:cNvPr id="29" name="Google Shape;29;p50"/>
          <p:cNvSpPr/>
          <p:nvPr/>
        </p:nvSpPr>
        <p:spPr>
          <a:xfrm rot="914125">
            <a:off x="169237" y="5202786"/>
            <a:ext cx="1483408" cy="14864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50"/>
          <p:cNvSpPr/>
          <p:nvPr/>
        </p:nvSpPr>
        <p:spPr>
          <a:xfrm rot="2280820">
            <a:off x="10189955" y="660479"/>
            <a:ext cx="1639273" cy="154705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1" name="Shape 31"/>
        <p:cNvGrpSpPr/>
        <p:nvPr/>
      </p:nvGrpSpPr>
      <p:grpSpPr>
        <a:xfrm>
          <a:off x="0" y="0"/>
          <a:ext cx="0" cy="0"/>
          <a:chOff x="0" y="0"/>
          <a:chExt cx="0" cy="0"/>
        </a:xfrm>
      </p:grpSpPr>
      <p:sp>
        <p:nvSpPr>
          <p:cNvPr id="32" name="Google Shape;32;p51"/>
          <p:cNvSpPr/>
          <p:nvPr/>
        </p:nvSpPr>
        <p:spPr>
          <a:xfrm>
            <a:off x="0" y="1"/>
            <a:ext cx="12192000" cy="6858000"/>
          </a:xfrm>
          <a:custGeom>
            <a:rect b="b" l="l" r="r" t="t"/>
            <a:pathLst>
              <a:path extrusionOk="0" h="10287000" w="18288000">
                <a:moveTo>
                  <a:pt x="18288000" y="10287000"/>
                </a:moveTo>
                <a:lnTo>
                  <a:pt x="0" y="10287000"/>
                </a:lnTo>
                <a:lnTo>
                  <a:pt x="0" y="0"/>
                </a:lnTo>
                <a:lnTo>
                  <a:pt x="18288000" y="0"/>
                </a:lnTo>
                <a:lnTo>
                  <a:pt x="18288000" y="1028700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p:txBody>
      </p:sp>
      <p:sp>
        <p:nvSpPr>
          <p:cNvPr id="33" name="Google Shape;33;p51"/>
          <p:cNvSpPr txBox="1"/>
          <p:nvPr>
            <p:ph type="title"/>
          </p:nvPr>
        </p:nvSpPr>
        <p:spPr>
          <a:xfrm>
            <a:off x="3362426" y="1737600"/>
            <a:ext cx="5467147" cy="222927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F4FAEC"/>
              </a:buClr>
              <a:buSzPts val="1400"/>
              <a:buFont typeface="Arial"/>
              <a:buNone/>
              <a:defRPr b="0" i="0" sz="1450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1"/>
          <p:cNvSpPr txBox="1"/>
          <p:nvPr>
            <p:ph idx="11" type="ftr"/>
          </p:nvPr>
        </p:nvSpPr>
        <p:spPr>
          <a:xfrm>
            <a:off x="4145280" y="6377940"/>
            <a:ext cx="3901440" cy="18466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rgbClr val="888888"/>
              </a:buClr>
              <a:buSzPts val="1400"/>
              <a:buFont typeface="Calibri"/>
              <a:buNone/>
              <a:defRPr>
                <a:solidFill>
                  <a:srgbClr val="888888"/>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5" name="Google Shape;35;p51"/>
          <p:cNvSpPr txBox="1"/>
          <p:nvPr>
            <p:ph idx="10" type="dt"/>
          </p:nvPr>
        </p:nvSpPr>
        <p:spPr>
          <a:xfrm>
            <a:off x="609600" y="6377940"/>
            <a:ext cx="2804160" cy="18466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888888"/>
              </a:buClr>
              <a:buSzPts val="1400"/>
              <a:buFont typeface="Calibri"/>
              <a:buNone/>
              <a:defRPr>
                <a:solidFill>
                  <a:srgbClr val="888888"/>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6" name="Google Shape;36;p51"/>
          <p:cNvSpPr txBox="1"/>
          <p:nvPr>
            <p:ph idx="12" type="sldNum"/>
          </p:nvPr>
        </p:nvSpPr>
        <p:spPr>
          <a:xfrm>
            <a:off x="8778241" y="6377940"/>
            <a:ext cx="2804160" cy="18466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37" name="Shape 37"/>
        <p:cNvGrpSpPr/>
        <p:nvPr/>
      </p:nvGrpSpPr>
      <p:grpSpPr>
        <a:xfrm>
          <a:off x="0" y="0"/>
          <a:ext cx="0" cy="0"/>
          <a:chOff x="0" y="0"/>
          <a:chExt cx="0" cy="0"/>
        </a:xfrm>
      </p:grpSpPr>
      <p:sp>
        <p:nvSpPr>
          <p:cNvPr id="38" name="Google Shape;38;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43" name="Shape 43"/>
        <p:cNvGrpSpPr/>
        <p:nvPr/>
      </p:nvGrpSpPr>
      <p:grpSpPr>
        <a:xfrm>
          <a:off x="0" y="0"/>
          <a:ext cx="0" cy="0"/>
          <a:chOff x="0" y="0"/>
          <a:chExt cx="0" cy="0"/>
        </a:xfrm>
      </p:grpSpPr>
      <p:sp>
        <p:nvSpPr>
          <p:cNvPr id="44" name="Google Shape;44;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49" name="Shape 49"/>
        <p:cNvGrpSpPr/>
        <p:nvPr/>
      </p:nvGrpSpPr>
      <p:grpSpPr>
        <a:xfrm>
          <a:off x="0" y="0"/>
          <a:ext cx="0" cy="0"/>
          <a:chOff x="0" y="0"/>
          <a:chExt cx="0" cy="0"/>
        </a:xfrm>
      </p:grpSpPr>
      <p:sp>
        <p:nvSpPr>
          <p:cNvPr id="50" name="Google Shape;5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56" name="Shape 56"/>
        <p:cNvGrpSpPr/>
        <p:nvPr/>
      </p:nvGrpSpPr>
      <p:grpSpPr>
        <a:xfrm>
          <a:off x="0" y="0"/>
          <a:ext cx="0" cy="0"/>
          <a:chOff x="0" y="0"/>
          <a:chExt cx="0" cy="0"/>
        </a:xfrm>
      </p:grpSpPr>
      <p:sp>
        <p:nvSpPr>
          <p:cNvPr id="57" name="Google Shape;57;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65" name="Shape 65"/>
        <p:cNvGrpSpPr/>
        <p:nvPr/>
      </p:nvGrpSpPr>
      <p:grpSpPr>
        <a:xfrm>
          <a:off x="0" y="0"/>
          <a:ext cx="0" cy="0"/>
          <a:chOff x="0" y="0"/>
          <a:chExt cx="0" cy="0"/>
        </a:xfrm>
      </p:grpSpPr>
      <p:sp>
        <p:nvSpPr>
          <p:cNvPr id="66" name="Google Shape;66;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70" name="Shape 70"/>
        <p:cNvGrpSpPr/>
        <p:nvPr/>
      </p:nvGrpSpPr>
      <p:grpSpPr>
        <a:xfrm>
          <a:off x="0" y="0"/>
          <a:ext cx="0" cy="0"/>
          <a:chOff x="0" y="0"/>
          <a:chExt cx="0" cy="0"/>
        </a:xfrm>
      </p:grpSpPr>
      <p:sp>
        <p:nvSpPr>
          <p:cNvPr id="71" name="Google Shape;7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tourismtoday.com/training-education/tourism-careers/tourism-occupation-sectors/careers-food-and-beverage" TargetMode="External"/><Relationship Id="rId4" Type="http://schemas.openxmlformats.org/officeDocument/2006/relationships/hyperlink" Target="https://www.tourismtoday.com/training-education/tourism-careers/tourism-occupation-sectors/careers-food-and-beverag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tourismtoday.com/training-education/tourism-careers/tourism-occupation-sectors/careers-food-and-beverage" TargetMode="External"/><Relationship Id="rId4" Type="http://schemas.openxmlformats.org/officeDocument/2006/relationships/hyperlink" Target="https://www.tourismtoday.com/training-education/tourism-careers/tourism-occupation-sectors/careers-food-and-beverag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tourismtoday.com/training-education/tourism-careers/tourism-occupation-sectors/careers-food-and-beverage" TargetMode="External"/><Relationship Id="rId4" Type="http://schemas.openxmlformats.org/officeDocument/2006/relationships/hyperlink" Target="https://www.tourismtoday.com/training-education/tourism-careers/tourism-occupation-sectors/careers-food-and-beverag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mindtools.com/pages/article/newTMC_05.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mindtools.com/pages/article/newTMC_05.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omments" Target="../comments/commen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chefacademyoflondon.com/en/cooking-courses/hospitality-management-and-advanced-food-science-600-hour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consilium.europa.eu/media/24004/european-consensus-on-development-2-june-2017-clean_final.pdf" TargetMode="External"/><Relationship Id="rId4" Type="http://schemas.openxmlformats.org/officeDocument/2006/relationships/hyperlink" Target="https://link.springer.com/journal/12571" TargetMode="External"/><Relationship Id="rId5" Type="http://schemas.openxmlformats.org/officeDocument/2006/relationships/hyperlink" Target="https://www.consilium.europa.eu/media/24004/european-consensus-on-development-2-june-2017-clean_final.pdf" TargetMode="External"/><Relationship Id="rId6" Type="http://schemas.openxmlformats.org/officeDocument/2006/relationships/hyperlink" Target="https://www.researchgate.net/profile/Godfried-Asamoah?_sg%5B0%5D=Nv0ZudNFMFfRItlHM7O-IDrbONPYQSDgMfhpc4bjhgTBg0jDwROgIbq3xAFflQkAIBWHjqg.lAwvq4TcYyIuSKpvnhuzpwuMlq0IjteX4EXu--fTujm-Ng4EED2K9BhLVbsoHxxmLZsK_i1-f7KRvAdRxMnHQQ&amp;_sg%5B1%5D=T0stLRZzID6jB6UTe9j3Mb2rEAVyo4HSi1bHc7xATlV_S7c4lH3EBYNgW36dZYG1KqaZWhY.-ShSH_dH4mANy2Q8BpNJ0_0y0twl8T5A3OrgHiIt917ezHOkPAKiN8pzfVIzP-DNhk1i_0Z-23ErZcbvFDDty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www.theguardian/" TargetMode="External"/><Relationship Id="rId4" Type="http://schemas.openxmlformats.org/officeDocument/2006/relationships/hyperlink" Target="http://unesdoc.unesco.org/" TargetMode="External"/><Relationship Id="rId9" Type="http://schemas.openxmlformats.org/officeDocument/2006/relationships/hyperlink" Target="https://zety.com/blog/culinary-resume-example" TargetMode="External"/><Relationship Id="rId5" Type="http://schemas.openxmlformats.org/officeDocument/2006/relationships/hyperlink" Target="http://unesdoc.unesco.org/" TargetMode="External"/><Relationship Id="rId6" Type="http://schemas.openxmlformats.org/officeDocument/2006/relationships/hyperlink" Target="https://easternpeak.com/blog/how-technology-is-transforming-the-food-industry" TargetMode="External"/><Relationship Id="rId7" Type="http://schemas.openxmlformats.org/officeDocument/2006/relationships/hyperlink" Target="https://hospitalityinsights.ehl.edu/food-and-beverage-industry-digitalization" TargetMode="External"/><Relationship Id="rId8" Type="http://schemas.openxmlformats.org/officeDocument/2006/relationships/hyperlink" Target="https://zety.com/blog/culinary-resume-example" TargetMode="External"/></Relationships>
</file>

<file path=ppt/slides/_rels/slide58.xml.rels><?xml version="1.0" encoding="UTF-8" standalone="yes"?><Relationships xmlns="http://schemas.openxmlformats.org/package/2006/relationships"><Relationship Id="rId11" Type="http://schemas.openxmlformats.org/officeDocument/2006/relationships/hyperlink" Target="https://www.chefacademyoflondon.com/en/blog/661-qualities-of-a-chef.html" TargetMode="External"/><Relationship Id="rId10" Type="http://schemas.openxmlformats.org/officeDocument/2006/relationships/hyperlink" Target="http://unesdoc.unesco.org/" TargetMode="External"/><Relationship Id="rId13" Type="http://schemas.openxmlformats.org/officeDocument/2006/relationships/hyperlink" Target="http://unesdoc.unesco.org/" TargetMode="External"/><Relationship Id="rId12" Type="http://schemas.openxmlformats.org/officeDocument/2006/relationships/hyperlink" Target="http://unesdoc.unesco.org/"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egyankosh.ac.in/handle/123456789/1091" TargetMode="External"/><Relationship Id="rId4" Type="http://schemas.openxmlformats.org/officeDocument/2006/relationships/hyperlink" Target="http://unesdoc.unesco.org/" TargetMode="External"/><Relationship Id="rId9" Type="http://schemas.openxmlformats.org/officeDocument/2006/relationships/hyperlink" Target="http://unesdoc.unesco.org/" TargetMode="External"/><Relationship Id="rId15" Type="http://schemas.openxmlformats.org/officeDocument/2006/relationships/hyperlink" Target="http://www.theguardian/" TargetMode="External"/><Relationship Id="rId14" Type="http://schemas.openxmlformats.org/officeDocument/2006/relationships/hyperlink" Target="http://unesdoc.unesco.org/" TargetMode="External"/><Relationship Id="rId17" Type="http://schemas.openxmlformats.org/officeDocument/2006/relationships/hyperlink" Target="http://www.theguardian/" TargetMode="External"/><Relationship Id="rId16" Type="http://schemas.openxmlformats.org/officeDocument/2006/relationships/hyperlink" Target="http://www.theguardian/" TargetMode="External"/><Relationship Id="rId5" Type="http://schemas.openxmlformats.org/officeDocument/2006/relationships/hyperlink" Target="http://unesdoc.unesco.org/" TargetMode="External"/><Relationship Id="rId6" Type="http://schemas.openxmlformats.org/officeDocument/2006/relationships/hyperlink" Target="http://unesdoc.unesco.org/" TargetMode="External"/><Relationship Id="rId18" Type="http://schemas.openxmlformats.org/officeDocument/2006/relationships/hyperlink" Target="http://www.theguardian/" TargetMode="External"/><Relationship Id="rId7" Type="http://schemas.openxmlformats.org/officeDocument/2006/relationships/hyperlink" Target="https://hoteltalk.app/t/70-food-and-beverage-f-b-service-multiple-choice-questions-and-answers/3577" TargetMode="External"/><Relationship Id="rId8" Type="http://schemas.openxmlformats.org/officeDocument/2006/relationships/hyperlink" Target="http://unesdoc.unesco.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www.theguardian/" TargetMode="External"/><Relationship Id="rId4" Type="http://schemas.openxmlformats.org/officeDocument/2006/relationships/hyperlink" Target="http://www.theguardian/" TargetMode="External"/><Relationship Id="rId5" Type="http://schemas.openxmlformats.org/officeDocument/2006/relationships/hyperlink" Target="http://www.theguardian/" TargetMode="External"/><Relationship Id="rId6" Type="http://schemas.openxmlformats.org/officeDocument/2006/relationships/hyperlink" Target="http://www.theguardi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png"/></Relationships>
</file>

<file path=ppt/slides/_rels/slide6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3.jpg"/><Relationship Id="rId7" Type="http://schemas.openxmlformats.org/officeDocument/2006/relationships/image" Target="../media/image5.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p:nvPr/>
        </p:nvSpPr>
        <p:spPr>
          <a:xfrm>
            <a:off x="15149" y="0"/>
            <a:ext cx="12192000" cy="6858000"/>
          </a:xfrm>
          <a:prstGeom prst="rect">
            <a:avLst/>
          </a:prstGeom>
          <a:solidFill>
            <a:srgbClr val="608C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B70AA"/>
              </a:solidFill>
              <a:latin typeface="Calibri"/>
              <a:ea typeface="Calibri"/>
              <a:cs typeface="Calibri"/>
              <a:sym typeface="Calibri"/>
            </a:endParaRPr>
          </a:p>
        </p:txBody>
      </p:sp>
      <p:sp>
        <p:nvSpPr>
          <p:cNvPr id="105" name="Google Shape;105;p1"/>
          <p:cNvSpPr/>
          <p:nvPr/>
        </p:nvSpPr>
        <p:spPr>
          <a:xfrm>
            <a:off x="11253194" y="2690204"/>
            <a:ext cx="275589" cy="75353"/>
          </a:xfrm>
          <a:custGeom>
            <a:rect b="b" l="l" r="r" t="t"/>
            <a:pathLst>
              <a:path extrusionOk="0" h="113029" w="413384">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6" name="Google Shape;106;p1"/>
          <p:cNvSpPr/>
          <p:nvPr/>
        </p:nvSpPr>
        <p:spPr>
          <a:xfrm>
            <a:off x="11153116" y="2154635"/>
            <a:ext cx="277706" cy="188807"/>
          </a:xfrm>
          <a:custGeom>
            <a:rect b="b" l="l" r="r" t="t"/>
            <a:pathLst>
              <a:path extrusionOk="0" h="283210" w="416559">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7" name="Google Shape;107;p1"/>
          <p:cNvSpPr/>
          <p:nvPr/>
        </p:nvSpPr>
        <p:spPr>
          <a:xfrm>
            <a:off x="10877430" y="1872930"/>
            <a:ext cx="103293" cy="256963"/>
          </a:xfrm>
          <a:custGeom>
            <a:rect b="b" l="l" r="r" t="t"/>
            <a:pathLst>
              <a:path extrusionOk="0" h="385444" w="154940">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8" name="Google Shape;108;p1"/>
          <p:cNvSpPr/>
          <p:nvPr/>
        </p:nvSpPr>
        <p:spPr>
          <a:xfrm>
            <a:off x="11052928" y="2097602"/>
            <a:ext cx="42333" cy="88900"/>
          </a:xfrm>
          <a:custGeom>
            <a:rect b="b" l="l" r="r" t="t"/>
            <a:pathLst>
              <a:path extrusionOk="0" h="133350" w="6350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9" name="Google Shape;109;p1"/>
          <p:cNvSpPr/>
          <p:nvPr/>
        </p:nvSpPr>
        <p:spPr>
          <a:xfrm>
            <a:off x="11256457" y="2535925"/>
            <a:ext cx="82973" cy="15663"/>
          </a:xfrm>
          <a:custGeom>
            <a:rect b="b" l="l" r="r" t="t"/>
            <a:pathLst>
              <a:path extrusionOk="0" h="23495" w="124459">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110" name="Google Shape;110;p1"/>
          <p:cNvGrpSpPr/>
          <p:nvPr/>
        </p:nvGrpSpPr>
        <p:grpSpPr>
          <a:xfrm>
            <a:off x="-571928" y="-1576"/>
            <a:ext cx="3408272" cy="6390180"/>
            <a:chOff x="-990182" y="-74394"/>
            <a:chExt cx="5556184" cy="10361392"/>
          </a:xfrm>
        </p:grpSpPr>
        <p:sp>
          <p:nvSpPr>
            <p:cNvPr id="111" name="Google Shape;111;p1"/>
            <p:cNvSpPr/>
            <p:nvPr/>
          </p:nvSpPr>
          <p:spPr>
            <a:xfrm>
              <a:off x="0" y="6074718"/>
              <a:ext cx="4566002" cy="421228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2" name="Google Shape;112;p1"/>
            <p:cNvSpPr/>
            <p:nvPr/>
          </p:nvSpPr>
          <p:spPr>
            <a:xfrm>
              <a:off x="-990182" y="-74394"/>
              <a:ext cx="5556184" cy="44439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3" name="Google Shape;113;p1"/>
            <p:cNvSpPr/>
            <p:nvPr/>
          </p:nvSpPr>
          <p:spPr>
            <a:xfrm>
              <a:off x="-48345" y="3758602"/>
              <a:ext cx="3340904" cy="55353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114" name="Google Shape;114;p1"/>
          <p:cNvSpPr txBox="1"/>
          <p:nvPr/>
        </p:nvSpPr>
        <p:spPr>
          <a:xfrm>
            <a:off x="257810" y="1573462"/>
            <a:ext cx="10671267" cy="2360476"/>
          </a:xfrm>
          <a:prstGeom prst="rect">
            <a:avLst/>
          </a:prstGeom>
          <a:noFill/>
          <a:ln>
            <a:noFill/>
          </a:ln>
        </p:spPr>
        <p:txBody>
          <a:bodyPr anchorCtr="0" anchor="t" bIns="0" lIns="0" spcFirstLastPara="1" rIns="0" wrap="square" tIns="691725">
            <a:spAutoFit/>
          </a:bodyPr>
          <a:lstStyle/>
          <a:p>
            <a:pPr indent="0" lvl="0" marL="0" marR="0" rtl="0" algn="r">
              <a:lnSpc>
                <a:spcPct val="100000"/>
              </a:lnSpc>
              <a:spcBef>
                <a:spcPts val="0"/>
              </a:spcBef>
              <a:spcAft>
                <a:spcPts val="0"/>
              </a:spcAft>
              <a:buClr>
                <a:srgbClr val="000000"/>
              </a:buClr>
              <a:buSzPts val="3600"/>
              <a:buFont typeface="Arial"/>
              <a:buNone/>
            </a:pPr>
            <a:r>
              <a:rPr b="0" i="0" lang="tr-TR" sz="3600" u="none" cap="none" strike="noStrike">
                <a:solidFill>
                  <a:srgbClr val="F4FAEC"/>
                </a:solidFill>
                <a:latin typeface="Arial"/>
                <a:ea typeface="Arial"/>
                <a:cs typeface="Arial"/>
                <a:sym typeface="Arial"/>
              </a:rPr>
              <a:t>Migrants’ Integration through </a:t>
            </a:r>
            <a:br>
              <a:rPr b="0" i="0" lang="tr-TR" sz="3600" u="none" cap="none" strike="noStrike">
                <a:solidFill>
                  <a:srgbClr val="F4FAEC"/>
                </a:solidFill>
                <a:latin typeface="Arial"/>
                <a:ea typeface="Arial"/>
                <a:cs typeface="Arial"/>
                <a:sym typeface="Arial"/>
              </a:rPr>
            </a:br>
            <a:r>
              <a:rPr b="0" i="0" lang="tr-TR" sz="3600" u="none" cap="none" strike="noStrike">
                <a:solidFill>
                  <a:srgbClr val="F4FAEC"/>
                </a:solidFill>
                <a:latin typeface="Arial"/>
                <a:ea typeface="Arial"/>
                <a:cs typeface="Arial"/>
                <a:sym typeface="Arial"/>
              </a:rPr>
              <a:t>Culinary Arts</a:t>
            </a:r>
            <a:endParaRPr b="0" i="0" sz="3600" u="none" cap="none" strike="noStrike">
              <a:solidFill>
                <a:srgbClr val="F4FAEC"/>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600"/>
              <a:buFont typeface="Arial"/>
              <a:buNone/>
            </a:pPr>
            <a:r>
              <a:rPr b="0" i="0" lang="tr-TR" sz="3600" u="none" cap="none" strike="noStrike">
                <a:solidFill>
                  <a:srgbClr val="F4FAEC"/>
                </a:solidFill>
                <a:latin typeface="Arial"/>
                <a:ea typeface="Arial"/>
                <a:cs typeface="Arial"/>
                <a:sym typeface="Arial"/>
              </a:rPr>
              <a:t>Cοοking Cultures</a:t>
            </a:r>
            <a:endParaRPr b="0" i="0" sz="3600" u="none" cap="none" strike="noStrike">
              <a:solidFill>
                <a:srgbClr val="F4FAEC"/>
              </a:solidFill>
              <a:latin typeface="Arial"/>
              <a:ea typeface="Arial"/>
              <a:cs typeface="Arial"/>
              <a:sym typeface="Arial"/>
            </a:endParaRPr>
          </a:p>
        </p:txBody>
      </p:sp>
      <p:sp>
        <p:nvSpPr>
          <p:cNvPr id="115" name="Google Shape;115;p1"/>
          <p:cNvSpPr txBox="1"/>
          <p:nvPr/>
        </p:nvSpPr>
        <p:spPr>
          <a:xfrm>
            <a:off x="7017036" y="4247190"/>
            <a:ext cx="3913717" cy="255625"/>
          </a:xfrm>
          <a:prstGeom prst="rect">
            <a:avLst/>
          </a:prstGeom>
          <a:noFill/>
          <a:ln>
            <a:noFill/>
          </a:ln>
        </p:spPr>
        <p:txBody>
          <a:bodyPr anchorCtr="0" anchor="t" bIns="0" lIns="0" spcFirstLastPara="1" rIns="0" wrap="square" tIns="9300">
            <a:spAutoFit/>
          </a:bodyPr>
          <a:lstStyle/>
          <a:p>
            <a:pPr indent="0" lvl="0" marL="0" marR="0" rtl="0" algn="l">
              <a:lnSpc>
                <a:spcPct val="100000"/>
              </a:lnSpc>
              <a:spcBef>
                <a:spcPts val="0"/>
              </a:spcBef>
              <a:spcAft>
                <a:spcPts val="0"/>
              </a:spcAft>
              <a:buClr>
                <a:srgbClr val="000000"/>
              </a:buClr>
              <a:buSzPts val="1600"/>
              <a:buFont typeface="Arial"/>
              <a:buNone/>
            </a:pPr>
            <a:r>
              <a:rPr b="0" i="1" lang="tr-TR" sz="1600" u="none" cap="none" strike="noStrike">
                <a:solidFill>
                  <a:schemeClr val="lt1"/>
                </a:solidFill>
                <a:latin typeface="Calibri"/>
                <a:ea typeface="Calibri"/>
                <a:cs typeface="Calibri"/>
                <a:sym typeface="Calibri"/>
              </a:rPr>
              <a:t>Erasmus + Programme [2019-1-KA204-074418]</a:t>
            </a:r>
            <a:endParaRPr b="0" i="0" sz="1600" u="none" cap="none" strike="noStrike">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6">
            <a:alphaModFix/>
          </a:blip>
          <a:srcRect b="0" l="0" r="0" t="0"/>
          <a:stretch/>
        </p:blipFill>
        <p:spPr>
          <a:xfrm>
            <a:off x="8278153" y="-417272"/>
            <a:ext cx="3250631" cy="3250631"/>
          </a:xfrm>
          <a:prstGeom prst="rect">
            <a:avLst/>
          </a:prstGeom>
          <a:noFill/>
          <a:ln>
            <a:noFill/>
          </a:ln>
        </p:spPr>
      </p:pic>
      <p:pic>
        <p:nvPicPr>
          <p:cNvPr descr="akmi-cl1-350x278" id="117" name="Google Shape;117;p1"/>
          <p:cNvPicPr preferRelativeResize="0"/>
          <p:nvPr/>
        </p:nvPicPr>
        <p:blipFill rotWithShape="1">
          <a:blip r:embed="rId7">
            <a:alphaModFix/>
          </a:blip>
          <a:srcRect b="0" l="0" r="0" t="0"/>
          <a:stretch/>
        </p:blipFill>
        <p:spPr>
          <a:xfrm>
            <a:off x="5691120" y="4783376"/>
            <a:ext cx="1258920" cy="1002325"/>
          </a:xfrm>
          <a:prstGeom prst="rect">
            <a:avLst/>
          </a:prstGeom>
          <a:noFill/>
          <a:ln>
            <a:noFill/>
          </a:ln>
        </p:spPr>
      </p:pic>
      <p:pic>
        <p:nvPicPr>
          <p:cNvPr id="118" name="Google Shape;118;p1"/>
          <p:cNvPicPr preferRelativeResize="0"/>
          <p:nvPr/>
        </p:nvPicPr>
        <p:blipFill rotWithShape="1">
          <a:blip r:embed="rId8">
            <a:alphaModFix/>
          </a:blip>
          <a:srcRect b="0" l="0" r="0" t="0"/>
          <a:stretch/>
        </p:blipFill>
        <p:spPr>
          <a:xfrm>
            <a:off x="4827610" y="4969655"/>
            <a:ext cx="534990" cy="534990"/>
          </a:xfrm>
          <a:prstGeom prst="rect">
            <a:avLst/>
          </a:prstGeom>
          <a:noFill/>
          <a:ln>
            <a:noFill/>
          </a:ln>
        </p:spPr>
      </p:pic>
      <p:pic>
        <p:nvPicPr>
          <p:cNvPr id="119" name="Google Shape;119;p1"/>
          <p:cNvPicPr preferRelativeResize="0"/>
          <p:nvPr/>
        </p:nvPicPr>
        <p:blipFill rotWithShape="1">
          <a:blip r:embed="rId9">
            <a:alphaModFix/>
          </a:blip>
          <a:srcRect b="36119" l="11242" r="13609" t="31941"/>
          <a:stretch/>
        </p:blipFill>
        <p:spPr>
          <a:xfrm>
            <a:off x="8705560" y="5152220"/>
            <a:ext cx="1104477" cy="234950"/>
          </a:xfrm>
          <a:prstGeom prst="rect">
            <a:avLst/>
          </a:prstGeom>
          <a:noFill/>
          <a:ln>
            <a:noFill/>
          </a:ln>
        </p:spPr>
      </p:pic>
      <p:pic>
        <p:nvPicPr>
          <p:cNvPr descr="14742E46-8181-433E-AF9B-28FBF1A0E9CA@home" id="120" name="Google Shape;120;p1"/>
          <p:cNvPicPr preferRelativeResize="0"/>
          <p:nvPr/>
        </p:nvPicPr>
        <p:blipFill rotWithShape="1">
          <a:blip r:embed="rId10">
            <a:alphaModFix/>
          </a:blip>
          <a:srcRect b="0" l="0" r="0" t="0"/>
          <a:stretch/>
        </p:blipFill>
        <p:spPr>
          <a:xfrm>
            <a:off x="7238855" y="4976582"/>
            <a:ext cx="1191487" cy="576878"/>
          </a:xfrm>
          <a:prstGeom prst="rect">
            <a:avLst/>
          </a:prstGeom>
          <a:noFill/>
          <a:ln>
            <a:noFill/>
          </a:ln>
        </p:spPr>
      </p:pic>
      <p:pic>
        <p:nvPicPr>
          <p:cNvPr id="121" name="Google Shape;121;p1"/>
          <p:cNvPicPr preferRelativeResize="0"/>
          <p:nvPr/>
        </p:nvPicPr>
        <p:blipFill rotWithShape="1">
          <a:blip r:embed="rId11">
            <a:alphaModFix/>
          </a:blip>
          <a:srcRect b="0" l="0" r="0" t="0"/>
          <a:stretch/>
        </p:blipFill>
        <p:spPr>
          <a:xfrm>
            <a:off x="10119813" y="4952354"/>
            <a:ext cx="881117" cy="629674"/>
          </a:xfrm>
          <a:prstGeom prst="rect">
            <a:avLst/>
          </a:prstGeom>
          <a:noFill/>
          <a:ln>
            <a:noFill/>
          </a:ln>
        </p:spPr>
      </p:pic>
      <p:sp>
        <p:nvSpPr>
          <p:cNvPr id="122" name="Google Shape;122;p1"/>
          <p:cNvSpPr/>
          <p:nvPr/>
        </p:nvSpPr>
        <p:spPr>
          <a:xfrm>
            <a:off x="2020227" y="427564"/>
            <a:ext cx="6685333" cy="1815841"/>
          </a:xfrm>
          <a:prstGeom prst="rect">
            <a:avLst/>
          </a:prstGeom>
          <a:solidFill>
            <a:schemeClr val="lt2">
              <a:alpha val="82745"/>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tr-TR" sz="3200" u="none" cap="none" strike="noStrike">
                <a:solidFill>
                  <a:schemeClr val="dk2"/>
                </a:solidFill>
                <a:latin typeface="Arial"/>
                <a:ea typeface="Arial"/>
                <a:cs typeface="Arial"/>
                <a:sym typeface="Arial"/>
              </a:rPr>
              <a:t>MODULE 5. </a:t>
            </a:r>
            <a:br>
              <a:rPr b="1" i="0" lang="tr-TR" sz="3200" u="none" cap="none" strike="noStrike">
                <a:solidFill>
                  <a:schemeClr val="dk2"/>
                </a:solidFill>
                <a:latin typeface="Calibri"/>
                <a:ea typeface="Calibri"/>
                <a:cs typeface="Calibri"/>
                <a:sym typeface="Calibri"/>
              </a:rPr>
            </a:br>
            <a:r>
              <a:rPr b="1" i="0" lang="tr-TR" sz="4000" u="none" cap="none" strike="noStrike">
                <a:solidFill>
                  <a:schemeClr val="dk2"/>
                </a:solidFill>
                <a:latin typeface="Calibri"/>
                <a:ea typeface="Calibri"/>
                <a:cs typeface="Calibri"/>
                <a:sym typeface="Calibri"/>
              </a:rPr>
              <a:t>Management and Organizational Module</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idx="1" type="body"/>
          </p:nvPr>
        </p:nvSpPr>
        <p:spPr>
          <a:xfrm>
            <a:off x="789561" y="1490693"/>
            <a:ext cx="10515600" cy="396642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Clr>
                <a:schemeClr val="accent1"/>
              </a:buClr>
              <a:buSzPct val="78125"/>
              <a:buNone/>
            </a:pPr>
            <a:r>
              <a:rPr b="1" lang="tr-TR" sz="12800">
                <a:solidFill>
                  <a:schemeClr val="accent1"/>
                </a:solidFill>
                <a:latin typeface="Arial"/>
                <a:ea typeface="Arial"/>
                <a:cs typeface="Arial"/>
                <a:sym typeface="Arial"/>
              </a:rPr>
              <a:t>1.1. Introduction</a:t>
            </a:r>
            <a:endParaRPr b="1" sz="12800">
              <a:solidFill>
                <a:schemeClr val="accent1"/>
              </a:solidFill>
              <a:latin typeface="Arial"/>
              <a:ea typeface="Arial"/>
              <a:cs typeface="Arial"/>
              <a:sym typeface="Arial"/>
            </a:endParaRPr>
          </a:p>
          <a:p>
            <a:pPr indent="-228600" lvl="0" marL="457200" rtl="0" algn="just">
              <a:lnSpc>
                <a:spcPct val="90000"/>
              </a:lnSpc>
              <a:spcBef>
                <a:spcPts val="1000"/>
              </a:spcBef>
              <a:spcAft>
                <a:spcPts val="0"/>
              </a:spcAft>
              <a:buSzPct val="109089"/>
              <a:buNone/>
            </a:pPr>
            <a:r>
              <a:t/>
            </a:r>
            <a:endParaRPr b="1" sz="6600"/>
          </a:p>
          <a:p>
            <a:pPr indent="-342900" lvl="0" marL="457200" rtl="0" algn="just">
              <a:lnSpc>
                <a:spcPct val="90000"/>
              </a:lnSpc>
              <a:spcBef>
                <a:spcPts val="1000"/>
              </a:spcBef>
              <a:spcAft>
                <a:spcPts val="0"/>
              </a:spcAft>
              <a:buSzPct val="64285"/>
              <a:buChar char="•"/>
            </a:pPr>
            <a:r>
              <a:rPr b="1" lang="tr-TR" sz="11200" u="sng"/>
              <a:t>Food science </a:t>
            </a:r>
            <a:r>
              <a:rPr lang="tr-TR" sz="9600"/>
              <a:t>is a branch of science that reveals the relationships between food chemistry and microbiology and nutrition issues and examines food research. It collaborates with engineering and health sciences. It defines the nature of food, the causes of spoilage, the principles underpinning food processing, and a branch used to improve food for the consumer.</a:t>
            </a:r>
            <a:endParaRPr/>
          </a:p>
          <a:p>
            <a:pPr indent="-228600" lvl="0" marL="457200" rtl="0" algn="just">
              <a:lnSpc>
                <a:spcPct val="90000"/>
              </a:lnSpc>
              <a:spcBef>
                <a:spcPts val="1000"/>
              </a:spcBef>
              <a:spcAft>
                <a:spcPts val="0"/>
              </a:spcAft>
              <a:buSzPct val="75000"/>
              <a:buNone/>
            </a:pPr>
            <a:r>
              <a:t/>
            </a:r>
            <a:endParaRPr sz="9600"/>
          </a:p>
          <a:p>
            <a:pPr indent="-342900" lvl="0" marL="457200" rtl="0" algn="just">
              <a:lnSpc>
                <a:spcPct val="90000"/>
              </a:lnSpc>
              <a:spcBef>
                <a:spcPts val="1000"/>
              </a:spcBef>
              <a:spcAft>
                <a:spcPts val="0"/>
              </a:spcAft>
              <a:buSzPct val="64285"/>
              <a:buChar char="•"/>
            </a:pPr>
            <a:r>
              <a:rPr b="1" lang="tr-TR" sz="11200" u="sng"/>
              <a:t>Food technology</a:t>
            </a:r>
            <a:r>
              <a:rPr lang="tr-TR" sz="9600" u="sng"/>
              <a:t> </a:t>
            </a:r>
            <a:r>
              <a:rPr lang="tr-TR" sz="9600"/>
              <a:t>is the science that decides the processes that should be applied to foods in the light of food science. Engineers, chemists, hygienists, quality analysts, packers, biochemists act together to develop processes. </a:t>
            </a:r>
            <a:br>
              <a:rPr lang="tr-TR" sz="3200"/>
            </a:br>
            <a:endParaRPr sz="3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2"/>
          <p:cNvSpPr txBox="1"/>
          <p:nvPr>
            <p:ph idx="1" type="body"/>
          </p:nvPr>
        </p:nvSpPr>
        <p:spPr>
          <a:xfrm>
            <a:off x="1297561" y="1490693"/>
            <a:ext cx="10515600" cy="396642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Clr>
                <a:schemeClr val="accent1"/>
              </a:buClr>
              <a:buSzPct val="78125"/>
              <a:buNone/>
            </a:pPr>
            <a:r>
              <a:rPr b="1" i="1" lang="tr-TR" sz="12800" u="sng">
                <a:solidFill>
                  <a:srgbClr val="3A3838"/>
                </a:solidFill>
              </a:rPr>
              <a:t>Classification of foods: </a:t>
            </a:r>
            <a:endParaRPr/>
          </a:p>
          <a:p>
            <a:pPr indent="0" lvl="0" marL="0" rtl="0" algn="l">
              <a:lnSpc>
                <a:spcPct val="110000"/>
              </a:lnSpc>
              <a:spcBef>
                <a:spcPts val="0"/>
              </a:spcBef>
              <a:spcAft>
                <a:spcPts val="0"/>
              </a:spcAft>
              <a:buClr>
                <a:schemeClr val="accent1"/>
              </a:buClr>
              <a:buSzPct val="78125"/>
              <a:buNone/>
            </a:pPr>
            <a:br>
              <a:rPr lang="tr-TR" sz="12800">
                <a:solidFill>
                  <a:srgbClr val="3A3838"/>
                </a:solidFill>
              </a:rPr>
            </a:br>
            <a:r>
              <a:rPr lang="tr-TR" sz="12800">
                <a:solidFill>
                  <a:srgbClr val="3A3838"/>
                </a:solidFill>
              </a:rPr>
              <a:t>- vegetable-animal, </a:t>
            </a:r>
            <a:br>
              <a:rPr lang="tr-TR" sz="12800">
                <a:solidFill>
                  <a:srgbClr val="3A3838"/>
                </a:solidFill>
              </a:rPr>
            </a:br>
            <a:r>
              <a:rPr lang="tr-TR" sz="12800">
                <a:solidFill>
                  <a:srgbClr val="3A3838"/>
                </a:solidFill>
              </a:rPr>
              <a:t>- processed-unprocessed, </a:t>
            </a:r>
            <a:br>
              <a:rPr lang="tr-TR" sz="12800">
                <a:solidFill>
                  <a:srgbClr val="3A3838"/>
                </a:solidFill>
              </a:rPr>
            </a:br>
            <a:r>
              <a:rPr lang="tr-TR" sz="12800">
                <a:solidFill>
                  <a:srgbClr val="3A3838"/>
                </a:solidFill>
              </a:rPr>
              <a:t>- packaged-unpackaged, </a:t>
            </a:r>
            <a:br>
              <a:rPr lang="tr-TR" sz="12800">
                <a:solidFill>
                  <a:srgbClr val="3A3838"/>
                </a:solidFill>
              </a:rPr>
            </a:br>
            <a:r>
              <a:rPr lang="tr-TR" sz="12800">
                <a:solidFill>
                  <a:srgbClr val="3A3838"/>
                </a:solidFill>
              </a:rPr>
              <a:t>- natural-synthetic, </a:t>
            </a:r>
            <a:br>
              <a:rPr lang="tr-TR" sz="12800">
                <a:solidFill>
                  <a:srgbClr val="3A3838"/>
                </a:solidFill>
              </a:rPr>
            </a:br>
            <a:r>
              <a:rPr lang="tr-TR" sz="12800">
                <a:solidFill>
                  <a:srgbClr val="3A3838"/>
                </a:solidFill>
              </a:rPr>
              <a:t>- liquid-solid-semi-solid, </a:t>
            </a:r>
            <a:br>
              <a:rPr lang="tr-TR" sz="12800">
                <a:solidFill>
                  <a:srgbClr val="3A3838"/>
                </a:solidFill>
              </a:rPr>
            </a:br>
            <a:r>
              <a:rPr lang="tr-TR" sz="12800">
                <a:solidFill>
                  <a:srgbClr val="3A3838"/>
                </a:solidFill>
              </a:rPr>
              <a:t>- foods-drinks, </a:t>
            </a:r>
            <a:br>
              <a:rPr lang="tr-TR" sz="12800">
                <a:solidFill>
                  <a:srgbClr val="3A3838"/>
                </a:solidFill>
              </a:rPr>
            </a:br>
            <a:r>
              <a:rPr lang="tr-TR" sz="12800">
                <a:solidFill>
                  <a:srgbClr val="3A3838"/>
                </a:solidFill>
              </a:rPr>
              <a:t>- cereals-vegetables-fruit-meat,</a:t>
            </a:r>
            <a:br>
              <a:rPr lang="tr-TR" sz="12800">
                <a:solidFill>
                  <a:srgbClr val="3A3838"/>
                </a:solidFill>
              </a:rPr>
            </a:br>
            <a:r>
              <a:rPr lang="tr-TR" sz="12800">
                <a:solidFill>
                  <a:srgbClr val="3A3838"/>
                </a:solidFill>
              </a:rPr>
              <a:t>- milk and dairy products-eggs-bee products,</a:t>
            </a:r>
            <a:br>
              <a:rPr lang="tr-TR" sz="12800">
                <a:solidFill>
                  <a:srgbClr val="3A3838"/>
                </a:solidFill>
              </a:rPr>
            </a:br>
            <a:r>
              <a:rPr lang="tr-TR" sz="12800">
                <a:solidFill>
                  <a:srgbClr val="3A3838"/>
                </a:solidFill>
              </a:rPr>
              <a:t>- sea products. </a:t>
            </a:r>
            <a:br>
              <a:rPr lang="tr-TR" sz="3200"/>
            </a:br>
            <a:endParaRPr sz="3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3"/>
          <p:cNvSpPr txBox="1"/>
          <p:nvPr>
            <p:ph idx="1" type="body"/>
          </p:nvPr>
        </p:nvSpPr>
        <p:spPr>
          <a:xfrm>
            <a:off x="573661" y="842993"/>
            <a:ext cx="10515600" cy="396642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Clr>
                <a:schemeClr val="accent1"/>
              </a:buClr>
              <a:buSzPct val="89285"/>
              <a:buNone/>
            </a:pPr>
            <a:r>
              <a:rPr b="1" lang="tr-TR" sz="11200">
                <a:solidFill>
                  <a:schemeClr val="accent1"/>
                </a:solidFill>
                <a:latin typeface="Arial"/>
                <a:ea typeface="Arial"/>
                <a:cs typeface="Arial"/>
                <a:sym typeface="Arial"/>
              </a:rPr>
              <a:t>2.2. Food Chemistry</a:t>
            </a:r>
            <a:br>
              <a:rPr b="1" lang="tr-TR" sz="8000">
                <a:solidFill>
                  <a:schemeClr val="dk1"/>
                </a:solidFill>
              </a:rPr>
            </a:br>
            <a:br>
              <a:rPr lang="tr-TR" sz="9600">
                <a:solidFill>
                  <a:srgbClr val="3A3838"/>
                </a:solidFill>
              </a:rPr>
            </a:br>
            <a:r>
              <a:rPr lang="tr-TR" sz="6400">
                <a:solidFill>
                  <a:schemeClr val="dk1"/>
                </a:solidFill>
              </a:rPr>
              <a:t>- </a:t>
            </a:r>
            <a:r>
              <a:rPr lang="tr-TR" sz="9600">
                <a:solidFill>
                  <a:schemeClr val="dk1"/>
                </a:solidFill>
              </a:rPr>
              <a:t>Nutrients are naturally occurring chemical substances found in food. There are six categories of nutrients: </a:t>
            </a:r>
            <a:endParaRPr/>
          </a:p>
          <a:p>
            <a:pPr indent="0" lvl="0" marL="0" rtl="0" algn="l">
              <a:lnSpc>
                <a:spcPct val="110000"/>
              </a:lnSpc>
              <a:spcBef>
                <a:spcPts val="0"/>
              </a:spcBef>
              <a:spcAft>
                <a:spcPts val="0"/>
              </a:spcAft>
              <a:buClr>
                <a:schemeClr val="accent1"/>
              </a:buClr>
              <a:buSzPct val="104165"/>
              <a:buNone/>
            </a:pPr>
            <a:r>
              <a:t/>
            </a:r>
            <a:endParaRPr sz="9600">
              <a:solidFill>
                <a:schemeClr val="dk1"/>
              </a:solidFill>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proteins, </a:t>
            </a:r>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lipids,</a:t>
            </a:r>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 carbohydrates, </a:t>
            </a:r>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vitamins, </a:t>
            </a:r>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minerals, </a:t>
            </a:r>
            <a:endParaRPr/>
          </a:p>
          <a:p>
            <a:pPr indent="-158748" lvl="0" marL="0" rtl="0" algn="l">
              <a:lnSpc>
                <a:spcPct val="110000"/>
              </a:lnSpc>
              <a:spcBef>
                <a:spcPts val="0"/>
              </a:spcBef>
              <a:spcAft>
                <a:spcPts val="0"/>
              </a:spcAft>
              <a:buClr>
                <a:schemeClr val="accent1"/>
              </a:buClr>
              <a:buSzPct val="104165"/>
              <a:buFont typeface="Noto Sans Symbols"/>
              <a:buChar char="⮚"/>
            </a:pPr>
            <a:r>
              <a:rPr lang="tr-TR" sz="9600">
                <a:solidFill>
                  <a:schemeClr val="dk1"/>
                </a:solidFill>
              </a:rPr>
              <a:t>water. </a:t>
            </a:r>
            <a:endParaRPr/>
          </a:p>
          <a:p>
            <a:pPr indent="0" lvl="0" marL="0" rtl="0" algn="l">
              <a:lnSpc>
                <a:spcPct val="110000"/>
              </a:lnSpc>
              <a:spcBef>
                <a:spcPts val="0"/>
              </a:spcBef>
              <a:spcAft>
                <a:spcPts val="0"/>
              </a:spcAft>
              <a:buClr>
                <a:schemeClr val="accent1"/>
              </a:buClr>
              <a:buSzPct val="104165"/>
              <a:buNone/>
            </a:pPr>
            <a:r>
              <a:t/>
            </a:r>
            <a:endParaRPr sz="9600">
              <a:solidFill>
                <a:schemeClr val="dk1"/>
              </a:solidFill>
            </a:endParaRPr>
          </a:p>
          <a:p>
            <a:pPr indent="0" lvl="0" marL="0" rtl="0" algn="l">
              <a:lnSpc>
                <a:spcPct val="110000"/>
              </a:lnSpc>
              <a:spcBef>
                <a:spcPts val="0"/>
              </a:spcBef>
              <a:spcAft>
                <a:spcPts val="0"/>
              </a:spcAft>
              <a:buClr>
                <a:schemeClr val="accent1"/>
              </a:buClr>
              <a:buSzPct val="104165"/>
              <a:buNone/>
            </a:pPr>
            <a:r>
              <a:rPr lang="tr-TR" sz="9600">
                <a:solidFill>
                  <a:schemeClr val="dk1"/>
                </a:solidFill>
              </a:rPr>
              <a:t>      The chemistry of these nutrients influences the characteristics of our food.          </a:t>
            </a:r>
            <a:endParaRPr/>
          </a:p>
          <a:p>
            <a:pPr indent="0" lvl="0" marL="0" rtl="0" algn="l">
              <a:lnSpc>
                <a:spcPct val="110000"/>
              </a:lnSpc>
              <a:spcBef>
                <a:spcPts val="0"/>
              </a:spcBef>
              <a:spcAft>
                <a:spcPts val="0"/>
              </a:spcAft>
              <a:buClr>
                <a:schemeClr val="accent1"/>
              </a:buClr>
              <a:buSzPct val="104165"/>
              <a:buNone/>
            </a:pPr>
            <a:r>
              <a:rPr lang="tr-TR" sz="9600">
                <a:solidFill>
                  <a:schemeClr val="dk1"/>
                </a:solidFill>
              </a:rPr>
              <a:t>      Proteins, fats, and carbohydrates in food provide the energy our bodies need to </a:t>
            </a:r>
            <a:endParaRPr/>
          </a:p>
          <a:p>
            <a:pPr indent="0" lvl="0" marL="0" rtl="0" algn="l">
              <a:lnSpc>
                <a:spcPct val="110000"/>
              </a:lnSpc>
              <a:spcBef>
                <a:spcPts val="0"/>
              </a:spcBef>
              <a:spcAft>
                <a:spcPts val="0"/>
              </a:spcAft>
              <a:buClr>
                <a:schemeClr val="accent1"/>
              </a:buClr>
              <a:buSzPct val="104165"/>
              <a:buNone/>
            </a:pPr>
            <a:r>
              <a:rPr lang="tr-TR" sz="9600">
                <a:solidFill>
                  <a:schemeClr val="dk1"/>
                </a:solidFill>
              </a:rPr>
              <a:t>      function. </a:t>
            </a:r>
            <a:br>
              <a:rPr lang="tr-TR" sz="14400"/>
            </a:br>
            <a:br>
              <a:rPr lang="tr-TR" sz="4400"/>
            </a:br>
            <a:endParaRPr sz="4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4"/>
          <p:cNvSpPr txBox="1"/>
          <p:nvPr>
            <p:ph idx="1" type="body"/>
          </p:nvPr>
        </p:nvSpPr>
        <p:spPr>
          <a:xfrm>
            <a:off x="573661" y="842993"/>
            <a:ext cx="10515600" cy="3966423"/>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0000"/>
              </a:lnSpc>
              <a:spcBef>
                <a:spcPts val="0"/>
              </a:spcBef>
              <a:spcAft>
                <a:spcPts val="0"/>
              </a:spcAft>
              <a:buClr>
                <a:schemeClr val="accent1"/>
              </a:buClr>
              <a:buSzPct val="89285"/>
              <a:buNone/>
            </a:pPr>
            <a:r>
              <a:rPr b="1" lang="tr-TR" sz="11200">
                <a:solidFill>
                  <a:schemeClr val="accent1"/>
                </a:solidFill>
                <a:latin typeface="Arial"/>
                <a:ea typeface="Arial"/>
                <a:cs typeface="Arial"/>
                <a:sym typeface="Arial"/>
              </a:rPr>
              <a:t>2.2. Food Chemistry</a:t>
            </a:r>
            <a:br>
              <a:rPr b="1" lang="tr-TR" sz="8000">
                <a:solidFill>
                  <a:schemeClr val="dk1"/>
                </a:solidFill>
              </a:rPr>
            </a:br>
            <a:br>
              <a:rPr lang="tr-TR" sz="9600">
                <a:solidFill>
                  <a:srgbClr val="3A3838"/>
                </a:solidFill>
              </a:rPr>
            </a:br>
            <a:r>
              <a:rPr lang="tr-TR" sz="6400">
                <a:solidFill>
                  <a:schemeClr val="dk1"/>
                </a:solidFill>
              </a:rPr>
              <a:t>- </a:t>
            </a:r>
            <a:r>
              <a:rPr b="1" i="1" lang="tr-TR" sz="9600" u="sng">
                <a:solidFill>
                  <a:srgbClr val="3A3838"/>
                </a:solidFill>
              </a:rPr>
              <a:t>After reading this unit, you should be able to:</a:t>
            </a:r>
            <a:endParaRPr b="1" i="1" sz="9600" u="sng">
              <a:solidFill>
                <a:srgbClr val="3A3838"/>
              </a:solidFill>
            </a:endParaRPr>
          </a:p>
          <a:p>
            <a:pPr indent="0" lvl="0" marL="0" rtl="0" algn="l">
              <a:lnSpc>
                <a:spcPct val="110000"/>
              </a:lnSpc>
              <a:spcBef>
                <a:spcPts val="0"/>
              </a:spcBef>
              <a:spcAft>
                <a:spcPts val="0"/>
              </a:spcAft>
              <a:buClr>
                <a:schemeClr val="accent1"/>
              </a:buClr>
              <a:buSzPct val="104165"/>
              <a:buNone/>
            </a:pPr>
            <a:r>
              <a:rPr b="1" i="1" lang="tr-TR" sz="9600" u="sng">
                <a:solidFill>
                  <a:srgbClr val="3A3838"/>
                </a:solidFill>
              </a:rPr>
              <a:t> </a:t>
            </a:r>
            <a:br>
              <a:rPr lang="tr-TR" sz="9600">
                <a:solidFill>
                  <a:srgbClr val="3A3838"/>
                </a:solidFill>
              </a:rPr>
            </a:br>
            <a:r>
              <a:rPr lang="tr-TR" sz="9600">
                <a:solidFill>
                  <a:srgbClr val="3A3838"/>
                </a:solidFill>
              </a:rPr>
              <a:t>• know constituents of food and properties,</a:t>
            </a:r>
            <a:br>
              <a:rPr lang="tr-TR" sz="9600">
                <a:solidFill>
                  <a:srgbClr val="3A3838"/>
                </a:solidFill>
              </a:rPr>
            </a:br>
            <a:r>
              <a:rPr lang="tr-TR" sz="9600">
                <a:solidFill>
                  <a:srgbClr val="3A3838"/>
                </a:solidFill>
              </a:rPr>
              <a:t> </a:t>
            </a:r>
            <a:br>
              <a:rPr lang="tr-TR" sz="9600">
                <a:solidFill>
                  <a:srgbClr val="3A3838"/>
                </a:solidFill>
              </a:rPr>
            </a:br>
            <a:r>
              <a:rPr lang="tr-TR" sz="9600">
                <a:solidFill>
                  <a:srgbClr val="3A3838"/>
                </a:solidFill>
              </a:rPr>
              <a:t>• explain chemistry of food and nutrition,</a:t>
            </a:r>
            <a:br>
              <a:rPr lang="tr-TR" sz="9600">
                <a:solidFill>
                  <a:srgbClr val="3A3838"/>
                </a:solidFill>
              </a:rPr>
            </a:br>
            <a:br>
              <a:rPr lang="tr-TR" sz="9600">
                <a:solidFill>
                  <a:srgbClr val="3A3838"/>
                </a:solidFill>
              </a:rPr>
            </a:br>
            <a:r>
              <a:rPr lang="tr-TR" sz="9600">
                <a:solidFill>
                  <a:srgbClr val="3A3838"/>
                </a:solidFill>
              </a:rPr>
              <a:t>• describe food spoilage and its effect,</a:t>
            </a:r>
            <a:br>
              <a:rPr lang="tr-TR" sz="9600">
                <a:solidFill>
                  <a:srgbClr val="3A3838"/>
                </a:solidFill>
              </a:rPr>
            </a:br>
            <a:br>
              <a:rPr lang="tr-TR" sz="9600">
                <a:solidFill>
                  <a:srgbClr val="3A3838"/>
                </a:solidFill>
              </a:rPr>
            </a:br>
            <a:r>
              <a:rPr lang="tr-TR" sz="9600">
                <a:solidFill>
                  <a:srgbClr val="3A3838"/>
                </a:solidFill>
              </a:rPr>
              <a:t>• discuss recent advances in food science and food evaluation. </a:t>
            </a:r>
            <a:endParaRPr sz="4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nvSpPr>
        <p:spPr>
          <a:xfrm>
            <a:off x="948530" y="3397227"/>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1" i="0" lang="tr-TR" sz="4000" u="none" cap="none" strike="noStrike">
                <a:solidFill>
                  <a:schemeClr val="accent1"/>
                </a:solidFill>
                <a:latin typeface="Arial"/>
                <a:ea typeface="Arial"/>
                <a:cs typeface="Arial"/>
                <a:sym typeface="Arial"/>
                <a:extLst>
                  <a:ext uri="http://customooxmlschemas.google.com/">
                    <go:slidesCustomData xmlns:go="http://customooxmlschemas.google.com/" textRoundtripDataId="0"/>
                  </a:ext>
                </a:extLst>
              </a:rPr>
              <a:t>UNIT 2:  Food and B</a:t>
            </a:r>
            <a:r>
              <a:rPr b="1" i="0" lang="tr-TR" sz="4000" u="none" cap="none" strike="noStrike">
                <a:solidFill>
                  <a:schemeClr val="accent1"/>
                </a:solidFill>
                <a:latin typeface="Arial"/>
                <a:ea typeface="Arial"/>
                <a:cs typeface="Arial"/>
                <a:sym typeface="Arial"/>
                <a:extLst>
                  <a:ext uri="http://customooxmlschemas.google.com/">
                    <go:slidesCustomData xmlns:go="http://customooxmlschemas.google.com/" textRoundtripDataId="1"/>
                  </a:ext>
                </a:extLst>
              </a:rPr>
              <a:t>everage</a:t>
            </a:r>
            <a:r>
              <a:rPr b="1" i="0" lang="tr-TR" sz="4000" u="none" cap="none" strike="noStrike">
                <a:solidFill>
                  <a:schemeClr val="accent1"/>
                </a:solidFill>
                <a:latin typeface="Arial"/>
                <a:ea typeface="Arial"/>
                <a:cs typeface="Arial"/>
                <a:sym typeface="Arial"/>
                <a:extLst>
                  <a:ext uri="http://customooxmlschemas.google.com/">
                    <go:slidesCustomData xmlns:go="http://customooxmlschemas.google.com/" textRoundtripDataId="2"/>
                  </a:ext>
                </a:extLst>
              </a:rPr>
              <a:t> Service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0" i="0" sz="1400" u="none" cap="none" strike="noStrike">
              <a:solidFill>
                <a:srgbClr val="000000"/>
              </a:solidFill>
              <a:latin typeface="Arial"/>
              <a:ea typeface="Arial"/>
              <a:cs typeface="Arial"/>
              <a:sym typeface="Arial"/>
            </a:endParaRPr>
          </a:p>
        </p:txBody>
      </p:sp>
      <p:pic>
        <p:nvPicPr>
          <p:cNvPr descr="Food &amp; Beverage Service – ilcsbd" id="217" name="Google Shape;217;p15"/>
          <p:cNvPicPr preferRelativeResize="0"/>
          <p:nvPr/>
        </p:nvPicPr>
        <p:blipFill rotWithShape="1">
          <a:blip r:embed="rId3">
            <a:alphaModFix/>
          </a:blip>
          <a:srcRect b="0" l="0" r="0" t="0"/>
          <a:stretch/>
        </p:blipFill>
        <p:spPr>
          <a:xfrm>
            <a:off x="2743200" y="593386"/>
            <a:ext cx="6459166" cy="35214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type="title"/>
          </p:nvPr>
        </p:nvSpPr>
        <p:spPr>
          <a:xfrm>
            <a:off x="2501900" y="1735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tr-TR" sz="3600">
                <a:solidFill>
                  <a:schemeClr val="accent1"/>
                </a:solidFill>
                <a:latin typeface="Arial"/>
                <a:ea typeface="Arial"/>
                <a:cs typeface="Arial"/>
                <a:sym typeface="Arial"/>
                <a:extLst>
                  <a:ext uri="http://customooxmlschemas.google.com/">
                    <go:slidesCustomData xmlns:go="http://customooxmlschemas.google.com/" textRoundtripDataId="3"/>
                  </a:ext>
                </a:extLst>
              </a:rPr>
              <a:t>The role of this Unit</a:t>
            </a:r>
            <a:endParaRPr/>
          </a:p>
        </p:txBody>
      </p:sp>
      <p:sp>
        <p:nvSpPr>
          <p:cNvPr id="223" name="Google Shape;223;p17"/>
          <p:cNvSpPr txBox="1"/>
          <p:nvPr>
            <p:ph idx="1" type="body"/>
          </p:nvPr>
        </p:nvSpPr>
        <p:spPr>
          <a:xfrm>
            <a:off x="190500" y="1346940"/>
            <a:ext cx="12001501" cy="3966423"/>
          </a:xfrm>
          <a:prstGeom prst="rect">
            <a:avLst/>
          </a:prstGeom>
          <a:noFill/>
          <a:ln>
            <a:noFill/>
          </a:ln>
        </p:spPr>
        <p:txBody>
          <a:bodyPr anchorCtr="0" anchor="t" bIns="45700" lIns="91425" spcFirstLastPara="1" rIns="91425" wrap="square" tIns="45700">
            <a:noAutofit/>
          </a:bodyPr>
          <a:lstStyle/>
          <a:p>
            <a:pPr indent="-228600" lvl="0" marL="228600" rtl="0" algn="l">
              <a:lnSpc>
                <a:spcPct val="200000"/>
              </a:lnSpc>
              <a:spcBef>
                <a:spcPts val="0"/>
              </a:spcBef>
              <a:spcAft>
                <a:spcPts val="0"/>
              </a:spcAft>
              <a:buSzPts val="2800"/>
              <a:buChar char="•"/>
            </a:pPr>
            <a:r>
              <a:rPr lang="tr-TR" sz="2000">
                <a:solidFill>
                  <a:schemeClr val="dk1"/>
                </a:solidFill>
                <a:latin typeface="Arial"/>
                <a:ea typeface="Arial"/>
                <a:cs typeface="Arial"/>
                <a:sym typeface="Arial"/>
              </a:rPr>
              <a:t>The aim of this part is to provide the learners with a suitable learning </a:t>
            </a:r>
            <a:endParaRPr sz="2000">
              <a:solidFill>
                <a:schemeClr val="dk1"/>
              </a:solidFill>
              <a:latin typeface="Arial"/>
              <a:ea typeface="Arial"/>
              <a:cs typeface="Arial"/>
              <a:sym typeface="Arial"/>
            </a:endParaRPr>
          </a:p>
          <a:p>
            <a:pPr indent="-228600" lvl="0" marL="228600" rtl="0" algn="l">
              <a:lnSpc>
                <a:spcPct val="200000"/>
              </a:lnSpc>
              <a:spcBef>
                <a:spcPts val="0"/>
              </a:spcBef>
              <a:spcAft>
                <a:spcPts val="0"/>
              </a:spcAft>
              <a:buSzPts val="2800"/>
              <a:buNone/>
            </a:pPr>
            <a:r>
              <a:rPr lang="tr-TR" sz="2000">
                <a:solidFill>
                  <a:schemeClr val="dk1"/>
                </a:solidFill>
                <a:latin typeface="Arial"/>
                <a:ea typeface="Arial"/>
                <a:cs typeface="Arial"/>
                <a:sym typeface="Arial"/>
              </a:rPr>
              <a:t>   environment and the resources they need to complete the practical and theoretical aspects of the qualification. </a:t>
            </a:r>
            <a:endParaRPr/>
          </a:p>
          <a:p>
            <a:pPr indent="-228600" lvl="0" marL="228600" rtl="0" algn="l">
              <a:lnSpc>
                <a:spcPct val="200000"/>
              </a:lnSpc>
              <a:spcBef>
                <a:spcPts val="0"/>
              </a:spcBef>
              <a:spcAft>
                <a:spcPts val="0"/>
              </a:spcAft>
              <a:buSzPts val="2800"/>
              <a:buChar char="•"/>
            </a:pPr>
            <a:r>
              <a:rPr lang="tr-TR" sz="2000">
                <a:solidFill>
                  <a:schemeClr val="dk1"/>
                </a:solidFill>
                <a:latin typeface="Arial"/>
                <a:ea typeface="Arial"/>
                <a:cs typeface="Arial"/>
                <a:sym typeface="Arial"/>
              </a:rPr>
              <a:t>After this course, successful participants will have the skills needed to perform their duties as a member of the F&amp;B service team. They will be in a position to provide table service in an effective, efficient and organised manner, to understand the importance of carrying out the tasks in such a way that customer needs are the priority and to use service methods consistent with a five star level using internationally accepted standards.</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7"/>
          <p:cNvSpPr txBox="1"/>
          <p:nvPr>
            <p:ph type="title"/>
          </p:nvPr>
        </p:nvSpPr>
        <p:spPr>
          <a:xfrm>
            <a:off x="2501900" y="1735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tr-TR" sz="3600">
                <a:solidFill>
                  <a:schemeClr val="accent1"/>
                </a:solidFill>
                <a:latin typeface="Arial"/>
                <a:ea typeface="Arial"/>
                <a:cs typeface="Arial"/>
                <a:sym typeface="Arial"/>
              </a:rPr>
              <a:t>Objectives of this Unit</a:t>
            </a:r>
            <a:endParaRPr b="1" sz="3600">
              <a:solidFill>
                <a:schemeClr val="accent1"/>
              </a:solidFill>
              <a:latin typeface="Arial"/>
              <a:ea typeface="Arial"/>
              <a:cs typeface="Arial"/>
              <a:sym typeface="Arial"/>
            </a:endParaRPr>
          </a:p>
        </p:txBody>
      </p:sp>
      <p:sp>
        <p:nvSpPr>
          <p:cNvPr id="229" name="Google Shape;229;p67"/>
          <p:cNvSpPr txBox="1"/>
          <p:nvPr>
            <p:ph idx="1" type="body"/>
          </p:nvPr>
        </p:nvSpPr>
        <p:spPr>
          <a:xfrm>
            <a:off x="762000" y="991340"/>
            <a:ext cx="13195300" cy="3966423"/>
          </a:xfrm>
          <a:prstGeom prst="rect">
            <a:avLst/>
          </a:prstGeom>
          <a:noFill/>
          <a:ln>
            <a:noFill/>
          </a:ln>
        </p:spPr>
        <p:txBody>
          <a:bodyPr anchorCtr="0" anchor="t" bIns="45700" lIns="91425" spcFirstLastPara="1" rIns="91425" wrap="square" tIns="45700">
            <a:noAutofit/>
          </a:bodyPr>
          <a:lstStyle/>
          <a:p>
            <a:pPr indent="-228600" lvl="0" marL="228600" rtl="0" algn="l">
              <a:lnSpc>
                <a:spcPct val="200000"/>
              </a:lnSpc>
              <a:spcBef>
                <a:spcPts val="0"/>
              </a:spcBef>
              <a:spcAft>
                <a:spcPts val="0"/>
              </a:spcAft>
              <a:buSzPts val="2800"/>
              <a:buNone/>
            </a:pPr>
            <a:r>
              <a:rPr lang="tr-TR" sz="2000">
                <a:solidFill>
                  <a:schemeClr val="dk1"/>
                </a:solidFill>
              </a:rPr>
              <a:t>    *Explain the necessity of perfect grooming and etiquette</a:t>
            </a:r>
            <a:br>
              <a:rPr lang="tr-TR" sz="2000">
                <a:solidFill>
                  <a:schemeClr val="dk1"/>
                </a:solidFill>
              </a:rPr>
            </a:br>
            <a:r>
              <a:rPr lang="tr-TR" sz="2000">
                <a:solidFill>
                  <a:schemeClr val="dk1"/>
                </a:solidFill>
              </a:rPr>
              <a:t>*List the duties and tasks of F&amp;B service staff</a:t>
            </a:r>
            <a:br>
              <a:rPr lang="tr-TR" sz="2000">
                <a:solidFill>
                  <a:schemeClr val="dk1"/>
                </a:solidFill>
              </a:rPr>
            </a:br>
            <a:r>
              <a:rPr lang="tr-TR" sz="2000">
                <a:solidFill>
                  <a:schemeClr val="dk1"/>
                </a:solidFill>
              </a:rPr>
              <a:t>*Demonstrate how to conduct briefings</a:t>
            </a:r>
            <a:br>
              <a:rPr lang="tr-TR" sz="2000">
                <a:solidFill>
                  <a:schemeClr val="dk1"/>
                </a:solidFill>
              </a:rPr>
            </a:br>
            <a:r>
              <a:rPr lang="tr-TR" sz="2000">
                <a:solidFill>
                  <a:schemeClr val="dk1"/>
                </a:solidFill>
              </a:rPr>
              <a:t>*Show how to set up and organise a restaurant and mise en place</a:t>
            </a:r>
            <a:br>
              <a:rPr lang="tr-TR" sz="2000">
                <a:solidFill>
                  <a:schemeClr val="dk1"/>
                </a:solidFill>
              </a:rPr>
            </a:br>
            <a:r>
              <a:rPr lang="tr-TR" sz="2000">
                <a:solidFill>
                  <a:schemeClr val="dk1"/>
                </a:solidFill>
              </a:rPr>
              <a:t>*Review all stages of a sequence of service</a:t>
            </a:r>
            <a:br>
              <a:rPr lang="tr-TR" sz="2000">
                <a:solidFill>
                  <a:schemeClr val="dk1"/>
                </a:solidFill>
              </a:rPr>
            </a:br>
            <a:r>
              <a:rPr lang="tr-TR" sz="2000">
                <a:solidFill>
                  <a:schemeClr val="dk1"/>
                </a:solidFill>
              </a:rPr>
              <a:t>*Demonstrate serving all food and beverage items</a:t>
            </a:r>
            <a:br>
              <a:rPr lang="tr-TR" sz="2000">
                <a:solidFill>
                  <a:schemeClr val="dk1"/>
                </a:solidFill>
              </a:rPr>
            </a:br>
            <a:r>
              <a:rPr lang="tr-TR" sz="2000">
                <a:solidFill>
                  <a:schemeClr val="dk1"/>
                </a:solidFill>
              </a:rPr>
              <a:t>*Focus on selling items and increasing revenue</a:t>
            </a:r>
            <a:br>
              <a:rPr lang="tr-TR" sz="2000">
                <a:solidFill>
                  <a:schemeClr val="dk1"/>
                </a:solidFill>
              </a:rPr>
            </a:br>
            <a:r>
              <a:rPr lang="tr-TR" sz="2000">
                <a:solidFill>
                  <a:schemeClr val="dk1"/>
                </a:solidFill>
              </a:rPr>
              <a:t>*Instruct staff on the correct methods of leadership in F&amp;B</a:t>
            </a:r>
            <a:br>
              <a:rPr lang="tr-TR" sz="2000">
                <a:solidFill>
                  <a:schemeClr val="dk1"/>
                </a:solidFill>
              </a:rPr>
            </a:br>
            <a:r>
              <a:rPr lang="tr-TR" sz="2000">
                <a:solidFill>
                  <a:schemeClr val="dk1"/>
                </a:solidFill>
              </a:rPr>
              <a:t>*Practice service recovery and dealing with complaints</a:t>
            </a:r>
            <a:endParaRPr sz="20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rPr>
              <a:t>2.1. Learning Outcomes</a:t>
            </a:r>
            <a:br>
              <a:rPr b="1" lang="tr-TR" sz="4000" u="sng">
                <a:solidFill>
                  <a:schemeClr val="dk1"/>
                </a:solidFill>
              </a:rPr>
            </a:br>
            <a:endParaRPr sz="6000"/>
          </a:p>
        </p:txBody>
      </p:sp>
      <p:sp>
        <p:nvSpPr>
          <p:cNvPr id="235" name="Google Shape;235;p16"/>
          <p:cNvSpPr txBox="1"/>
          <p:nvPr>
            <p:ph idx="1" type="body"/>
          </p:nvPr>
        </p:nvSpPr>
        <p:spPr>
          <a:xfrm>
            <a:off x="838200" y="1782523"/>
            <a:ext cx="10515600" cy="4783647"/>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SzPct val="68311"/>
              <a:buChar char="•"/>
            </a:pPr>
            <a:r>
              <a:rPr lang="tr-TR" sz="3400"/>
              <a:t>Classifies the food and beverage organizations,</a:t>
            </a:r>
            <a:endParaRPr/>
          </a:p>
          <a:p>
            <a:pPr indent="-342900" lvl="0" marL="457200" rtl="0" algn="l">
              <a:lnSpc>
                <a:spcPct val="170000"/>
              </a:lnSpc>
              <a:spcBef>
                <a:spcPts val="1000"/>
              </a:spcBef>
              <a:spcAft>
                <a:spcPts val="0"/>
              </a:spcAft>
              <a:buSzPct val="68311"/>
              <a:buChar char="•"/>
            </a:pPr>
            <a:r>
              <a:rPr lang="tr-TR" sz="3400"/>
              <a:t>Distinguishes the phases of management process in food and beverage organizations,</a:t>
            </a:r>
            <a:endParaRPr/>
          </a:p>
          <a:p>
            <a:pPr indent="-342900" lvl="0" marL="457200" rtl="0" algn="l">
              <a:lnSpc>
                <a:spcPct val="90000"/>
              </a:lnSpc>
              <a:spcBef>
                <a:spcPts val="1000"/>
              </a:spcBef>
              <a:spcAft>
                <a:spcPts val="0"/>
              </a:spcAft>
              <a:buSzPct val="68311"/>
              <a:buChar char="•"/>
            </a:pPr>
            <a:r>
              <a:rPr lang="tr-TR" sz="3400"/>
              <a:t>Summarize the menu design,</a:t>
            </a:r>
            <a:endParaRPr/>
          </a:p>
          <a:p>
            <a:pPr indent="-342900" lvl="0" marL="457200" rtl="0" algn="l">
              <a:lnSpc>
                <a:spcPct val="90000"/>
              </a:lnSpc>
              <a:spcBef>
                <a:spcPts val="1000"/>
              </a:spcBef>
              <a:spcAft>
                <a:spcPts val="0"/>
              </a:spcAft>
              <a:buSzPct val="68311"/>
              <a:buChar char="•"/>
            </a:pPr>
            <a:r>
              <a:rPr lang="tr-TR" sz="3400"/>
              <a:t>To identify the purchasing process,</a:t>
            </a:r>
            <a:endParaRPr/>
          </a:p>
          <a:p>
            <a:pPr indent="-342900" lvl="0" marL="457200" rtl="0" algn="l">
              <a:lnSpc>
                <a:spcPct val="90000"/>
              </a:lnSpc>
              <a:spcBef>
                <a:spcPts val="1000"/>
              </a:spcBef>
              <a:spcAft>
                <a:spcPts val="0"/>
              </a:spcAft>
              <a:buSzPct val="68311"/>
              <a:buChar char="•"/>
            </a:pPr>
            <a:r>
              <a:rPr lang="tr-TR" sz="3400"/>
              <a:t>Explain the storing process,</a:t>
            </a:r>
            <a:endParaRPr/>
          </a:p>
          <a:p>
            <a:pPr indent="-342900" lvl="0" marL="457200" rtl="0" algn="l">
              <a:lnSpc>
                <a:spcPct val="90000"/>
              </a:lnSpc>
              <a:spcBef>
                <a:spcPts val="1000"/>
              </a:spcBef>
              <a:spcAft>
                <a:spcPts val="0"/>
              </a:spcAft>
              <a:buSzPct val="68311"/>
              <a:buChar char="•"/>
            </a:pPr>
            <a:r>
              <a:rPr lang="tr-TR" sz="3400"/>
              <a:t>Give examples from the international food and beverage concepts,</a:t>
            </a:r>
            <a:endParaRPr/>
          </a:p>
          <a:p>
            <a:pPr indent="-342900" lvl="0" marL="457200" rtl="0" algn="l">
              <a:lnSpc>
                <a:spcPct val="90000"/>
              </a:lnSpc>
              <a:spcBef>
                <a:spcPts val="1000"/>
              </a:spcBef>
              <a:spcAft>
                <a:spcPts val="0"/>
              </a:spcAft>
              <a:buSzPct val="68311"/>
              <a:buChar char="•"/>
            </a:pPr>
            <a:r>
              <a:rPr lang="tr-TR" sz="3400"/>
              <a:t>Explain the importance and purposes of revenue control,</a:t>
            </a:r>
            <a:endParaRPr/>
          </a:p>
          <a:p>
            <a:pPr indent="-342900" lvl="0" marL="457200" rtl="0" algn="l">
              <a:lnSpc>
                <a:spcPct val="90000"/>
              </a:lnSpc>
              <a:spcBef>
                <a:spcPts val="1000"/>
              </a:spcBef>
              <a:spcAft>
                <a:spcPts val="0"/>
              </a:spcAft>
              <a:buSzPct val="68311"/>
              <a:buChar char="•"/>
            </a:pPr>
            <a:r>
              <a:rPr lang="tr-TR" sz="3400"/>
              <a:t>Discuss the main stream trends,</a:t>
            </a:r>
            <a:endParaRPr/>
          </a:p>
          <a:p>
            <a:pPr indent="-114300" lvl="0" marL="228600" rtl="0" algn="just">
              <a:lnSpc>
                <a:spcPct val="90000"/>
              </a:lnSpc>
              <a:spcBef>
                <a:spcPts val="1000"/>
              </a:spcBef>
              <a:spcAft>
                <a:spcPts val="0"/>
              </a:spcAft>
              <a:buClr>
                <a:schemeClr val="dk1"/>
              </a:buClr>
              <a:buSzPct val="129032"/>
              <a:buNone/>
            </a:pPr>
            <a:r>
              <a:t/>
            </a:r>
            <a:endParaRPr sz="18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rPr>
              <a:t>2.1. Definitions</a:t>
            </a:r>
            <a:br>
              <a:rPr b="1" lang="tr-TR" sz="4000" u="sng">
                <a:solidFill>
                  <a:schemeClr val="dk1"/>
                </a:solidFill>
              </a:rPr>
            </a:br>
            <a:endParaRPr sz="6000"/>
          </a:p>
        </p:txBody>
      </p:sp>
      <p:sp>
        <p:nvSpPr>
          <p:cNvPr id="241" name="Google Shape;241;p11"/>
          <p:cNvSpPr txBox="1"/>
          <p:nvPr>
            <p:ph idx="1" type="body"/>
          </p:nvPr>
        </p:nvSpPr>
        <p:spPr>
          <a:xfrm>
            <a:off x="838200" y="1782523"/>
            <a:ext cx="10515600" cy="3966423"/>
          </a:xfrm>
          <a:prstGeom prst="rect">
            <a:avLst/>
          </a:prstGeom>
          <a:noFill/>
          <a:ln>
            <a:noFill/>
          </a:ln>
        </p:spPr>
        <p:txBody>
          <a:bodyPr anchorCtr="0" anchor="t" bIns="45700" lIns="91425" spcFirstLastPara="1" rIns="91425" wrap="square" tIns="45700">
            <a:normAutofit fontScale="85000" lnSpcReduction="10000"/>
          </a:bodyPr>
          <a:lstStyle/>
          <a:p>
            <a:pPr indent="-228600" lvl="0" marL="457200" rtl="0" algn="l">
              <a:lnSpc>
                <a:spcPct val="90000"/>
              </a:lnSpc>
              <a:spcBef>
                <a:spcPts val="1000"/>
              </a:spcBef>
              <a:spcAft>
                <a:spcPts val="0"/>
              </a:spcAft>
              <a:buClr>
                <a:schemeClr val="dk1"/>
              </a:buClr>
              <a:buSzPct val="66176"/>
              <a:buNone/>
            </a:pPr>
            <a:r>
              <a:t/>
            </a:r>
            <a:endParaRPr sz="3200">
              <a:solidFill>
                <a:schemeClr val="dk1"/>
              </a:solidFill>
            </a:endParaRPr>
          </a:p>
          <a:p>
            <a:pPr indent="-342900" lvl="0" marL="457200" rtl="0" algn="l">
              <a:lnSpc>
                <a:spcPct val="90000"/>
              </a:lnSpc>
              <a:spcBef>
                <a:spcPts val="1000"/>
              </a:spcBef>
              <a:spcAft>
                <a:spcPts val="0"/>
              </a:spcAft>
              <a:buClr>
                <a:schemeClr val="dk1"/>
              </a:buClr>
              <a:buSzPct val="66176"/>
              <a:buChar char="•"/>
            </a:pPr>
            <a:r>
              <a:rPr lang="tr-TR" sz="3200">
                <a:solidFill>
                  <a:schemeClr val="dk1"/>
                </a:solidFill>
              </a:rPr>
              <a:t>"Food" are products that can be eaten raw or cooked and are not harmful to the human body. </a:t>
            </a:r>
            <a:endParaRPr/>
          </a:p>
          <a:p>
            <a:pPr indent="-228600" lvl="0" marL="457200" rtl="0" algn="l">
              <a:lnSpc>
                <a:spcPct val="90000"/>
              </a:lnSpc>
              <a:spcBef>
                <a:spcPts val="1000"/>
              </a:spcBef>
              <a:spcAft>
                <a:spcPts val="0"/>
              </a:spcAft>
              <a:buClr>
                <a:schemeClr val="dk1"/>
              </a:buClr>
              <a:buSzPct val="66176"/>
              <a:buNone/>
            </a:pPr>
            <a:r>
              <a:t/>
            </a:r>
            <a:endParaRPr sz="3200">
              <a:solidFill>
                <a:schemeClr val="dk1"/>
              </a:solidFill>
            </a:endParaRPr>
          </a:p>
          <a:p>
            <a:pPr indent="-342900" lvl="0" marL="457200" rtl="0" algn="l">
              <a:lnSpc>
                <a:spcPct val="90000"/>
              </a:lnSpc>
              <a:spcBef>
                <a:spcPts val="1000"/>
              </a:spcBef>
              <a:spcAft>
                <a:spcPts val="0"/>
              </a:spcAft>
              <a:buSzPct val="66176"/>
              <a:buChar char="•"/>
            </a:pPr>
            <a:r>
              <a:rPr lang="tr-TR" sz="3200"/>
              <a:t>"Beverage” is a liquid to consume, usually excluding water; a drink. This may include tea, coffee, liquor, beer, milk, juice, or soft drinks.</a:t>
            </a:r>
            <a:r>
              <a:rPr lang="tr-TR" sz="3200">
                <a:solidFill>
                  <a:schemeClr val="dk1"/>
                </a:solidFill>
              </a:rPr>
              <a:t> </a:t>
            </a:r>
            <a:endParaRPr/>
          </a:p>
          <a:p>
            <a:pPr indent="-228600" lvl="0" marL="457200" rtl="0" algn="l">
              <a:lnSpc>
                <a:spcPct val="90000"/>
              </a:lnSpc>
              <a:spcBef>
                <a:spcPts val="1000"/>
              </a:spcBef>
              <a:spcAft>
                <a:spcPts val="0"/>
              </a:spcAft>
              <a:buSzPct val="66176"/>
              <a:buNone/>
            </a:pPr>
            <a:r>
              <a:t/>
            </a:r>
            <a:endParaRPr sz="3200"/>
          </a:p>
          <a:p>
            <a:pPr indent="-342900" lvl="0" marL="457200" rtl="0" algn="l">
              <a:lnSpc>
                <a:spcPct val="90000"/>
              </a:lnSpc>
              <a:spcBef>
                <a:spcPts val="1000"/>
              </a:spcBef>
              <a:spcAft>
                <a:spcPts val="0"/>
              </a:spcAft>
              <a:buSzPct val="66176"/>
              <a:buChar char="•"/>
            </a:pPr>
            <a:r>
              <a:rPr lang="tr-TR" sz="3200">
                <a:solidFill>
                  <a:schemeClr val="dk1"/>
                </a:solidFill>
              </a:rPr>
              <a:t>Food and Beverage Service is a subject or study that educates students on how to serve customers well as a profession.</a:t>
            </a:r>
            <a:endParaRPr/>
          </a:p>
          <a:p>
            <a:pPr indent="-114300" lvl="0" marL="228600" rtl="0" algn="just">
              <a:lnSpc>
                <a:spcPct val="90000"/>
              </a:lnSpc>
              <a:spcBef>
                <a:spcPts val="1000"/>
              </a:spcBef>
              <a:spcAft>
                <a:spcPts val="0"/>
              </a:spcAft>
              <a:buClr>
                <a:schemeClr val="dk1"/>
              </a:buClr>
              <a:buSzPct val="117647"/>
              <a:buNone/>
            </a:pPr>
            <a:r>
              <a:t/>
            </a:r>
            <a:endParaRPr sz="18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rPr>
              <a:t>2.1. Definitions</a:t>
            </a:r>
            <a:br>
              <a:rPr b="1" lang="tr-TR" sz="4000" u="sng">
                <a:solidFill>
                  <a:schemeClr val="dk1"/>
                </a:solidFill>
              </a:rPr>
            </a:br>
            <a:endParaRPr sz="6000"/>
          </a:p>
        </p:txBody>
      </p:sp>
      <p:sp>
        <p:nvSpPr>
          <p:cNvPr id="247" name="Google Shape;247;p12"/>
          <p:cNvSpPr txBox="1"/>
          <p:nvPr>
            <p:ph idx="1" type="body"/>
          </p:nvPr>
        </p:nvSpPr>
        <p:spPr>
          <a:xfrm>
            <a:off x="838200" y="1782523"/>
            <a:ext cx="10515600" cy="3966423"/>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90000"/>
              </a:lnSpc>
              <a:spcBef>
                <a:spcPts val="1000"/>
              </a:spcBef>
              <a:spcAft>
                <a:spcPts val="0"/>
              </a:spcAft>
              <a:buClr>
                <a:schemeClr val="dk1"/>
              </a:buClr>
              <a:buSzPct val="75630"/>
              <a:buChar char="•"/>
            </a:pPr>
            <a:r>
              <a:rPr lang="tr-TR"/>
              <a:t>Food and Beverage Services can be broadly defined as the process of preparing, presenting and serving of food and beverages to the customers.</a:t>
            </a:r>
            <a:endParaRPr/>
          </a:p>
          <a:p>
            <a:pPr indent="-342900" lvl="0" marL="457200" rtl="0" algn="l">
              <a:lnSpc>
                <a:spcPct val="90000"/>
              </a:lnSpc>
              <a:spcBef>
                <a:spcPts val="1000"/>
              </a:spcBef>
              <a:spcAft>
                <a:spcPts val="0"/>
              </a:spcAft>
              <a:buClr>
                <a:schemeClr val="dk1"/>
              </a:buClr>
              <a:buSzPct val="75630"/>
              <a:buChar char="•"/>
            </a:pPr>
            <a:r>
              <a:rPr lang="tr-TR"/>
              <a:t>F&amp;B Services can be of the following two types −</a:t>
            </a:r>
            <a:endParaRPr/>
          </a:p>
          <a:p>
            <a:pPr indent="-342900" lvl="0" marL="457200" rtl="0" algn="l">
              <a:lnSpc>
                <a:spcPct val="90000"/>
              </a:lnSpc>
              <a:spcBef>
                <a:spcPts val="1000"/>
              </a:spcBef>
              <a:spcAft>
                <a:spcPts val="0"/>
              </a:spcAft>
              <a:buClr>
                <a:schemeClr val="dk1"/>
              </a:buClr>
              <a:buSzPct val="75630"/>
              <a:buChar char="•"/>
            </a:pPr>
            <a:r>
              <a:rPr b="1" lang="tr-TR"/>
              <a:t>On Premise</a:t>
            </a:r>
            <a:r>
              <a:rPr lang="tr-TR"/>
              <a:t> − Food is delivered where it is prepared. The customer visits the premise to avail the food service. The premises are kept well-equipped and well-finished to attract customers to avail F&amp;B service.</a:t>
            </a:r>
            <a:endParaRPr/>
          </a:p>
          <a:p>
            <a:pPr indent="-342900" lvl="0" marL="457200" rtl="0" algn="l">
              <a:lnSpc>
                <a:spcPct val="90000"/>
              </a:lnSpc>
              <a:spcBef>
                <a:spcPts val="1000"/>
              </a:spcBef>
              <a:spcAft>
                <a:spcPts val="0"/>
              </a:spcAft>
              <a:buClr>
                <a:schemeClr val="dk1"/>
              </a:buClr>
              <a:buSzPct val="75630"/>
              <a:buChar char="•"/>
            </a:pPr>
            <a:r>
              <a:rPr lang="tr-TR"/>
              <a:t>For example, restaurants, pubs, etc.</a:t>
            </a:r>
            <a:endParaRPr/>
          </a:p>
          <a:p>
            <a:pPr indent="-342900" lvl="0" marL="457200" rtl="0" algn="l">
              <a:lnSpc>
                <a:spcPct val="90000"/>
              </a:lnSpc>
              <a:spcBef>
                <a:spcPts val="1000"/>
              </a:spcBef>
              <a:spcAft>
                <a:spcPts val="0"/>
              </a:spcAft>
              <a:buClr>
                <a:schemeClr val="dk1"/>
              </a:buClr>
              <a:buSzPct val="75630"/>
              <a:buChar char="•"/>
            </a:pPr>
            <a:r>
              <a:rPr b="1" lang="tr-TR"/>
              <a:t>Off Premise or Outdoor Catering</a:t>
            </a:r>
            <a:r>
              <a:rPr lang="tr-TR"/>
              <a:t> − This kind of service includes partial cooking, preparation, and service at customer’s premises. It is provided away from the F&amp;B Services provider’s base on the occasion of major events which call for a large number of customers.</a:t>
            </a:r>
            <a:endParaRPr/>
          </a:p>
          <a:p>
            <a:pPr indent="-114300" lvl="0" marL="228600" rtl="0" algn="just">
              <a:lnSpc>
                <a:spcPct val="90000"/>
              </a:lnSpc>
              <a:spcBef>
                <a:spcPts val="1000"/>
              </a:spcBef>
              <a:spcAft>
                <a:spcPts val="0"/>
              </a:spcAft>
              <a:buClr>
                <a:schemeClr val="dk1"/>
              </a:buClr>
              <a:buSzPct val="117647"/>
              <a:buNone/>
            </a:pPr>
            <a:r>
              <a:t/>
            </a:r>
            <a:endParaRPr sz="18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472C4"/>
              </a:buClr>
              <a:buSzPts val="2000"/>
              <a:buFont typeface="Arial"/>
              <a:buNone/>
            </a:pPr>
            <a:r>
              <a:rPr b="1" lang="tr-TR" sz="2000">
                <a:solidFill>
                  <a:srgbClr val="4472C4"/>
                </a:solidFill>
                <a:latin typeface="Arial"/>
                <a:ea typeface="Arial"/>
                <a:cs typeface="Arial"/>
                <a:sym typeface="Arial"/>
              </a:rPr>
              <a:t>PRIORITY FOR CULINARY SECTOR POSITIONS</a:t>
            </a:r>
            <a:br>
              <a:rPr lang="tr-TR" sz="2000">
                <a:latin typeface="Arial"/>
                <a:ea typeface="Arial"/>
                <a:cs typeface="Arial"/>
                <a:sym typeface="Arial"/>
              </a:rPr>
            </a:br>
            <a:endParaRPr sz="2000"/>
          </a:p>
        </p:txBody>
      </p:sp>
      <p:sp>
        <p:nvSpPr>
          <p:cNvPr id="128" name="Google Shape;128;p2"/>
          <p:cNvSpPr txBox="1"/>
          <p:nvPr>
            <p:ph idx="1" type="body"/>
          </p:nvPr>
        </p:nvSpPr>
        <p:spPr>
          <a:xfrm>
            <a:off x="838200" y="1600200"/>
            <a:ext cx="10515600" cy="4576763"/>
          </a:xfrm>
          <a:prstGeom prst="rect">
            <a:avLst/>
          </a:prstGeom>
          <a:noFill/>
          <a:ln>
            <a:noFill/>
          </a:ln>
        </p:spPr>
        <p:txBody>
          <a:bodyPr anchorCtr="0" anchor="t" bIns="45700" lIns="91425" spcFirstLastPara="1" rIns="91425" wrap="square" tIns="45700">
            <a:normAutofit/>
          </a:bodyPr>
          <a:lstStyle/>
          <a:p>
            <a:pPr indent="0" lvl="0" marL="0" rtl="0" algn="just">
              <a:lnSpc>
                <a:spcPct val="87000"/>
              </a:lnSpc>
              <a:spcBef>
                <a:spcPts val="0"/>
              </a:spcBef>
              <a:spcAft>
                <a:spcPts val="0"/>
              </a:spcAft>
              <a:buClr>
                <a:schemeClr val="dk1"/>
              </a:buClr>
              <a:buSzPts val="1750"/>
              <a:buNone/>
            </a:pPr>
            <a:r>
              <a:rPr lang="tr-TR" sz="2000">
                <a:latin typeface="Arial"/>
                <a:ea typeface="Arial"/>
                <a:cs typeface="Arial"/>
                <a:sym typeface="Arial"/>
              </a:rPr>
              <a:t>There are many professions in the culinary sector. </a:t>
            </a:r>
            <a:r>
              <a:rPr lang="tr-TR" sz="2000">
                <a:solidFill>
                  <a:srgbClr val="000000"/>
                </a:solidFill>
                <a:latin typeface="Arial"/>
                <a:ea typeface="Arial"/>
                <a:cs typeface="Arial"/>
                <a:sym typeface="Arial"/>
              </a:rPr>
              <a:t>We have gathered some of these professions under 4 groups, based on the jobs of the people who participated in the “Cooking Cultures” surveys. These profession groups and the professions in them are as follows and are indicative:</a:t>
            </a:r>
            <a:endParaRPr sz="2000">
              <a:latin typeface="Arial"/>
              <a:ea typeface="Arial"/>
              <a:cs typeface="Arial"/>
              <a:sym typeface="Arial"/>
            </a:endParaRPr>
          </a:p>
          <a:p>
            <a:pPr indent="0" lvl="0" marL="0" rtl="0" algn="just">
              <a:lnSpc>
                <a:spcPct val="87000"/>
              </a:lnSpc>
              <a:spcBef>
                <a:spcPts val="1800"/>
              </a:spcBef>
              <a:spcAft>
                <a:spcPts val="0"/>
              </a:spcAft>
              <a:buClr>
                <a:schemeClr val="dk1"/>
              </a:buClr>
              <a:buSzPts val="1750"/>
              <a:buNone/>
            </a:pPr>
            <a:r>
              <a:rPr b="1" lang="tr-TR" sz="2000">
                <a:latin typeface="Arial"/>
                <a:ea typeface="Arial"/>
                <a:cs typeface="Arial"/>
                <a:sym typeface="Arial"/>
              </a:rPr>
              <a:t>1. Chef and Cooking Professionals:</a:t>
            </a:r>
            <a:r>
              <a:rPr lang="tr-TR" sz="2000">
                <a:latin typeface="Arial"/>
                <a:ea typeface="Arial"/>
                <a:cs typeface="Arial"/>
                <a:sym typeface="Arial"/>
              </a:rPr>
              <a:t> </a:t>
            </a:r>
            <a:r>
              <a:rPr lang="tr-TR" sz="2000">
                <a:solidFill>
                  <a:srgbClr val="000000"/>
                </a:solidFill>
                <a:latin typeface="Arial"/>
                <a:ea typeface="Arial"/>
                <a:cs typeface="Arial"/>
                <a:sym typeface="Arial"/>
              </a:rPr>
              <a:t>Chef, Assistant chef, Meat processor, Gastronomy Specialist, Confectioner, Baker, Pastry Chef, Culinary Art Technician, Boutique chocolatier and some local chefs (Pizzeria Chef, Kebap chef (Kebapçı) etc.)</a:t>
            </a:r>
            <a:endParaRPr sz="2000">
              <a:latin typeface="Arial"/>
              <a:ea typeface="Arial"/>
              <a:cs typeface="Arial"/>
              <a:sym typeface="Arial"/>
            </a:endParaRPr>
          </a:p>
          <a:p>
            <a:pPr indent="0" lvl="0" marL="0" rtl="0" algn="just">
              <a:lnSpc>
                <a:spcPct val="87000"/>
              </a:lnSpc>
              <a:spcBef>
                <a:spcPts val="1800"/>
              </a:spcBef>
              <a:spcAft>
                <a:spcPts val="0"/>
              </a:spcAft>
              <a:buClr>
                <a:srgbClr val="000000"/>
              </a:buClr>
              <a:buSzPts val="1750"/>
              <a:buNone/>
            </a:pPr>
            <a:r>
              <a:rPr b="1" lang="tr-TR" sz="2000">
                <a:solidFill>
                  <a:srgbClr val="000000"/>
                </a:solidFill>
                <a:latin typeface="Arial"/>
                <a:ea typeface="Arial"/>
                <a:cs typeface="Arial"/>
                <a:sym typeface="Arial"/>
              </a:rPr>
              <a:t>2. Kitchen Industry Managers / Experts:</a:t>
            </a:r>
            <a:r>
              <a:rPr lang="tr-TR" sz="2000">
                <a:solidFill>
                  <a:srgbClr val="000000"/>
                </a:solidFill>
                <a:latin typeface="Arial"/>
                <a:ea typeface="Arial"/>
                <a:cs typeface="Arial"/>
                <a:sym typeface="Arial"/>
              </a:rPr>
              <a:t> Restaurant Specialist, Kitchen manager, Catering Company Manager, Dietician, Food Engineer, Food Technology Technician</a:t>
            </a:r>
            <a:endParaRPr sz="2000">
              <a:latin typeface="Arial"/>
              <a:ea typeface="Arial"/>
              <a:cs typeface="Arial"/>
              <a:sym typeface="Arial"/>
            </a:endParaRPr>
          </a:p>
          <a:p>
            <a:pPr indent="0" lvl="0" marL="0" rtl="0" algn="just">
              <a:lnSpc>
                <a:spcPct val="87000"/>
              </a:lnSpc>
              <a:spcBef>
                <a:spcPts val="1800"/>
              </a:spcBef>
              <a:spcAft>
                <a:spcPts val="0"/>
              </a:spcAft>
              <a:buClr>
                <a:srgbClr val="000000"/>
              </a:buClr>
              <a:buSzPts val="1750"/>
              <a:buNone/>
            </a:pPr>
            <a:r>
              <a:rPr b="1" lang="tr-TR" sz="2000">
                <a:solidFill>
                  <a:srgbClr val="000000"/>
                </a:solidFill>
                <a:latin typeface="Arial"/>
                <a:ea typeface="Arial"/>
                <a:cs typeface="Arial"/>
                <a:sym typeface="Arial"/>
              </a:rPr>
              <a:t>3. Customer Services:</a:t>
            </a:r>
            <a:r>
              <a:rPr lang="tr-TR" sz="2000">
                <a:solidFill>
                  <a:srgbClr val="000000"/>
                </a:solidFill>
                <a:latin typeface="Arial"/>
                <a:ea typeface="Arial"/>
                <a:cs typeface="Arial"/>
                <a:sym typeface="Arial"/>
              </a:rPr>
              <a:t> Bar attendant, Service attendant, Service manager, Supplier, Courier, Waiter, Chief waiter, Komi, Cashier/Phone customer service</a:t>
            </a:r>
            <a:endParaRPr sz="2000">
              <a:latin typeface="Arial"/>
              <a:ea typeface="Arial"/>
              <a:cs typeface="Arial"/>
              <a:sym typeface="Arial"/>
            </a:endParaRPr>
          </a:p>
          <a:p>
            <a:pPr indent="0" lvl="0" marL="0" rtl="0" algn="l">
              <a:lnSpc>
                <a:spcPct val="87000"/>
              </a:lnSpc>
              <a:spcBef>
                <a:spcPts val="1800"/>
              </a:spcBef>
              <a:spcAft>
                <a:spcPts val="0"/>
              </a:spcAft>
              <a:buClr>
                <a:srgbClr val="000000"/>
              </a:buClr>
              <a:buSzPts val="1750"/>
              <a:buNone/>
            </a:pPr>
            <a:r>
              <a:rPr b="1" lang="tr-TR" sz="2000">
                <a:solidFill>
                  <a:srgbClr val="000000"/>
                </a:solidFill>
                <a:latin typeface="Arial"/>
                <a:ea typeface="Arial"/>
                <a:cs typeface="Arial"/>
                <a:sym typeface="Arial"/>
              </a:rPr>
              <a:t>4.Cleaning staff/Expert: </a:t>
            </a:r>
            <a:r>
              <a:rPr lang="tr-TR" sz="2000">
                <a:solidFill>
                  <a:srgbClr val="000000"/>
                </a:solidFill>
                <a:latin typeface="Arial"/>
                <a:ea typeface="Arial"/>
                <a:cs typeface="Arial"/>
                <a:sym typeface="Arial"/>
              </a:rPr>
              <a:t>Scullery attendant, Dishwasher, Hygiene Staff, Sanitation Staff</a:t>
            </a:r>
            <a:endParaRPr sz="2000">
              <a:latin typeface="Arial"/>
              <a:ea typeface="Arial"/>
              <a:cs typeface="Arial"/>
              <a:sym typeface="Arial"/>
            </a:endParaRPr>
          </a:p>
          <a:p>
            <a:pPr indent="-117475" lvl="0" marL="228600" rtl="0" algn="l">
              <a:lnSpc>
                <a:spcPct val="70000"/>
              </a:lnSpc>
              <a:spcBef>
                <a:spcPts val="1800"/>
              </a:spcBef>
              <a:spcAft>
                <a:spcPts val="0"/>
              </a:spcAft>
              <a:buClr>
                <a:schemeClr val="dk1"/>
              </a:buClr>
              <a:buSzPts val="1750"/>
              <a:buNone/>
            </a:pPr>
            <a:r>
              <a:t/>
            </a:r>
            <a:endParaRPr sz="1750">
              <a:latin typeface="Arial"/>
              <a:ea typeface="Arial"/>
              <a:cs typeface="Arial"/>
              <a:sym typeface="Arial"/>
            </a:endParaRPr>
          </a:p>
          <a:p>
            <a:pPr indent="-117475" lvl="0" marL="228600" rtl="0" algn="l">
              <a:lnSpc>
                <a:spcPct val="70000"/>
              </a:lnSpc>
              <a:spcBef>
                <a:spcPts val="1000"/>
              </a:spcBef>
              <a:spcAft>
                <a:spcPts val="0"/>
              </a:spcAft>
              <a:buClr>
                <a:schemeClr val="dk1"/>
              </a:buClr>
              <a:buSzPts val="1750"/>
              <a:buNone/>
            </a:pPr>
            <a:r>
              <a:t/>
            </a:r>
            <a:endParaRPr sz="175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3"/>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rPr>
              <a:t>2.1. Definitions</a:t>
            </a:r>
            <a:br>
              <a:rPr b="1" lang="tr-TR" sz="4000" u="sng">
                <a:solidFill>
                  <a:schemeClr val="dk1"/>
                </a:solidFill>
              </a:rPr>
            </a:br>
            <a:endParaRPr sz="6000"/>
          </a:p>
        </p:txBody>
      </p:sp>
      <p:sp>
        <p:nvSpPr>
          <p:cNvPr id="253" name="Google Shape;253;p13"/>
          <p:cNvSpPr txBox="1"/>
          <p:nvPr>
            <p:ph idx="1" type="body"/>
          </p:nvPr>
        </p:nvSpPr>
        <p:spPr>
          <a:xfrm>
            <a:off x="838200" y="1782523"/>
            <a:ext cx="10515600" cy="3966423"/>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90000"/>
              </a:lnSpc>
              <a:spcBef>
                <a:spcPts val="1000"/>
              </a:spcBef>
              <a:spcAft>
                <a:spcPts val="0"/>
              </a:spcAft>
              <a:buClr>
                <a:schemeClr val="dk1"/>
              </a:buClr>
              <a:buSzPct val="69498"/>
              <a:buChar char="•"/>
            </a:pPr>
            <a:r>
              <a:rPr lang="tr-TR"/>
              <a:t>There are two broad types of F&amp;B Services operations −</a:t>
            </a:r>
            <a:endParaRPr/>
          </a:p>
          <a:p>
            <a:pPr indent="-342900" lvl="0" marL="457200" rtl="0" algn="l">
              <a:lnSpc>
                <a:spcPct val="90000"/>
              </a:lnSpc>
              <a:spcBef>
                <a:spcPts val="1000"/>
              </a:spcBef>
              <a:spcAft>
                <a:spcPts val="0"/>
              </a:spcAft>
              <a:buClr>
                <a:schemeClr val="dk1"/>
              </a:buClr>
              <a:buSzPct val="69498"/>
              <a:buChar char="•"/>
            </a:pPr>
            <a:r>
              <a:rPr b="1" lang="tr-TR"/>
              <a:t>Commercial</a:t>
            </a:r>
            <a:r>
              <a:rPr lang="tr-TR"/>
              <a:t> − In this case, F&amp;B Services is the primary business. The most known commercial catering establishments are — hotels, all kinds of restaurants, lounges, cafeterias, pubs, clubs, and bars.</a:t>
            </a:r>
            <a:endParaRPr/>
          </a:p>
          <a:p>
            <a:pPr indent="-342900" lvl="0" marL="457200" rtl="0" algn="l">
              <a:lnSpc>
                <a:spcPct val="90000"/>
              </a:lnSpc>
              <a:spcBef>
                <a:spcPts val="1000"/>
              </a:spcBef>
              <a:spcAft>
                <a:spcPts val="0"/>
              </a:spcAft>
              <a:buClr>
                <a:schemeClr val="dk1"/>
              </a:buClr>
              <a:buSzPct val="69498"/>
              <a:buChar char="•"/>
            </a:pPr>
            <a:r>
              <a:rPr b="1" lang="tr-TR"/>
              <a:t>Non-Commercial</a:t>
            </a:r>
            <a:r>
              <a:rPr lang="tr-TR"/>
              <a:t> − Non-commercial operations are secondary businesses in alliance with the main business. These F&amp;B services mainly cater to their consumers with limited choice of food and beverages. These establishments often run under contracts. For example, food and beverage services provided at hospitals, hostels, and prisons.</a:t>
            </a:r>
            <a:endParaRPr/>
          </a:p>
          <a:p>
            <a:pPr indent="-342900" lvl="0" marL="457200" rtl="0" algn="l">
              <a:lnSpc>
                <a:spcPct val="90000"/>
              </a:lnSpc>
              <a:spcBef>
                <a:spcPts val="1000"/>
              </a:spcBef>
              <a:spcAft>
                <a:spcPts val="0"/>
              </a:spcAft>
              <a:buClr>
                <a:schemeClr val="dk1"/>
              </a:buClr>
              <a:buSzPct val="69498"/>
              <a:buChar char="•"/>
            </a:pPr>
            <a:r>
              <a:rPr lang="tr-TR"/>
              <a:t>In this tutorial, we mainly consider commercial food and beverage service sector. Let us first understand some common forms of F&amp;B service.</a:t>
            </a:r>
            <a:endParaRPr/>
          </a:p>
          <a:p>
            <a:pPr indent="-114300" lvl="0" marL="228600" rtl="0" algn="just">
              <a:lnSpc>
                <a:spcPct val="90000"/>
              </a:lnSpc>
              <a:spcBef>
                <a:spcPts val="1000"/>
              </a:spcBef>
              <a:spcAft>
                <a:spcPts val="0"/>
              </a:spcAft>
              <a:buClr>
                <a:schemeClr val="dk1"/>
              </a:buClr>
              <a:buSzPct val="108108"/>
              <a:buNone/>
            </a:pPr>
            <a:r>
              <a:t/>
            </a:r>
            <a:endParaRPr sz="18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rPr>
              <a:t>2.1. Definitions</a:t>
            </a:r>
            <a:br>
              <a:rPr b="1" lang="tr-TR" sz="4000" u="sng">
                <a:solidFill>
                  <a:schemeClr val="dk1"/>
                </a:solidFill>
              </a:rPr>
            </a:br>
            <a:endParaRPr sz="6000"/>
          </a:p>
        </p:txBody>
      </p:sp>
      <p:sp>
        <p:nvSpPr>
          <p:cNvPr id="259" name="Google Shape;259;p14"/>
          <p:cNvSpPr txBox="1"/>
          <p:nvPr>
            <p:ph idx="1" type="body"/>
          </p:nvPr>
        </p:nvSpPr>
        <p:spPr>
          <a:xfrm>
            <a:off x="838200" y="1782523"/>
            <a:ext cx="10515600" cy="3966423"/>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b="1" lang="tr-TR"/>
              <a:t>What is Catering?</a:t>
            </a:r>
            <a:endParaRPr/>
          </a:p>
          <a:p>
            <a:pPr indent="-342900" lvl="0" marL="457200" rtl="0" algn="l">
              <a:lnSpc>
                <a:spcPct val="90000"/>
              </a:lnSpc>
              <a:spcBef>
                <a:spcPts val="1000"/>
              </a:spcBef>
              <a:spcAft>
                <a:spcPts val="0"/>
              </a:spcAft>
              <a:buClr>
                <a:schemeClr val="dk1"/>
              </a:buClr>
              <a:buSzPct val="82949"/>
              <a:buChar char="•"/>
            </a:pPr>
            <a:r>
              <a:rPr lang="tr-TR"/>
              <a:t>Catering is the business of providing foods and beverage service to the people at a remote location. It is a part of food and beverage service sector. For example, arranging food services at a wedding location.</a:t>
            </a:r>
            <a:endParaRPr/>
          </a:p>
          <a:p>
            <a:pPr indent="-342900" lvl="0" marL="457200" rtl="0" algn="l">
              <a:lnSpc>
                <a:spcPct val="90000"/>
              </a:lnSpc>
              <a:spcBef>
                <a:spcPts val="1000"/>
              </a:spcBef>
              <a:spcAft>
                <a:spcPts val="0"/>
              </a:spcAft>
              <a:buClr>
                <a:schemeClr val="dk1"/>
              </a:buClr>
              <a:buSzPct val="82949"/>
              <a:buChar char="•"/>
            </a:pPr>
            <a:r>
              <a:rPr b="1" lang="tr-TR"/>
              <a:t>What is QSR?</a:t>
            </a:r>
            <a:endParaRPr/>
          </a:p>
          <a:p>
            <a:pPr indent="-342900" lvl="0" marL="457200" rtl="0" algn="l">
              <a:lnSpc>
                <a:spcPct val="90000"/>
              </a:lnSpc>
              <a:spcBef>
                <a:spcPts val="1000"/>
              </a:spcBef>
              <a:spcAft>
                <a:spcPts val="0"/>
              </a:spcAft>
              <a:buClr>
                <a:schemeClr val="dk1"/>
              </a:buClr>
              <a:buSzPct val="82949"/>
              <a:buChar char="•"/>
            </a:pPr>
            <a:r>
              <a:rPr lang="tr-TR"/>
              <a:t>These are the fast food outlets called </a:t>
            </a:r>
            <a:r>
              <a:rPr b="1" i="1" lang="tr-TR"/>
              <a:t>Quick Service Restaurants</a:t>
            </a:r>
            <a:r>
              <a:rPr lang="tr-TR"/>
              <a:t> where the food is prepared, purchased, and generally consumed quickly. They are run with convenience as a main factor. Branded outlets such as McDonalds and Nando’s are QSRs.</a:t>
            </a:r>
            <a:endParaRPr/>
          </a:p>
          <a:p>
            <a:pPr indent="-342900" lvl="0" marL="457200" rtl="0" algn="l">
              <a:lnSpc>
                <a:spcPct val="90000"/>
              </a:lnSpc>
              <a:spcBef>
                <a:spcPts val="1000"/>
              </a:spcBef>
              <a:spcAft>
                <a:spcPts val="0"/>
              </a:spcAft>
              <a:buClr>
                <a:schemeClr val="dk1"/>
              </a:buClr>
              <a:buSzPct val="82949"/>
              <a:buChar char="•"/>
            </a:pPr>
            <a:r>
              <a:rPr b="1" lang="tr-TR"/>
              <a:t>What is FSR?</a:t>
            </a:r>
            <a:endParaRPr/>
          </a:p>
          <a:p>
            <a:pPr indent="-342900" lvl="0" marL="457200" rtl="0" algn="l">
              <a:lnSpc>
                <a:spcPct val="90000"/>
              </a:lnSpc>
              <a:spcBef>
                <a:spcPts val="1000"/>
              </a:spcBef>
              <a:spcAft>
                <a:spcPts val="0"/>
              </a:spcAft>
              <a:buClr>
                <a:schemeClr val="dk1"/>
              </a:buClr>
              <a:buSzPct val="82949"/>
              <a:buChar char="•"/>
            </a:pPr>
            <a:r>
              <a:rPr lang="tr-TR"/>
              <a:t>They are fine dining, family, specialty, ethnic, or theme restaurants called </a:t>
            </a:r>
            <a:r>
              <a:rPr b="1" i="1" lang="tr-TR"/>
              <a:t>Full Service Restaurants</a:t>
            </a:r>
            <a:r>
              <a:rPr lang="tr-TR"/>
              <a:t> where the food and beverage menu is wide and the customer’s expectations are high. They are operated with customer satisfaction and experience as the key factors.</a:t>
            </a:r>
            <a:endParaRPr/>
          </a:p>
          <a:p>
            <a:pPr indent="-114300" lvl="0" marL="228600" rtl="0" algn="just">
              <a:lnSpc>
                <a:spcPct val="90000"/>
              </a:lnSpc>
              <a:spcBef>
                <a:spcPts val="1000"/>
              </a:spcBef>
              <a:spcAft>
                <a:spcPts val="0"/>
              </a:spcAft>
              <a:buClr>
                <a:schemeClr val="dk1"/>
              </a:buClr>
              <a:buSzPct val="129032"/>
              <a:buNone/>
            </a:pPr>
            <a:r>
              <a:t/>
            </a:r>
            <a:endParaRPr sz="18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65"/>
          <p:cNvSpPr txBox="1"/>
          <p:nvPr>
            <p:ph type="title"/>
          </p:nvPr>
        </p:nvSpPr>
        <p:spPr>
          <a:xfrm>
            <a:off x="571500" y="1164122"/>
            <a:ext cx="1008647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3600">
                <a:solidFill>
                  <a:schemeClr val="accent1"/>
                </a:solidFill>
                <a:latin typeface="Arial"/>
                <a:ea typeface="Arial"/>
                <a:cs typeface="Arial"/>
                <a:sym typeface="Arial"/>
                <a:extLst>
                  <a:ext uri="http://customooxmlschemas.google.com/">
                    <go:slidesCustomData xmlns:go="http://customooxmlschemas.google.com/" textRoundtripDataId="4"/>
                  </a:ext>
                </a:extLst>
              </a:rPr>
              <a:t>2.2. Service Rules </a:t>
            </a:r>
            <a:br>
              <a:rPr b="1" lang="tr-TR" sz="4000" u="sng">
                <a:solidFill>
                  <a:schemeClr val="dk1"/>
                </a:solidFill>
                <a:extLst>
                  <a:ext uri="http://customooxmlschemas.google.com/">
                    <go:slidesCustomData xmlns:go="http://customooxmlschemas.google.com/" textRoundtripDataId="5"/>
                  </a:ext>
                </a:extLst>
              </a:rPr>
            </a:br>
            <a:endParaRPr sz="6000"/>
          </a:p>
        </p:txBody>
      </p:sp>
      <p:sp>
        <p:nvSpPr>
          <p:cNvPr id="265" name="Google Shape;265;p65"/>
          <p:cNvSpPr txBox="1"/>
          <p:nvPr>
            <p:ph idx="1" type="body"/>
          </p:nvPr>
        </p:nvSpPr>
        <p:spPr>
          <a:xfrm>
            <a:off x="770466" y="1421278"/>
            <a:ext cx="10515600" cy="3966423"/>
          </a:xfrm>
          <a:prstGeom prst="rect">
            <a:avLst/>
          </a:prstGeom>
          <a:noFill/>
          <a:ln>
            <a:noFill/>
          </a:ln>
        </p:spPr>
        <p:txBody>
          <a:bodyPr anchorCtr="0" anchor="t" bIns="45700" lIns="91425" spcFirstLastPara="1" rIns="91425" wrap="square" tIns="45700">
            <a:normAutofit fontScale="85000" lnSpcReduction="10000"/>
          </a:bodyPr>
          <a:lstStyle/>
          <a:p>
            <a:pPr indent="-342900" lvl="0" marL="457200" rtl="0" algn="l">
              <a:lnSpc>
                <a:spcPct val="90000"/>
              </a:lnSpc>
              <a:spcBef>
                <a:spcPts val="1000"/>
              </a:spcBef>
              <a:spcAft>
                <a:spcPts val="0"/>
              </a:spcAft>
              <a:buSzPct val="66176"/>
              <a:buNone/>
            </a:pPr>
            <a:r>
              <a:t/>
            </a:r>
            <a:endParaRPr b="1" sz="3200" u="sng">
              <a:solidFill>
                <a:schemeClr val="dk1"/>
              </a:solidFill>
            </a:endParaRPr>
          </a:p>
          <a:p>
            <a:pPr indent="-332814" lvl="0" marL="457200" rtl="0" algn="l">
              <a:lnSpc>
                <a:spcPct val="90000"/>
              </a:lnSpc>
              <a:spcBef>
                <a:spcPts val="1000"/>
              </a:spcBef>
              <a:spcAft>
                <a:spcPts val="0"/>
              </a:spcAft>
              <a:buClr>
                <a:schemeClr val="dk1"/>
              </a:buClr>
              <a:buSzPct val="66176"/>
              <a:buChar char="•"/>
            </a:pPr>
            <a:r>
              <a:rPr lang="tr-TR" sz="3200">
                <a:solidFill>
                  <a:schemeClr val="dk1"/>
                </a:solidFill>
              </a:rPr>
              <a:t>The services and products that may be offered are extremely diverse, the only conditions being the operations and policies of the participating property.</a:t>
            </a:r>
            <a:r>
              <a:rPr lang="tr-TR" sz="3200"/>
              <a:t> Food and beverage service is part of the service oriented hospitality industry. It can be part of a large hotel or tourism business and can also be operated as an independent business.</a:t>
            </a:r>
            <a:endParaRPr/>
          </a:p>
          <a:p>
            <a:pPr indent="-228600" lvl="0" marL="457200" rtl="0" algn="l">
              <a:lnSpc>
                <a:spcPct val="90000"/>
              </a:lnSpc>
              <a:spcBef>
                <a:spcPts val="1000"/>
              </a:spcBef>
              <a:spcAft>
                <a:spcPts val="0"/>
              </a:spcAft>
              <a:buClr>
                <a:schemeClr val="dk1"/>
              </a:buClr>
              <a:buSzPct val="66176"/>
              <a:buNone/>
            </a:pPr>
            <a:r>
              <a:t/>
            </a:r>
            <a:endParaRPr b="1" sz="3200">
              <a:solidFill>
                <a:schemeClr val="dk1"/>
              </a:solidFill>
            </a:endParaRPr>
          </a:p>
          <a:p>
            <a:pPr indent="-332814" lvl="0" marL="457200" rtl="0" algn="l">
              <a:lnSpc>
                <a:spcPct val="90000"/>
              </a:lnSpc>
              <a:spcBef>
                <a:spcPts val="1000"/>
              </a:spcBef>
              <a:spcAft>
                <a:spcPts val="0"/>
              </a:spcAft>
              <a:buClr>
                <a:schemeClr val="dk1"/>
              </a:buClr>
              <a:buSzPct val="66176"/>
              <a:buChar char="•"/>
            </a:pPr>
            <a:r>
              <a:rPr b="1" lang="tr-TR" sz="3200">
                <a:solidFill>
                  <a:schemeClr val="dk1"/>
                </a:solidFill>
              </a:rPr>
              <a:t>Food and Beverage Services come only after preparing what is to be served. Most food and beverage service businesses operate in the following cycle:  </a:t>
            </a:r>
            <a:endParaRPr/>
          </a:p>
          <a:p>
            <a:pPr indent="-228600" lvl="0" marL="457200" rtl="0" algn="l">
              <a:lnSpc>
                <a:spcPct val="90000"/>
              </a:lnSpc>
              <a:spcBef>
                <a:spcPts val="1000"/>
              </a:spcBef>
              <a:spcAft>
                <a:spcPts val="0"/>
              </a:spcAft>
              <a:buSzPct val="66176"/>
              <a:buNone/>
            </a:pPr>
            <a:r>
              <a:t/>
            </a:r>
            <a:endParaRPr b="1" sz="3200" u="sng">
              <a:solidFill>
                <a:schemeClr val="dk1"/>
              </a:solidFill>
            </a:endParaRPr>
          </a:p>
          <a:p>
            <a:pPr indent="-114300" lvl="0" marL="228600" rtl="0" algn="just">
              <a:lnSpc>
                <a:spcPct val="90000"/>
              </a:lnSpc>
              <a:spcBef>
                <a:spcPts val="1000"/>
              </a:spcBef>
              <a:spcAft>
                <a:spcPts val="0"/>
              </a:spcAft>
              <a:buClr>
                <a:schemeClr val="dk1"/>
              </a:buClr>
              <a:buSzPct val="117647"/>
              <a:buNone/>
            </a:pPr>
            <a:r>
              <a:t/>
            </a:r>
            <a:endParaRPr sz="1800">
              <a:latin typeface="Arial"/>
              <a:ea typeface="Arial"/>
              <a:cs typeface="Arial"/>
              <a:sym typeface="Arial"/>
            </a:endParaRPr>
          </a:p>
        </p:txBody>
      </p:sp>
      <p:sp>
        <p:nvSpPr>
          <p:cNvPr id="266" name="Google Shape;266;p65"/>
          <p:cNvSpPr/>
          <p:nvPr/>
        </p:nvSpPr>
        <p:spPr>
          <a:xfrm>
            <a:off x="3962400" y="5029200"/>
            <a:ext cx="6705600" cy="484632"/>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66"/>
          <p:cNvPicPr preferRelativeResize="0"/>
          <p:nvPr/>
        </p:nvPicPr>
        <p:blipFill rotWithShape="1">
          <a:blip r:embed="rId3">
            <a:alphaModFix/>
          </a:blip>
          <a:srcRect b="0" l="0" r="0" t="0"/>
          <a:stretch/>
        </p:blipFill>
        <p:spPr>
          <a:xfrm>
            <a:off x="888114" y="1034016"/>
            <a:ext cx="9640186" cy="4720855"/>
          </a:xfrm>
          <a:prstGeom prst="rect">
            <a:avLst/>
          </a:prstGeom>
          <a:noFill/>
          <a:ln>
            <a:noFill/>
          </a:ln>
        </p:spPr>
      </p:pic>
      <p:sp>
        <p:nvSpPr>
          <p:cNvPr id="272" name="Google Shape;272;p66"/>
          <p:cNvSpPr/>
          <p:nvPr/>
        </p:nvSpPr>
        <p:spPr>
          <a:xfrm>
            <a:off x="1598578" y="5939773"/>
            <a:ext cx="912130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1400" u="none" cap="none" strike="noStrike">
                <a:solidFill>
                  <a:srgbClr val="000000"/>
                </a:solidFill>
                <a:latin typeface="Arial"/>
                <a:ea typeface="Arial"/>
                <a:cs typeface="Arial"/>
                <a:sym typeface="Arial"/>
              </a:rPr>
              <a:t>Resource: </a:t>
            </a:r>
            <a:r>
              <a:rPr b="0" i="0" lang="tr-TR" sz="1400" u="none" cap="none" strike="noStrike">
                <a:solidFill>
                  <a:srgbClr val="000000"/>
                </a:solidFill>
                <a:latin typeface="Arial"/>
                <a:ea typeface="Arial"/>
                <a:cs typeface="Arial"/>
                <a:sym typeface="Arial"/>
              </a:rPr>
              <a:t>https://www.tutorialspoint.com/food_and_beverage_services/food_and_beverage_services_quick_guide.htm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68"/>
          <p:cNvSpPr/>
          <p:nvPr/>
        </p:nvSpPr>
        <p:spPr>
          <a:xfrm>
            <a:off x="488742" y="167675"/>
            <a:ext cx="8511988"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endParaRPr>
          </a:p>
        </p:txBody>
      </p:sp>
      <p:sp>
        <p:nvSpPr>
          <p:cNvPr id="278" name="Google Shape;278;p68"/>
          <p:cNvSpPr/>
          <p:nvPr/>
        </p:nvSpPr>
        <p:spPr>
          <a:xfrm>
            <a:off x="185185" y="721352"/>
            <a:ext cx="10992255" cy="7879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tr-TR" sz="2800" u="none" cap="none" strike="noStrike">
                <a:solidFill>
                  <a:srgbClr val="000000"/>
                </a:solidFill>
                <a:latin typeface="Arial"/>
                <a:ea typeface="Arial"/>
                <a:cs typeface="Arial"/>
                <a:sym typeface="Arial"/>
              </a:rPr>
              <a:t>F&amp;B Sector</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Arial"/>
                <a:ea typeface="Arial"/>
                <a:cs typeface="Arial"/>
                <a:sym typeface="Arial"/>
              </a:rPr>
              <a:t>Although food and beverage service is a part of the service in general, it is still comprehensive. Catering is considered as a separate specialty that includes many activities, features and procedures. In this respect, it can be evaluated according to the following issues.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tr-TR" sz="2400" u="none" cap="none" strike="noStrike">
                <a:solidFill>
                  <a:srgbClr val="000000"/>
                </a:solidFill>
                <a:latin typeface="Arial"/>
                <a:ea typeface="Arial"/>
                <a:cs typeface="Arial"/>
                <a:sym typeface="Arial"/>
              </a:rPr>
              <a:t>The cleaning of service places, learning the working system and times, knowing the service tools and their usage places and times, the materials used in the preparation of the meals, the ways of making and cooking, which group belongs to, when and how they are served, how the materials used into drinks, service temperatures, ways and times of service, learning about the tastes of guests about food and drink, knowing their social and psychological conditions and acting accordingly, organizing the menu, speaking well, learning and applying sales methods, etc. can be explained.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9"/>
          <p:cNvSpPr/>
          <p:nvPr/>
        </p:nvSpPr>
        <p:spPr>
          <a:xfrm>
            <a:off x="488742" y="167675"/>
            <a:ext cx="8511988"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endParaRPr>
          </a:p>
        </p:txBody>
      </p:sp>
      <p:sp>
        <p:nvSpPr>
          <p:cNvPr id="284" name="Google Shape;284;p69"/>
          <p:cNvSpPr/>
          <p:nvPr/>
        </p:nvSpPr>
        <p:spPr>
          <a:xfrm>
            <a:off x="185185" y="721352"/>
            <a:ext cx="10992255" cy="6855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tr-TR" sz="2800" u="none" cap="none" strike="noStrike">
                <a:solidFill>
                  <a:srgbClr val="000000"/>
                </a:solidFill>
                <a:latin typeface="Arial"/>
                <a:ea typeface="Arial"/>
                <a:cs typeface="Arial"/>
                <a:sym typeface="Arial"/>
              </a:rPr>
              <a:t>Food and Beverage Service Objectives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The food and beverage service is looked as a means of achieving satisfaction and making yourself feel comfortable in today’s world. The main objectives of this service are: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satisfy the following needs: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o Physiological: The need to taste different varieties of food.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o Economical: The need to get F&amp;B Services at the invested cost.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o Social: The need to find friendly atmosphere.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o Psychological: The need to elevate self-esteem.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provide high quality food and beverages.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provide friendly and welcoming atmosphere.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provide professional, hygienic, and attentive service.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impart value for money.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tr-TR" sz="2000" u="none" cap="none" strike="noStrike">
                <a:solidFill>
                  <a:srgbClr val="000000"/>
                </a:solidFill>
                <a:latin typeface="Arial"/>
                <a:ea typeface="Arial"/>
                <a:cs typeface="Arial"/>
                <a:sym typeface="Arial"/>
              </a:rPr>
              <a:t>∙ To retain the existing customers and to bring in new 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1"/>
          <p:cNvSpPr/>
          <p:nvPr/>
        </p:nvSpPr>
        <p:spPr>
          <a:xfrm>
            <a:off x="488742" y="167675"/>
            <a:ext cx="8511988"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3200"/>
              <a:buFont typeface="Arial"/>
              <a:buNone/>
            </a:pPr>
            <a:r>
              <a:t/>
            </a:r>
            <a:endParaRPr b="1" i="0" sz="3200" u="sng" cap="none" strike="noStrike">
              <a:solidFill>
                <a:schemeClr val="dk1"/>
              </a:solidFill>
              <a:latin typeface="Arial"/>
              <a:ea typeface="Arial"/>
              <a:cs typeface="Arial"/>
              <a:sym typeface="Arial"/>
            </a:endParaRPr>
          </a:p>
        </p:txBody>
      </p:sp>
      <p:sp>
        <p:nvSpPr>
          <p:cNvPr id="290" name="Google Shape;290;p21"/>
          <p:cNvSpPr/>
          <p:nvPr/>
        </p:nvSpPr>
        <p:spPr>
          <a:xfrm>
            <a:off x="263006" y="1159097"/>
            <a:ext cx="10992255" cy="65786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tr-TR" sz="2800" u="none" cap="none" strike="noStrike">
                <a:solidFill>
                  <a:srgbClr val="000000"/>
                </a:solidFill>
                <a:latin typeface="Arial"/>
                <a:ea typeface="Arial"/>
                <a:cs typeface="Arial"/>
                <a:sym typeface="Arial"/>
              </a:rPr>
              <a:t>Food and beverage services </a:t>
            </a:r>
            <a:r>
              <a:rPr b="0" i="0" lang="tr-TR" sz="2800" u="none" cap="none" strike="noStrike">
                <a:solidFill>
                  <a:srgbClr val="000000"/>
                </a:solidFill>
                <a:latin typeface="Arial"/>
                <a:ea typeface="Arial"/>
                <a:cs typeface="Arial"/>
                <a:sym typeface="Arial"/>
              </a:rPr>
              <a:t>sector contributes a great deal to the profits in hospitality industry. With the increase in importance of business meetings, a range of personal and social events, a large number of customers visit catering establishments frequently. The food and beverage professionals tirelessly work to intensify customers’ experience through their service.</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tr-TR" sz="2800" u="none" cap="none" strike="noStrike">
                <a:solidFill>
                  <a:srgbClr val="000000"/>
                </a:solidFill>
                <a:latin typeface="Arial"/>
                <a:ea typeface="Arial"/>
                <a:cs typeface="Arial"/>
                <a:sym typeface="Arial"/>
              </a:rPr>
              <a:t>The F&amp;B Services providing businesses deliver food and beverages to their customers at a particular location (on-premise) such as hotel, restaurant, or at the customer’s intended premises (off-premise).</a:t>
            </a:r>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9"/>
          <p:cNvSpPr txBox="1"/>
          <p:nvPr/>
        </p:nvSpPr>
        <p:spPr>
          <a:xfrm>
            <a:off x="329743" y="-260762"/>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rPr b="1" i="0" lang="tr-TR" sz="4000" u="none" cap="none" strike="noStrike">
                <a:solidFill>
                  <a:schemeClr val="accent1"/>
                </a:solidFill>
                <a:latin typeface="Arial"/>
                <a:ea typeface="Arial"/>
                <a:cs typeface="Arial"/>
                <a:sym typeface="Arial"/>
              </a:rPr>
              <a:t>UNIT 3:</a:t>
            </a:r>
            <a:r>
              <a:rPr b="1" i="0" lang="tr-TR" sz="4000" u="none" cap="none" strike="noStrike">
                <a:solidFill>
                  <a:schemeClr val="dk1"/>
                </a:solidFill>
                <a:latin typeface="Arial"/>
                <a:ea typeface="Arial"/>
                <a:cs typeface="Arial"/>
                <a:sym typeface="Arial"/>
              </a:rPr>
              <a:t> </a:t>
            </a:r>
            <a:r>
              <a:rPr b="1" i="0" lang="tr-TR" sz="4000" u="none" cap="none" strike="noStrike">
                <a:solidFill>
                  <a:schemeClr val="accent1"/>
                </a:solidFill>
                <a:latin typeface="Arial"/>
                <a:ea typeface="Arial"/>
                <a:cs typeface="Arial"/>
                <a:sym typeface="Arial"/>
              </a:rPr>
              <a:t>Management: Strategies and Techniques in the Culinary Sector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p:txBody>
      </p:sp>
      <p:sp>
        <p:nvSpPr>
          <p:cNvPr descr="Important computer skills for workplace success" id="296" name="Google Shape;296;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297" name="Google Shape;29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298" name="Google Shape;298;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299" name="Google Shape;299;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Business sense ile ilgili görsel sonucu" id="300" name="Google Shape;300;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Business sense ile ilgili görsel sonucu" id="301" name="Google Shape;301;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uide to Chase Strategy: Production Matches Demand – Welp Magazine" id="302" name="Google Shape;302;p19"/>
          <p:cNvPicPr preferRelativeResize="0"/>
          <p:nvPr/>
        </p:nvPicPr>
        <p:blipFill rotWithShape="1">
          <a:blip r:embed="rId3">
            <a:alphaModFix/>
          </a:blip>
          <a:srcRect b="0" l="0" r="0" t="0"/>
          <a:stretch/>
        </p:blipFill>
        <p:spPr>
          <a:xfrm>
            <a:off x="2412459" y="2507962"/>
            <a:ext cx="7322472" cy="34644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ph type="title"/>
          </p:nvPr>
        </p:nvSpPr>
        <p:spPr>
          <a:xfrm>
            <a:off x="825500" y="7704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lang="tr-TR" sz="3959"/>
            </a:br>
            <a:br>
              <a:rPr lang="tr-TR" sz="3959"/>
            </a:br>
            <a:r>
              <a:rPr b="1" lang="tr-TR" sz="3600">
                <a:solidFill>
                  <a:schemeClr val="accent1"/>
                </a:solidFill>
                <a:latin typeface="Arial"/>
                <a:ea typeface="Arial"/>
                <a:cs typeface="Arial"/>
                <a:sym typeface="Arial"/>
              </a:rPr>
              <a:t>3.1. Management Strategies in the Kitchen Sector</a:t>
            </a:r>
            <a:br>
              <a:rPr b="1" lang="tr-TR" sz="3600">
                <a:solidFill>
                  <a:schemeClr val="accent1"/>
                </a:solidFill>
                <a:latin typeface="Arial"/>
                <a:ea typeface="Arial"/>
                <a:cs typeface="Arial"/>
                <a:sym typeface="Arial"/>
              </a:rPr>
            </a:br>
            <a:br>
              <a:rPr b="1" lang="tr-TR">
                <a:solidFill>
                  <a:schemeClr val="accent1"/>
                </a:solidFill>
                <a:latin typeface="Arial"/>
                <a:ea typeface="Arial"/>
                <a:cs typeface="Arial"/>
                <a:sym typeface="Arial"/>
              </a:rPr>
            </a:br>
            <a:endParaRPr b="1">
              <a:solidFill>
                <a:schemeClr val="accent1"/>
              </a:solidFill>
              <a:latin typeface="Arial"/>
              <a:ea typeface="Arial"/>
              <a:cs typeface="Arial"/>
              <a:sym typeface="Arial"/>
            </a:endParaRPr>
          </a:p>
        </p:txBody>
      </p:sp>
      <p:sp>
        <p:nvSpPr>
          <p:cNvPr id="308" name="Google Shape;308;p20"/>
          <p:cNvSpPr txBox="1"/>
          <p:nvPr>
            <p:ph idx="1" type="body"/>
          </p:nvPr>
        </p:nvSpPr>
        <p:spPr>
          <a:xfrm>
            <a:off x="762000" y="2134340"/>
            <a:ext cx="11087100" cy="396642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tr-TR"/>
              <a:t>The world will continue to evolve over the coming years. New trends and insights will need to be taken account of, and innovative and creative projects may need to be supported.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We also need to monitor the effectiveness of the strategy and the sustainability of any particular initiatives. Therefore, a review should be undertaken in 2020 to identify what is working best, refresh the strategy as required, and make necessary changes.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0"/>
          <p:cNvSpPr txBox="1"/>
          <p:nvPr>
            <p:ph type="title"/>
          </p:nvPr>
        </p:nvSpPr>
        <p:spPr>
          <a:xfrm>
            <a:off x="825500" y="7704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lang="tr-TR" sz="3959"/>
            </a:br>
            <a:br>
              <a:rPr lang="tr-TR" sz="3959"/>
            </a:br>
            <a:r>
              <a:rPr b="1" lang="tr-TR" sz="3600">
                <a:solidFill>
                  <a:schemeClr val="accent1"/>
                </a:solidFill>
                <a:latin typeface="Arial"/>
                <a:ea typeface="Arial"/>
                <a:cs typeface="Arial"/>
                <a:sym typeface="Arial"/>
              </a:rPr>
              <a:t>3.1. Management Strategies in the Kitchen Sector</a:t>
            </a:r>
            <a:br>
              <a:rPr b="1" lang="tr-TR" sz="3600">
                <a:solidFill>
                  <a:schemeClr val="accent1"/>
                </a:solidFill>
                <a:latin typeface="Arial"/>
                <a:ea typeface="Arial"/>
                <a:cs typeface="Arial"/>
                <a:sym typeface="Arial"/>
              </a:rPr>
            </a:br>
            <a:br>
              <a:rPr b="1" lang="tr-TR">
                <a:solidFill>
                  <a:schemeClr val="accent1"/>
                </a:solidFill>
                <a:latin typeface="Arial"/>
                <a:ea typeface="Arial"/>
                <a:cs typeface="Arial"/>
                <a:sym typeface="Arial"/>
              </a:rPr>
            </a:br>
            <a:endParaRPr b="1">
              <a:solidFill>
                <a:schemeClr val="accent1"/>
              </a:solidFill>
              <a:latin typeface="Arial"/>
              <a:ea typeface="Arial"/>
              <a:cs typeface="Arial"/>
              <a:sym typeface="Arial"/>
            </a:endParaRPr>
          </a:p>
        </p:txBody>
      </p:sp>
      <p:sp>
        <p:nvSpPr>
          <p:cNvPr id="314" name="Google Shape;314;p70"/>
          <p:cNvSpPr txBox="1"/>
          <p:nvPr>
            <p:ph idx="1" type="body"/>
          </p:nvPr>
        </p:nvSpPr>
        <p:spPr>
          <a:xfrm>
            <a:off x="762000" y="2134340"/>
            <a:ext cx="11087100" cy="396642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dk1"/>
              </a:buClr>
              <a:buSzPts val="1800"/>
              <a:buChar char="•"/>
            </a:pPr>
            <a:r>
              <a:rPr lang="tr-TR" sz="3200"/>
              <a:t>However, to achieve overall success, all stakeholders have to play their part in delivering what is needed. Our posture is one of proactive collaboration in areas of high relevance with our industry but requires a renewed focus on cross collaborative initiatives to deliver outcomes of scale.</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PRIORITY FOR CULINARY SECTOR POSITIONS</a:t>
            </a:r>
            <a:br>
              <a:rPr lang="tr-TR" sz="2500">
                <a:latin typeface="Arial"/>
                <a:ea typeface="Arial"/>
                <a:cs typeface="Arial"/>
                <a:sym typeface="Arial"/>
              </a:rPr>
            </a:br>
            <a:endParaRPr sz="2500"/>
          </a:p>
        </p:txBody>
      </p:sp>
      <p:sp>
        <p:nvSpPr>
          <p:cNvPr id="134" name="Google Shape;134;p3"/>
          <p:cNvSpPr txBox="1"/>
          <p:nvPr>
            <p:ph idx="1" type="body"/>
          </p:nvPr>
        </p:nvSpPr>
        <p:spPr>
          <a:xfrm>
            <a:off x="838200" y="2210540"/>
            <a:ext cx="10515600" cy="142877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lang="tr-TR" sz="1800">
                <a:latin typeface="Arial"/>
                <a:ea typeface="Arial"/>
                <a:cs typeface="Arial"/>
                <a:sym typeface="Arial"/>
              </a:rPr>
              <a:t>Not all modules (training courses) we create are a priority for all of these professions. This grouping is made to explain the priorities of the trainings given according to the professions at national and international level. Three types of prioritization systems have been stated. These priorities and meanings are as follows;</a:t>
            </a:r>
            <a:endParaRPr sz="1800"/>
          </a:p>
          <a:p>
            <a:pPr indent="0" lvl="0" marL="0" rtl="0" algn="just">
              <a:lnSpc>
                <a:spcPct val="90000"/>
              </a:lnSpc>
              <a:spcBef>
                <a:spcPts val="1000"/>
              </a:spcBef>
              <a:spcAft>
                <a:spcPts val="0"/>
              </a:spcAft>
              <a:buClr>
                <a:schemeClr val="dk1"/>
              </a:buClr>
              <a:buSzPts val="1800"/>
              <a:buNone/>
            </a:pPr>
            <a:r>
              <a:t/>
            </a:r>
            <a:endParaRPr sz="1800"/>
          </a:p>
        </p:txBody>
      </p:sp>
      <p:grpSp>
        <p:nvGrpSpPr>
          <p:cNvPr id="135" name="Google Shape;135;p3"/>
          <p:cNvGrpSpPr/>
          <p:nvPr/>
        </p:nvGrpSpPr>
        <p:grpSpPr>
          <a:xfrm>
            <a:off x="1284098" y="3800233"/>
            <a:ext cx="10069702" cy="2307934"/>
            <a:chOff x="2486073" y="5395434"/>
            <a:chExt cx="13037945" cy="3176060"/>
          </a:xfrm>
        </p:grpSpPr>
        <p:sp>
          <p:nvSpPr>
            <p:cNvPr id="136" name="Google Shape;136;p3"/>
            <p:cNvSpPr/>
            <p:nvPr/>
          </p:nvSpPr>
          <p:spPr>
            <a:xfrm>
              <a:off x="2486073" y="7777672"/>
              <a:ext cx="1291253" cy="793822"/>
            </a:xfrm>
            <a:prstGeom prst="roundRect">
              <a:avLst>
                <a:gd fmla="val 16667" name="adj"/>
              </a:avLst>
            </a:prstGeom>
            <a:solidFill>
              <a:srgbClr val="F6882E"/>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200"/>
                <a:buFont typeface="Arial"/>
                <a:buNone/>
              </a:pPr>
              <a:r>
                <a:rPr b="1" i="0" lang="tr-TR" sz="1200" u="none" cap="none" strike="noStrike">
                  <a:solidFill>
                    <a:srgbClr val="000000"/>
                  </a:solidFill>
                  <a:latin typeface="Arial"/>
                  <a:ea typeface="Arial"/>
                  <a:cs typeface="Arial"/>
                  <a:sym typeface="Arial"/>
                </a:rPr>
                <a:t>LOW PRIORITY</a:t>
              </a:r>
              <a:endParaRPr b="0" i="0" sz="1200" u="none" cap="none" strike="noStrike">
                <a:solidFill>
                  <a:schemeClr val="lt1"/>
                </a:solidFill>
                <a:latin typeface="Arial"/>
                <a:ea typeface="Arial"/>
                <a:cs typeface="Arial"/>
                <a:sym typeface="Arial"/>
              </a:endParaRPr>
            </a:p>
          </p:txBody>
        </p:sp>
        <p:sp>
          <p:nvSpPr>
            <p:cNvPr id="137" name="Google Shape;137;p3"/>
            <p:cNvSpPr/>
            <p:nvPr/>
          </p:nvSpPr>
          <p:spPr>
            <a:xfrm>
              <a:off x="2511586" y="6536284"/>
              <a:ext cx="1600590" cy="793820"/>
            </a:xfrm>
            <a:prstGeom prst="roundRect">
              <a:avLst>
                <a:gd fmla="val 16667" name="adj"/>
              </a:avLst>
            </a:prstGeom>
            <a:solidFill>
              <a:srgbClr val="FFC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tr-TR" sz="1400" u="none" cap="none" strike="noStrike">
                  <a:solidFill>
                    <a:srgbClr val="000000"/>
                  </a:solidFill>
                  <a:latin typeface="Arial"/>
                  <a:ea typeface="Arial"/>
                  <a:cs typeface="Arial"/>
                  <a:sym typeface="Arial"/>
                </a:rPr>
                <a:t>MEDIUM PRIORITY</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2486073" y="5395434"/>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600"/>
                <a:buFont typeface="Arial"/>
                <a:buNone/>
              </a:pPr>
              <a:r>
                <a:rPr b="1" i="0" lang="tr-TR" sz="1600" u="none" cap="none" strike="noStrike">
                  <a:solidFill>
                    <a:srgbClr val="000000"/>
                  </a:solidFill>
                  <a:latin typeface="Arial"/>
                  <a:ea typeface="Arial"/>
                  <a:cs typeface="Arial"/>
                  <a:sym typeface="Arial"/>
                </a:rPr>
                <a:t>HIGH PRIORITY</a:t>
              </a:r>
              <a:endParaRPr b="0" i="0" sz="1600" u="none" cap="none" strike="noStrike">
                <a:solidFill>
                  <a:schemeClr val="lt1"/>
                </a:solidFill>
                <a:latin typeface="Arial"/>
                <a:ea typeface="Arial"/>
                <a:cs typeface="Arial"/>
                <a:sym typeface="Arial"/>
              </a:endParaRPr>
            </a:p>
          </p:txBody>
        </p:sp>
        <p:sp>
          <p:nvSpPr>
            <p:cNvPr id="139" name="Google Shape;139;p3"/>
            <p:cNvSpPr txBox="1"/>
            <p:nvPr/>
          </p:nvSpPr>
          <p:spPr>
            <a:xfrm>
              <a:off x="5458522" y="5395434"/>
              <a:ext cx="10065496" cy="85215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600"/>
                <a:buFont typeface="Arial"/>
                <a:buNone/>
              </a:pPr>
              <a:r>
                <a:rPr b="1" i="1" lang="tr-TR" sz="1600" u="none" cap="none" strike="noStrike">
                  <a:solidFill>
                    <a:schemeClr val="dk1"/>
                  </a:solidFill>
                  <a:latin typeface="Arial"/>
                  <a:ea typeface="Arial"/>
                  <a:cs typeface="Arial"/>
                  <a:sym typeface="Arial"/>
                </a:rPr>
                <a:t>This module is a high priority for this profession group. </a:t>
              </a:r>
              <a:br>
                <a:rPr b="1" i="1" lang="tr-TR" sz="1600" u="none" cap="none" strike="noStrike">
                  <a:solidFill>
                    <a:schemeClr val="dk1"/>
                  </a:solidFill>
                  <a:latin typeface="Arial"/>
                  <a:ea typeface="Arial"/>
                  <a:cs typeface="Arial"/>
                  <a:sym typeface="Arial"/>
                </a:rPr>
              </a:br>
              <a:r>
                <a:rPr b="1" i="1" lang="tr-TR" sz="1600" u="none" cap="none" strike="noStrike">
                  <a:solidFill>
                    <a:schemeClr val="dk1"/>
                  </a:solidFill>
                  <a:latin typeface="Arial"/>
                  <a:ea typeface="Arial"/>
                  <a:cs typeface="Arial"/>
                  <a:sym typeface="Arial"/>
                </a:rPr>
                <a:t>This professional group should definitely receive this training.</a:t>
              </a:r>
              <a:endParaRPr b="0" i="0" sz="1600" u="none" cap="none" strike="noStrike">
                <a:solidFill>
                  <a:schemeClr val="dk1"/>
                </a:solidFill>
                <a:latin typeface="Calibri"/>
                <a:ea typeface="Calibri"/>
                <a:cs typeface="Calibri"/>
                <a:sym typeface="Calibri"/>
              </a:endParaRPr>
            </a:p>
          </p:txBody>
        </p:sp>
        <p:sp>
          <p:nvSpPr>
            <p:cNvPr id="140" name="Google Shape;140;p3"/>
            <p:cNvSpPr txBox="1"/>
            <p:nvPr/>
          </p:nvSpPr>
          <p:spPr>
            <a:xfrm>
              <a:off x="5458522" y="6532475"/>
              <a:ext cx="9144000" cy="76144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400"/>
                <a:buFont typeface="Arial"/>
                <a:buNone/>
              </a:pPr>
              <a:r>
                <a:rPr b="1" i="1" lang="tr-TR" sz="1400" u="none" cap="none" strike="noStrike">
                  <a:solidFill>
                    <a:schemeClr val="dk1"/>
                  </a:solidFill>
                  <a:latin typeface="Arial"/>
                  <a:ea typeface="Arial"/>
                  <a:cs typeface="Arial"/>
                  <a:sym typeface="Arial"/>
                </a:rPr>
                <a:t>This module is of medium priority for this profession group. This professional group is recommended to take this module.</a:t>
              </a:r>
              <a:endParaRPr b="1" i="1" sz="1400" u="none" cap="none" strike="noStrike">
                <a:solidFill>
                  <a:schemeClr val="dk1"/>
                </a:solidFill>
                <a:latin typeface="Arial"/>
                <a:ea typeface="Arial"/>
                <a:cs typeface="Arial"/>
                <a:sym typeface="Arial"/>
              </a:endParaRPr>
            </a:p>
          </p:txBody>
        </p:sp>
        <p:sp>
          <p:nvSpPr>
            <p:cNvPr id="141" name="Google Shape;141;p3"/>
            <p:cNvSpPr txBox="1"/>
            <p:nvPr/>
          </p:nvSpPr>
          <p:spPr>
            <a:xfrm>
              <a:off x="5458522" y="7777674"/>
              <a:ext cx="10065496" cy="67091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dk1"/>
                </a:buClr>
                <a:buSzPts val="1200"/>
                <a:buFont typeface="Arial"/>
                <a:buNone/>
              </a:pPr>
              <a:r>
                <a:rPr b="1" i="1" lang="tr-TR" sz="1200" u="none" cap="none" strike="noStrike">
                  <a:solidFill>
                    <a:schemeClr val="dk1"/>
                  </a:solidFill>
                  <a:latin typeface="Arial"/>
                  <a:ea typeface="Arial"/>
                  <a:cs typeface="Arial"/>
                  <a:sym typeface="Arial"/>
                </a:rPr>
                <a:t>This module is of low priority for this profession group. It is not necessary for the professional group to receive this module.</a:t>
              </a:r>
              <a:endParaRPr b="1" i="1" sz="1200" u="none" cap="none" strike="noStrike">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71"/>
          <p:cNvSpPr txBox="1"/>
          <p:nvPr>
            <p:ph type="title"/>
          </p:nvPr>
        </p:nvSpPr>
        <p:spPr>
          <a:xfrm>
            <a:off x="825500" y="7704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lang="tr-TR" sz="3959"/>
            </a:br>
            <a:br>
              <a:rPr lang="tr-TR" sz="3959"/>
            </a:br>
            <a:r>
              <a:rPr b="1" lang="tr-TR" sz="3600">
                <a:solidFill>
                  <a:schemeClr val="accent1"/>
                </a:solidFill>
                <a:latin typeface="Arial"/>
                <a:ea typeface="Arial"/>
                <a:cs typeface="Arial"/>
                <a:sym typeface="Arial"/>
              </a:rPr>
              <a:t>3.1. Management Strategies in the Kitchen Sector</a:t>
            </a:r>
            <a:br>
              <a:rPr b="1" lang="tr-TR" sz="3600">
                <a:solidFill>
                  <a:schemeClr val="accent1"/>
                </a:solidFill>
                <a:latin typeface="Arial"/>
                <a:ea typeface="Arial"/>
                <a:cs typeface="Arial"/>
                <a:sym typeface="Arial"/>
              </a:rPr>
            </a:br>
            <a:br>
              <a:rPr b="1" lang="tr-TR">
                <a:solidFill>
                  <a:schemeClr val="accent1"/>
                </a:solidFill>
                <a:latin typeface="Arial"/>
                <a:ea typeface="Arial"/>
                <a:cs typeface="Arial"/>
                <a:sym typeface="Arial"/>
              </a:rPr>
            </a:br>
            <a:endParaRPr b="1">
              <a:solidFill>
                <a:schemeClr val="accent1"/>
              </a:solidFill>
              <a:latin typeface="Arial"/>
              <a:ea typeface="Arial"/>
              <a:cs typeface="Arial"/>
              <a:sym typeface="Arial"/>
            </a:endParaRPr>
          </a:p>
        </p:txBody>
      </p:sp>
      <p:sp>
        <p:nvSpPr>
          <p:cNvPr id="320" name="Google Shape;320;p71"/>
          <p:cNvSpPr txBox="1"/>
          <p:nvPr>
            <p:ph idx="1" type="body"/>
          </p:nvPr>
        </p:nvSpPr>
        <p:spPr>
          <a:xfrm>
            <a:off x="762000" y="2134340"/>
            <a:ext cx="11087100" cy="3966423"/>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1000"/>
              </a:spcBef>
              <a:spcAft>
                <a:spcPts val="0"/>
              </a:spcAft>
              <a:buSzPts val="1800"/>
              <a:buChar char="•"/>
            </a:pPr>
            <a:r>
              <a:rPr lang="tr-TR" sz="2000">
                <a:latin typeface="Arial"/>
                <a:ea typeface="Arial"/>
                <a:cs typeface="Arial"/>
                <a:sym typeface="Arial"/>
              </a:rPr>
              <a:t>The culinary industry faces enormous challenges in ensuring food safety and security while respecting the environmental and social concerns of society in a world with increasing population, increasing urbanization, increasing requirements for higher-value diets, but with availability constraints and decreases. </a:t>
            </a:r>
            <a:endParaRPr/>
          </a:p>
          <a:p>
            <a:pPr indent="-228600" lvl="0" marL="457200" rtl="0" algn="l">
              <a:lnSpc>
                <a:spcPct val="150000"/>
              </a:lnSpc>
              <a:spcBef>
                <a:spcPts val="1000"/>
              </a:spcBef>
              <a:spcAft>
                <a:spcPts val="0"/>
              </a:spcAft>
              <a:buSzPts val="1800"/>
              <a:buNone/>
            </a:pPr>
            <a:r>
              <a:t/>
            </a:r>
            <a:endParaRPr sz="2000">
              <a:latin typeface="Arial"/>
              <a:ea typeface="Arial"/>
              <a:cs typeface="Arial"/>
              <a:sym typeface="Arial"/>
            </a:endParaRPr>
          </a:p>
          <a:p>
            <a:pPr indent="-342900" lvl="0" marL="457200" rtl="0" algn="l">
              <a:lnSpc>
                <a:spcPct val="150000"/>
              </a:lnSpc>
              <a:spcBef>
                <a:spcPts val="1000"/>
              </a:spcBef>
              <a:spcAft>
                <a:spcPts val="0"/>
              </a:spcAft>
              <a:buSzPts val="1800"/>
              <a:buChar char="•"/>
            </a:pPr>
            <a:r>
              <a:rPr lang="tr-TR" sz="2000">
                <a:latin typeface="Arial"/>
                <a:ea typeface="Arial"/>
                <a:cs typeface="Arial"/>
                <a:sym typeface="Arial"/>
              </a:rPr>
              <a:t>These difficulties depend on resources such as land, water or energy; It will depend on strategic approaches that can change the existing infrastructure, organization, production, distribution or retail, as well as the industry's offering of products to the consumer.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2"/>
          <p:cNvSpPr txBox="1"/>
          <p:nvPr>
            <p:ph type="title"/>
          </p:nvPr>
        </p:nvSpPr>
        <p:spPr>
          <a:xfrm>
            <a:off x="825500" y="7704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lang="tr-TR" sz="3959"/>
            </a:br>
            <a:br>
              <a:rPr lang="tr-TR" sz="3959"/>
            </a:br>
            <a:r>
              <a:rPr b="1" lang="tr-TR" sz="3600">
                <a:solidFill>
                  <a:schemeClr val="accent1"/>
                </a:solidFill>
                <a:latin typeface="Arial"/>
                <a:ea typeface="Arial"/>
                <a:cs typeface="Arial"/>
                <a:sym typeface="Arial"/>
              </a:rPr>
              <a:t>3.1. Innovation Strategies in the Kitchen Sector</a:t>
            </a:r>
            <a:br>
              <a:rPr b="1" lang="tr-TR" sz="3600">
                <a:solidFill>
                  <a:schemeClr val="accent1"/>
                </a:solidFill>
                <a:latin typeface="Arial"/>
                <a:ea typeface="Arial"/>
                <a:cs typeface="Arial"/>
                <a:sym typeface="Arial"/>
              </a:rPr>
            </a:br>
            <a:br>
              <a:rPr b="1" lang="tr-TR">
                <a:solidFill>
                  <a:schemeClr val="accent1"/>
                </a:solidFill>
                <a:latin typeface="Arial"/>
                <a:ea typeface="Arial"/>
                <a:cs typeface="Arial"/>
                <a:sym typeface="Arial"/>
              </a:rPr>
            </a:br>
            <a:endParaRPr b="1">
              <a:solidFill>
                <a:schemeClr val="accent1"/>
              </a:solidFill>
              <a:latin typeface="Arial"/>
              <a:ea typeface="Arial"/>
              <a:cs typeface="Arial"/>
              <a:sym typeface="Arial"/>
            </a:endParaRPr>
          </a:p>
        </p:txBody>
      </p:sp>
      <p:sp>
        <p:nvSpPr>
          <p:cNvPr id="326" name="Google Shape;326;p72"/>
          <p:cNvSpPr txBox="1"/>
          <p:nvPr>
            <p:ph idx="1" type="body"/>
          </p:nvPr>
        </p:nvSpPr>
        <p:spPr>
          <a:xfrm>
            <a:off x="635000" y="1092941"/>
            <a:ext cx="11087100" cy="114226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None/>
            </a:pPr>
            <a:r>
              <a:t/>
            </a:r>
            <a:endParaRPr sz="3200"/>
          </a:p>
          <a:p>
            <a:pPr indent="-342900" lvl="0" marL="457200" rtl="0" algn="l">
              <a:lnSpc>
                <a:spcPct val="90000"/>
              </a:lnSpc>
              <a:spcBef>
                <a:spcPts val="1000"/>
              </a:spcBef>
              <a:spcAft>
                <a:spcPts val="0"/>
              </a:spcAft>
              <a:buClr>
                <a:schemeClr val="dk1"/>
              </a:buClr>
              <a:buSzPts val="1800"/>
              <a:buChar char="•"/>
            </a:pPr>
            <a:r>
              <a:rPr lang="tr-TR" sz="3200"/>
              <a:t>The diversity and creativity of small and medium-sized businesses can play an important role in making innovations, especially if they are supported by experts and appropriate network organizations that facilitate knowledge exchange and interaction with research. </a:t>
            </a:r>
            <a:endParaRPr sz="3200"/>
          </a:p>
          <a:p>
            <a:pPr indent="-228600" lvl="0" marL="457200" rtl="0" algn="l">
              <a:lnSpc>
                <a:spcPct val="90000"/>
              </a:lnSpc>
              <a:spcBef>
                <a:spcPts val="1000"/>
              </a:spcBef>
              <a:spcAft>
                <a:spcPts val="0"/>
              </a:spcAft>
              <a:buClr>
                <a:schemeClr val="dk1"/>
              </a:buClr>
              <a:buSzPts val="1800"/>
              <a:buNone/>
            </a:pPr>
            <a:r>
              <a:t/>
            </a:r>
            <a:endParaRPr sz="3200"/>
          </a:p>
          <a:p>
            <a:pPr indent="-342900" lvl="0" marL="457200" rtl="0" algn="l">
              <a:lnSpc>
                <a:spcPct val="90000"/>
              </a:lnSpc>
              <a:spcBef>
                <a:spcPts val="1000"/>
              </a:spcBef>
              <a:spcAft>
                <a:spcPts val="0"/>
              </a:spcAft>
              <a:buClr>
                <a:schemeClr val="dk1"/>
              </a:buClr>
              <a:buSzPts val="1800"/>
              <a:buChar char="•"/>
            </a:pPr>
            <a:r>
              <a:rPr lang="tr-TR" sz="3200"/>
              <a:t>However, the transition from inventions to innovation depends on the appropriateness of driving forces and needs, and the availability of facilitators that facilitate the large-scale acquisition of inventions by the industry.</a:t>
            </a:r>
            <a:br>
              <a:rPr lang="tr-TR" sz="2400"/>
            </a:br>
            <a:endParaRPr sz="2400"/>
          </a:p>
          <a:p>
            <a:pPr indent="-228600" lvl="0" marL="457200" rtl="0" algn="l">
              <a:lnSpc>
                <a:spcPct val="90000"/>
              </a:lnSpc>
              <a:spcBef>
                <a:spcPts val="1000"/>
              </a:spcBef>
              <a:spcAft>
                <a:spcPts val="0"/>
              </a:spcAft>
              <a:buClr>
                <a:schemeClr val="dk1"/>
              </a:buClr>
              <a:buSzPts val="1800"/>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7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32" name="Google Shape;332;p73"/>
          <p:cNvSpPr txBox="1"/>
          <p:nvPr>
            <p:ph idx="1" type="body"/>
          </p:nvPr>
        </p:nvSpPr>
        <p:spPr>
          <a:xfrm>
            <a:off x="647700" y="1054840"/>
            <a:ext cx="10515600" cy="5269760"/>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l">
              <a:lnSpc>
                <a:spcPct val="90000"/>
              </a:lnSpc>
              <a:spcBef>
                <a:spcPts val="1000"/>
              </a:spcBef>
              <a:spcAft>
                <a:spcPts val="0"/>
              </a:spcAft>
              <a:buSzPct val="75000"/>
              <a:buNone/>
            </a:pPr>
            <a:r>
              <a:rPr b="1" lang="tr-TR" sz="7200" u="sng">
                <a:solidFill>
                  <a:schemeClr val="hlink"/>
                </a:solidFill>
                <a:hlinkClick r:id="rId3"/>
                <a:extLst>
                  <a:ext uri="http://customooxmlschemas.google.com/">
                    <go:slidesCustomData xmlns:go="http://customooxmlschemas.google.com/" textRoundtripDataId="6"/>
                  </a:ext>
                </a:extLst>
              </a:rPr>
              <a:t>A SWOT Analysis</a:t>
            </a:r>
            <a:r>
              <a:rPr b="1" lang="tr-TR" sz="7200">
                <a:extLst>
                  <a:ext uri="http://customooxmlschemas.google.com/">
                    <go:slidesCustomData xmlns:go="http://customooxmlschemas.google.com/" textRoundtripDataId="7"/>
                  </a:ext>
                </a:extLst>
              </a:rPr>
              <a:t> </a:t>
            </a:r>
            <a:endParaRPr b="1" sz="3600"/>
          </a:p>
          <a:p>
            <a:pPr indent="-342900" lvl="0" marL="457200" rtl="0" algn="l">
              <a:lnSpc>
                <a:spcPct val="170000"/>
              </a:lnSpc>
              <a:spcBef>
                <a:spcPts val="1000"/>
              </a:spcBef>
              <a:spcAft>
                <a:spcPts val="0"/>
              </a:spcAft>
              <a:buSzPct val="112500"/>
              <a:buChar char="•"/>
            </a:pPr>
            <a:r>
              <a:rPr lang="tr-TR" sz="6400">
                <a:latin typeface="Arial"/>
                <a:ea typeface="Arial"/>
                <a:cs typeface="Arial"/>
                <a:sym typeface="Arial"/>
              </a:rPr>
              <a:t>A SWOT analysis must always be included in your restaurant business plan as it helps you analyze your current situation, and prepares you for what lies ahead. You should use your strengths to take advantage of the opportunities at hand and work to eliminate the weaknesses of your restaurant to avoid potential threats.</a:t>
            </a:r>
            <a:endParaRPr sz="6400">
              <a:latin typeface="Arial"/>
              <a:ea typeface="Arial"/>
              <a:cs typeface="Arial"/>
              <a:sym typeface="Arial"/>
            </a:endParaRPr>
          </a:p>
          <a:p>
            <a:pPr indent="-342900" lvl="0" marL="457200" rtl="0" algn="l">
              <a:lnSpc>
                <a:spcPct val="170000"/>
              </a:lnSpc>
              <a:spcBef>
                <a:spcPts val="1000"/>
              </a:spcBef>
              <a:spcAft>
                <a:spcPts val="0"/>
              </a:spcAft>
              <a:buSzPct val="112500"/>
              <a:buChar char="•"/>
            </a:pPr>
            <a:r>
              <a:rPr lang="tr-TR" sz="6400">
                <a:latin typeface="Arial"/>
                <a:ea typeface="Arial"/>
                <a:cs typeface="Arial"/>
                <a:sym typeface="Arial"/>
              </a:rPr>
              <a:t> The food and beverage industry is the sub-category of the Hospitality industry such as hotels and restaurants, where they serve their guests with a variety of food and drinks along with other services. When we talk about the food and beverage industry, then it relies on two major parts; production and distribution. However, production starts with the farmers and fields, then transported to industries. After the process, you’ll get the distribution of your orders along with other stakeholders.</a:t>
            </a:r>
            <a:endParaRPr/>
          </a:p>
          <a:p>
            <a:pPr indent="-342900" lvl="0" marL="457200" rtl="0" algn="l">
              <a:lnSpc>
                <a:spcPct val="170000"/>
              </a:lnSpc>
              <a:spcBef>
                <a:spcPts val="1000"/>
              </a:spcBef>
              <a:spcAft>
                <a:spcPts val="0"/>
              </a:spcAft>
              <a:buSzPct val="112500"/>
              <a:buChar char="•"/>
            </a:pPr>
            <a:r>
              <a:rPr lang="tr-TR" sz="6400">
                <a:latin typeface="Arial"/>
                <a:ea typeface="Arial"/>
                <a:cs typeface="Arial"/>
                <a:sym typeface="Arial"/>
              </a:rPr>
              <a:t>Food and beverage is a very competitive industry with a plethora of competitors in the market. The right SWOT analysis would help you to make good strategic decisions. Like how to identifies core strengths and weaknesses of the company, and to minimize threats and take advantage of the opportunities.</a:t>
            </a:r>
            <a:endParaRPr/>
          </a:p>
          <a:p>
            <a:pPr indent="-342900" lvl="0" marL="457200" rtl="0" algn="l">
              <a:lnSpc>
                <a:spcPct val="170000"/>
              </a:lnSpc>
              <a:spcBef>
                <a:spcPts val="1000"/>
              </a:spcBef>
              <a:spcAft>
                <a:spcPts val="0"/>
              </a:spcAft>
              <a:buSzPct val="112500"/>
              <a:buChar char="•"/>
            </a:pPr>
            <a:r>
              <a:rPr lang="tr-TR" sz="6400">
                <a:latin typeface="Arial"/>
                <a:ea typeface="Arial"/>
                <a:cs typeface="Arial"/>
                <a:sym typeface="Arial"/>
              </a:rPr>
              <a:t>It’s better to coordinate with all the departments while conducting a swot analysis, because it would provide you an insight from the various perspectives.</a:t>
            </a:r>
            <a:endParaRPr/>
          </a:p>
          <a:p>
            <a:pPr indent="-342900" lvl="0" marL="457200" rtl="0" algn="l">
              <a:lnSpc>
                <a:spcPct val="90000"/>
              </a:lnSpc>
              <a:spcBef>
                <a:spcPts val="1000"/>
              </a:spcBef>
              <a:spcAft>
                <a:spcPts val="0"/>
              </a:spcAft>
              <a:buSzPct val="75000"/>
              <a:buNone/>
            </a:pPr>
            <a:r>
              <a:t/>
            </a:r>
            <a:endParaRPr sz="7200"/>
          </a:p>
          <a:p>
            <a:pPr indent="-342900" lvl="0" marL="457200" rtl="0" algn="l">
              <a:lnSpc>
                <a:spcPct val="90000"/>
              </a:lnSpc>
              <a:spcBef>
                <a:spcPts val="1000"/>
              </a:spcBef>
              <a:spcAft>
                <a:spcPts val="0"/>
              </a:spcAft>
              <a:buSzPct val="75000"/>
              <a:buNone/>
            </a:pPr>
            <a:r>
              <a:t/>
            </a:r>
            <a:endParaRPr sz="6400"/>
          </a:p>
          <a:p>
            <a:pPr indent="-342900" lvl="0" marL="457200" rtl="0" algn="l">
              <a:lnSpc>
                <a:spcPct val="90000"/>
              </a:lnSpc>
              <a:spcBef>
                <a:spcPts val="1000"/>
              </a:spcBef>
              <a:spcAft>
                <a:spcPts val="0"/>
              </a:spcAft>
              <a:buSzPct val="160714"/>
              <a:buNone/>
            </a:pPr>
            <a:r>
              <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38" name="Google Shape;338;p22"/>
          <p:cNvSpPr txBox="1"/>
          <p:nvPr>
            <p:ph idx="1" type="body"/>
          </p:nvPr>
        </p:nvSpPr>
        <p:spPr>
          <a:xfrm>
            <a:off x="647700" y="1054840"/>
            <a:ext cx="10515600" cy="5269760"/>
          </a:xfrm>
          <a:prstGeom prst="rect">
            <a:avLst/>
          </a:prstGeom>
          <a:noFill/>
          <a:ln>
            <a:noFill/>
          </a:ln>
        </p:spPr>
        <p:txBody>
          <a:bodyPr anchorCtr="0" anchor="t" bIns="45700" lIns="91425" spcFirstLastPara="1" rIns="91425" wrap="square" tIns="45700">
            <a:normAutofit fontScale="32500" lnSpcReduction="20000"/>
          </a:bodyPr>
          <a:lstStyle/>
          <a:p>
            <a:pPr indent="-342900" lvl="0" marL="457200" rtl="0" algn="l">
              <a:lnSpc>
                <a:spcPct val="90000"/>
              </a:lnSpc>
              <a:spcBef>
                <a:spcPts val="1000"/>
              </a:spcBef>
              <a:spcAft>
                <a:spcPts val="0"/>
              </a:spcAft>
              <a:buSzPct val="75000"/>
              <a:buNone/>
            </a:pPr>
            <a:r>
              <a:rPr lang="tr-TR" sz="6000" u="sng">
                <a:solidFill>
                  <a:schemeClr val="hlink"/>
                </a:solidFill>
                <a:hlinkClick r:id="rId3"/>
              </a:rPr>
              <a:t>A SWOT Analysis</a:t>
            </a:r>
            <a:r>
              <a:rPr lang="tr-TR" sz="6000"/>
              <a:t> </a:t>
            </a:r>
            <a:endParaRPr/>
          </a:p>
          <a:p>
            <a:pPr indent="-342900" lvl="0" marL="457200" rtl="0" algn="l">
              <a:lnSpc>
                <a:spcPct val="90000"/>
              </a:lnSpc>
              <a:spcBef>
                <a:spcPts val="1000"/>
              </a:spcBef>
              <a:spcAft>
                <a:spcPts val="0"/>
              </a:spcAft>
              <a:buSzPct val="75000"/>
              <a:buNone/>
            </a:pPr>
            <a:r>
              <a:rPr lang="tr-TR" sz="6500"/>
              <a:t>A SWOT Analysis is primarily identifying the Strengths (S), Weaknesses (W), Opportunities (O), and the Threats (T) of the restaurant that you can use to plan your business strategies. </a:t>
            </a:r>
            <a:endParaRPr sz="6500"/>
          </a:p>
          <a:p>
            <a:pPr indent="-342900" lvl="0" marL="457200" rtl="0" algn="l">
              <a:lnSpc>
                <a:spcPct val="90000"/>
              </a:lnSpc>
              <a:spcBef>
                <a:spcPts val="1000"/>
              </a:spcBef>
              <a:spcAft>
                <a:spcPts val="0"/>
              </a:spcAft>
              <a:buSzPct val="75000"/>
              <a:buNone/>
            </a:pPr>
            <a:r>
              <a:rPr lang="tr-TR" sz="6400"/>
              <a:t>The culinary industry, especially small and medium-sized businesses </a:t>
            </a:r>
            <a:endParaRPr sz="3200"/>
          </a:p>
          <a:p>
            <a:pPr indent="-342900" lvl="0" marL="457200" rtl="0" algn="l">
              <a:lnSpc>
                <a:spcPct val="90000"/>
              </a:lnSpc>
              <a:spcBef>
                <a:spcPts val="1000"/>
              </a:spcBef>
              <a:spcAft>
                <a:spcPts val="0"/>
              </a:spcAft>
              <a:buSzPct val="75000"/>
              <a:buNone/>
            </a:pPr>
            <a:r>
              <a:rPr lang="tr-TR" sz="6400"/>
              <a:t>(SMEs), is facing increasingly complex challenges, more regulation, and fierce local </a:t>
            </a:r>
            <a:endParaRPr sz="3200"/>
          </a:p>
          <a:p>
            <a:pPr indent="-342900" lvl="0" marL="457200" rtl="0" algn="l">
              <a:lnSpc>
                <a:spcPct val="90000"/>
              </a:lnSpc>
              <a:spcBef>
                <a:spcPts val="1000"/>
              </a:spcBef>
              <a:spcAft>
                <a:spcPts val="0"/>
              </a:spcAft>
              <a:buSzPct val="75000"/>
              <a:buNone/>
            </a:pPr>
            <a:r>
              <a:rPr lang="tr-TR" sz="6400"/>
              <a:t>and global competition. </a:t>
            </a:r>
            <a:endParaRPr sz="3200"/>
          </a:p>
          <a:p>
            <a:pPr indent="-342900" lvl="0" marL="457200" rtl="0" algn="l">
              <a:lnSpc>
                <a:spcPct val="90000"/>
              </a:lnSpc>
              <a:spcBef>
                <a:spcPts val="1000"/>
              </a:spcBef>
              <a:spcAft>
                <a:spcPts val="0"/>
              </a:spcAft>
              <a:buSzPct val="75000"/>
              <a:buNone/>
            </a:pPr>
            <a:r>
              <a:t/>
            </a:r>
            <a:endParaRPr sz="6400"/>
          </a:p>
          <a:p>
            <a:pPr indent="-342900" lvl="0" marL="457200" rtl="0" algn="l">
              <a:lnSpc>
                <a:spcPct val="90000"/>
              </a:lnSpc>
              <a:spcBef>
                <a:spcPts val="1000"/>
              </a:spcBef>
              <a:spcAft>
                <a:spcPts val="0"/>
              </a:spcAft>
              <a:buSzPct val="75000"/>
              <a:buNone/>
            </a:pPr>
            <a:r>
              <a:rPr lang="tr-TR" sz="6400"/>
              <a:t>Swot is an exercise to determine your restaurant’s;</a:t>
            </a:r>
            <a:endParaRPr sz="3200"/>
          </a:p>
          <a:p>
            <a:pPr indent="-342900" lvl="0" marL="457200" rtl="0" algn="l">
              <a:lnSpc>
                <a:spcPct val="90000"/>
              </a:lnSpc>
              <a:spcBef>
                <a:spcPts val="1000"/>
              </a:spcBef>
              <a:spcAft>
                <a:spcPts val="0"/>
              </a:spcAft>
              <a:buSzPct val="75000"/>
              <a:buFont typeface="Noto Sans Symbols"/>
              <a:buChar char="⮚"/>
            </a:pPr>
            <a:r>
              <a:rPr lang="tr-TR" sz="6400"/>
              <a:t>Strengths, </a:t>
            </a:r>
            <a:endParaRPr sz="3200"/>
          </a:p>
          <a:p>
            <a:pPr indent="-342900" lvl="0" marL="457200" rtl="0" algn="l">
              <a:lnSpc>
                <a:spcPct val="90000"/>
              </a:lnSpc>
              <a:spcBef>
                <a:spcPts val="1000"/>
              </a:spcBef>
              <a:spcAft>
                <a:spcPts val="0"/>
              </a:spcAft>
              <a:buSzPct val="75000"/>
              <a:buFont typeface="Noto Sans Symbols"/>
              <a:buChar char="⮚"/>
            </a:pPr>
            <a:r>
              <a:rPr lang="tr-TR" sz="6400"/>
              <a:t>Weaknesses, </a:t>
            </a:r>
            <a:endParaRPr sz="3200"/>
          </a:p>
          <a:p>
            <a:pPr indent="-342900" lvl="0" marL="457200" rtl="0" algn="l">
              <a:lnSpc>
                <a:spcPct val="90000"/>
              </a:lnSpc>
              <a:spcBef>
                <a:spcPts val="1000"/>
              </a:spcBef>
              <a:spcAft>
                <a:spcPts val="0"/>
              </a:spcAft>
              <a:buSzPct val="75000"/>
              <a:buFont typeface="Noto Sans Symbols"/>
              <a:buChar char="⮚"/>
            </a:pPr>
            <a:r>
              <a:rPr lang="tr-TR" sz="6400"/>
              <a:t>Opportunities,</a:t>
            </a:r>
            <a:endParaRPr sz="3200"/>
          </a:p>
          <a:p>
            <a:pPr indent="-342900" lvl="0" marL="457200" rtl="0" algn="l">
              <a:lnSpc>
                <a:spcPct val="90000"/>
              </a:lnSpc>
              <a:spcBef>
                <a:spcPts val="1000"/>
              </a:spcBef>
              <a:spcAft>
                <a:spcPts val="0"/>
              </a:spcAft>
              <a:buSzPct val="75000"/>
              <a:buFont typeface="Noto Sans Symbols"/>
              <a:buChar char="⮚"/>
            </a:pPr>
            <a:r>
              <a:rPr lang="tr-TR" sz="6400"/>
              <a:t>Threats (hence the acronym SWOT). </a:t>
            </a:r>
            <a:endParaRPr sz="3200"/>
          </a:p>
          <a:p>
            <a:pPr indent="-342900" lvl="0" marL="457200" rtl="0" algn="l">
              <a:lnSpc>
                <a:spcPct val="90000"/>
              </a:lnSpc>
              <a:spcBef>
                <a:spcPts val="1000"/>
              </a:spcBef>
              <a:spcAft>
                <a:spcPts val="0"/>
              </a:spcAft>
              <a:buSzPct val="75000"/>
              <a:buNone/>
            </a:pPr>
            <a:r>
              <a:t/>
            </a:r>
            <a:endParaRPr sz="6400"/>
          </a:p>
          <a:p>
            <a:pPr indent="-342900" lvl="0" marL="457200" rtl="0" algn="l">
              <a:lnSpc>
                <a:spcPct val="90000"/>
              </a:lnSpc>
              <a:spcBef>
                <a:spcPts val="1000"/>
              </a:spcBef>
              <a:spcAft>
                <a:spcPts val="0"/>
              </a:spcAft>
              <a:buSzPct val="75000"/>
              <a:buNone/>
            </a:pPr>
            <a:r>
              <a:rPr lang="tr-TR" sz="6400"/>
              <a:t>When performing a SWOT, you should look at both internal and external factors </a:t>
            </a:r>
            <a:endParaRPr sz="3200"/>
          </a:p>
          <a:p>
            <a:pPr indent="-342900" lvl="0" marL="457200" rtl="0" algn="l">
              <a:lnSpc>
                <a:spcPct val="90000"/>
              </a:lnSpc>
              <a:spcBef>
                <a:spcPts val="1000"/>
              </a:spcBef>
              <a:spcAft>
                <a:spcPts val="0"/>
              </a:spcAft>
              <a:buSzPct val="75000"/>
              <a:buNone/>
            </a:pPr>
            <a:r>
              <a:rPr lang="tr-TR" sz="6400"/>
              <a:t>to get the best picture of the current state of your restaurant.</a:t>
            </a:r>
            <a:endParaRPr sz="3200"/>
          </a:p>
          <a:p>
            <a:pPr indent="-342900" lvl="0" marL="457200" rtl="0" algn="l">
              <a:lnSpc>
                <a:spcPct val="90000"/>
              </a:lnSpc>
              <a:spcBef>
                <a:spcPts val="1000"/>
              </a:spcBef>
              <a:spcAft>
                <a:spcPts val="0"/>
              </a:spcAft>
              <a:buSzPct val="160714"/>
              <a:buNone/>
            </a:pPr>
            <a:r>
              <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7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44" name="Google Shape;344;p74"/>
          <p:cNvSpPr txBox="1"/>
          <p:nvPr>
            <p:ph idx="1" type="body"/>
          </p:nvPr>
        </p:nvSpPr>
        <p:spPr>
          <a:xfrm>
            <a:off x="647700" y="1054840"/>
            <a:ext cx="10515600" cy="526976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tr-TR"/>
              <a:t>Among your strengths may be the popularity of your food, your marketing strategy, and your managers’ years of experience. Use these to propel your business forward, constantly maintaining (or improving) what your company is already good at. This is your angle that can help edge you ahead of your competition.</a:t>
            </a:r>
            <a:endParaRPr/>
          </a:p>
          <a:p>
            <a:pPr indent="-34290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Weaknesses may begin with an inability to extract, analyze and use the data at your fingertips. They may also include the inability to stay on top of industry trends, an issue with keeping track of inventory, or constant turnover of wait staff. Retention is tough in the restaurant business, and paying a premium for good, experienced employees may pinch the bottom line but result in significant long-term returns by retaining customers.</a:t>
            </a:r>
            <a:endParaRPr/>
          </a:p>
          <a:p>
            <a:pPr indent="-342900" lvl="0" marL="457200" rtl="0" algn="l">
              <a:lnSpc>
                <a:spcPct val="90000"/>
              </a:lnSpc>
              <a:spcBef>
                <a:spcPts val="1000"/>
              </a:spcBef>
              <a:spcAft>
                <a:spcPts val="0"/>
              </a:spcAft>
              <a:buSzPts val="1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7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50" name="Google Shape;350;p75"/>
          <p:cNvSpPr txBox="1"/>
          <p:nvPr>
            <p:ph idx="1" type="body"/>
          </p:nvPr>
        </p:nvSpPr>
        <p:spPr>
          <a:xfrm>
            <a:off x="647700" y="1054840"/>
            <a:ext cx="10515600" cy="526976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Opportunities can include business visibility through online reviews, the chance to grow your social presence, growing your online presence, and leveraging your loyal customers through word-of-mouth and marketing campaigns.</a:t>
            </a:r>
            <a:endParaRPr/>
          </a:p>
          <a:p>
            <a:pPr indent="-34290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Threats to your restaurant may include nearby competitors, an inconsistent social media presence, negative reviews, or poor staff management. You should pay special attention to these threats because they are the most risky factors that can tour your success sour.</a:t>
            </a:r>
            <a:endParaRPr/>
          </a:p>
          <a:p>
            <a:pPr indent="-342900" lvl="0" marL="457200" rtl="0" algn="l">
              <a:lnSpc>
                <a:spcPct val="90000"/>
              </a:lnSpc>
              <a:spcBef>
                <a:spcPts val="1000"/>
              </a:spcBef>
              <a:spcAft>
                <a:spcPts val="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7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tr-TR" sz="3959"/>
            </a:br>
            <a:br>
              <a:rPr lang="tr-TR" sz="3959"/>
            </a:br>
            <a:endParaRPr sz="3959"/>
          </a:p>
        </p:txBody>
      </p:sp>
      <p:sp>
        <p:nvSpPr>
          <p:cNvPr id="356" name="Google Shape;356;p76"/>
          <p:cNvSpPr txBox="1"/>
          <p:nvPr>
            <p:ph idx="1" type="body"/>
          </p:nvPr>
        </p:nvSpPr>
        <p:spPr>
          <a:xfrm>
            <a:off x="647700" y="1054840"/>
            <a:ext cx="10515600" cy="526976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After putting together your SWOT Analysis, begin to create an action plan for business improvement. Determine which challenges you’ll tackle first and map out a timeline with goals and checkpoints. Without having a solid plan in place, you may push your responsibilities to the side in order to solely focus on the here and now instead of the future.</a:t>
            </a:r>
            <a:endParaRPr/>
          </a:p>
          <a:p>
            <a:pPr indent="-342900" lvl="0" marL="457200" rtl="0" algn="l">
              <a:lnSpc>
                <a:spcPct val="90000"/>
              </a:lnSpc>
              <a:spcBef>
                <a:spcPts val="1000"/>
              </a:spcBef>
              <a:spcAft>
                <a:spcPts val="0"/>
              </a:spcAft>
              <a:buSzPts val="1800"/>
              <a:buNone/>
            </a:pPr>
            <a:r>
              <a:t/>
            </a:r>
            <a:endParaRPr/>
          </a:p>
        </p:txBody>
      </p:sp>
      <p:pic>
        <p:nvPicPr>
          <p:cNvPr descr="goals ile ilgili görsel sonucu" id="357" name="Google Shape;357;p76"/>
          <p:cNvPicPr preferRelativeResize="0"/>
          <p:nvPr/>
        </p:nvPicPr>
        <p:blipFill rotWithShape="1">
          <a:blip r:embed="rId3">
            <a:alphaModFix/>
          </a:blip>
          <a:srcRect b="0" l="0" r="0" t="0"/>
          <a:stretch/>
        </p:blipFill>
        <p:spPr>
          <a:xfrm>
            <a:off x="4069208" y="3694176"/>
            <a:ext cx="4873624" cy="26151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nvSpPr>
        <p:spPr>
          <a:xfrm>
            <a:off x="808841" y="3315126"/>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1" i="0" lang="tr-TR" sz="4000" u="none" cap="none" strike="noStrike">
                <a:solidFill>
                  <a:schemeClr val="accent1"/>
                </a:solidFill>
                <a:latin typeface="Arial"/>
                <a:ea typeface="Arial"/>
                <a:cs typeface="Arial"/>
                <a:sym typeface="Arial"/>
              </a:rPr>
              <a:t>UNIT 4: Restaurant Organization</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000"/>
              <a:buFont typeface="Calibri"/>
              <a:buNone/>
            </a:pPr>
            <a:r>
              <a:t/>
            </a:r>
            <a:endParaRPr b="1" i="0" sz="4000" u="none" cap="none" strike="noStrike">
              <a:solidFill>
                <a:schemeClr val="accent1"/>
              </a:solidFill>
              <a:latin typeface="Arial"/>
              <a:ea typeface="Arial"/>
              <a:cs typeface="Arial"/>
              <a:sym typeface="Arial"/>
            </a:endParaRPr>
          </a:p>
        </p:txBody>
      </p:sp>
      <p:pic>
        <p:nvPicPr>
          <p:cNvPr descr="restaurant organisation ile ilgili görsel sonucu" id="363" name="Google Shape;363;p25"/>
          <p:cNvPicPr preferRelativeResize="0"/>
          <p:nvPr/>
        </p:nvPicPr>
        <p:blipFill rotWithShape="1">
          <a:blip r:embed="rId3">
            <a:alphaModFix/>
          </a:blip>
          <a:srcRect b="0" l="0" r="0" t="0"/>
          <a:stretch/>
        </p:blipFill>
        <p:spPr>
          <a:xfrm>
            <a:off x="2962656" y="310896"/>
            <a:ext cx="6108192" cy="35478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77"/>
          <p:cNvPicPr preferRelativeResize="0"/>
          <p:nvPr/>
        </p:nvPicPr>
        <p:blipFill rotWithShape="1">
          <a:blip r:embed="rId3">
            <a:alphaModFix/>
          </a:blip>
          <a:srcRect b="0" l="0" r="0" t="0"/>
          <a:stretch/>
        </p:blipFill>
        <p:spPr>
          <a:xfrm>
            <a:off x="1332690" y="1138136"/>
            <a:ext cx="9143999" cy="4727644"/>
          </a:xfrm>
          <a:prstGeom prst="rect">
            <a:avLst/>
          </a:prstGeom>
          <a:noFill/>
          <a:ln>
            <a:noFill/>
          </a:ln>
        </p:spPr>
      </p:pic>
      <p:sp>
        <p:nvSpPr>
          <p:cNvPr id="369" name="Google Shape;369;p77"/>
          <p:cNvSpPr/>
          <p:nvPr/>
        </p:nvSpPr>
        <p:spPr>
          <a:xfrm>
            <a:off x="1326204" y="5939773"/>
            <a:ext cx="6096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1400" u="none" cap="none" strike="noStrike">
                <a:solidFill>
                  <a:srgbClr val="000000"/>
                </a:solidFill>
                <a:latin typeface="Arial"/>
                <a:ea typeface="Arial"/>
                <a:cs typeface="Arial"/>
                <a:sym typeface="Arial"/>
              </a:rPr>
              <a:t>Source: </a:t>
            </a:r>
            <a:r>
              <a:rPr b="0" i="0" lang="tr-TR" sz="1400" u="none" cap="none" strike="noStrike">
                <a:solidFill>
                  <a:srgbClr val="000000"/>
                </a:solidFill>
                <a:latin typeface="Arial"/>
                <a:ea typeface="Arial"/>
                <a:cs typeface="Arial"/>
                <a:sym typeface="Arial"/>
              </a:rPr>
              <a:t>Godfried Asamoah, 2019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3"/>
          <p:cNvSpPr txBox="1"/>
          <p:nvPr>
            <p:ph idx="1" type="body"/>
          </p:nvPr>
        </p:nvSpPr>
        <p:spPr>
          <a:xfrm>
            <a:off x="546371" y="1555689"/>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sz="1800"/>
              <a:t>Restaurants have very specific staffing needs, and their organizational structure must be in line with those needs to function well. </a:t>
            </a:r>
            <a:endParaRPr sz="1800"/>
          </a:p>
          <a:p>
            <a:pPr indent="-342900" lvl="0" marL="457200" rtl="0" algn="l">
              <a:lnSpc>
                <a:spcPct val="90000"/>
              </a:lnSpc>
              <a:spcBef>
                <a:spcPts val="1000"/>
              </a:spcBef>
              <a:spcAft>
                <a:spcPts val="0"/>
              </a:spcAft>
              <a:buClr>
                <a:schemeClr val="dk1"/>
              </a:buClr>
              <a:buSzPts val="1800"/>
              <a:buChar char="•"/>
            </a:pPr>
            <a:r>
              <a:rPr lang="tr-TR" sz="1800"/>
              <a:t>The size of the restaurant usually determines the ultimate structure; staffers often take on more than one role in smaller establishments, but restaurants typically have the same basic framework, regardless of their size. </a:t>
            </a:r>
            <a:endParaRPr sz="1800"/>
          </a:p>
          <a:p>
            <a:pPr indent="-342900" lvl="0" marL="457200" rtl="0" algn="l">
              <a:lnSpc>
                <a:spcPct val="90000"/>
              </a:lnSpc>
              <a:spcBef>
                <a:spcPts val="1000"/>
              </a:spcBef>
              <a:spcAft>
                <a:spcPts val="0"/>
              </a:spcAft>
              <a:buClr>
                <a:schemeClr val="dk1"/>
              </a:buClr>
              <a:buSzPts val="1800"/>
              <a:buChar char="•"/>
            </a:pPr>
            <a:r>
              <a:rPr lang="tr-TR" sz="1800"/>
              <a:t>The structure is designed to implement a system of responsibility and accountability, with a clear chain of command.</a:t>
            </a:r>
            <a:endParaRPr sz="1800"/>
          </a:p>
          <a:p>
            <a:pPr indent="-342900" lvl="0" marL="457200" rtl="0" algn="l">
              <a:lnSpc>
                <a:spcPct val="90000"/>
              </a:lnSpc>
              <a:spcBef>
                <a:spcPts val="1000"/>
              </a:spcBef>
              <a:spcAft>
                <a:spcPts val="0"/>
              </a:spcAft>
              <a:buSzPts val="1800"/>
              <a:buChar char="•"/>
            </a:pPr>
            <a:r>
              <a:rPr lang="tr-TR" sz="1800"/>
              <a:t>The organizational structure of a restaurant can vary somewhat, depending on the needs of a particular location, though the general structure begins with the owner. A restaurant’s owner has ultimate say in the management and business of a restaurant, and he or she may act as the manager or hire a manager to handle daily tasks. This manager is typically a department manager or head, such as an executive chef or head chef, a head waiter or waitress, or a house manager. These different managers are all part of the organizational structure of a restaurant and have individual chefs, waiters and waitresses, hosts and hostesses, and other staff “under” them.</a:t>
            </a:r>
            <a:endParaRPr sz="18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PRIORITY FOR CULINARY SECTOR POSITIONS</a:t>
            </a:r>
            <a:br>
              <a:rPr lang="tr-TR" sz="2500">
                <a:latin typeface="Arial"/>
                <a:ea typeface="Arial"/>
                <a:cs typeface="Arial"/>
                <a:sym typeface="Arial"/>
              </a:rPr>
            </a:br>
            <a:endParaRPr sz="2500"/>
          </a:p>
        </p:txBody>
      </p:sp>
      <p:sp>
        <p:nvSpPr>
          <p:cNvPr id="147" name="Google Shape;147;p4"/>
          <p:cNvSpPr txBox="1"/>
          <p:nvPr>
            <p:ph idx="1" type="body"/>
          </p:nvPr>
        </p:nvSpPr>
        <p:spPr>
          <a:xfrm>
            <a:off x="838200" y="2210540"/>
            <a:ext cx="10515600" cy="1543313"/>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chemeClr val="dk1"/>
              </a:buClr>
              <a:buSzPts val="1800"/>
              <a:buNone/>
            </a:pPr>
            <a:r>
              <a:rPr lang="tr-TR" sz="1800">
                <a:latin typeface="Arial"/>
                <a:ea typeface="Arial"/>
                <a:cs typeface="Arial"/>
                <a:sym typeface="Arial"/>
              </a:rPr>
              <a:t>So, is this module a priority for your profession? Please view priorities by profession groups below. </a:t>
            </a:r>
            <a:endParaRPr sz="1800"/>
          </a:p>
          <a:p>
            <a:pPr indent="0" lvl="0" marL="0" rtl="0" algn="l">
              <a:lnSpc>
                <a:spcPct val="107000"/>
              </a:lnSpc>
              <a:spcBef>
                <a:spcPts val="800"/>
              </a:spcBef>
              <a:spcAft>
                <a:spcPts val="0"/>
              </a:spcAft>
              <a:buClr>
                <a:schemeClr val="dk1"/>
              </a:buClr>
              <a:buSzPts val="1800"/>
              <a:buNone/>
            </a:pPr>
            <a:br>
              <a:rPr lang="tr-TR" sz="1800">
                <a:latin typeface="Arial"/>
                <a:ea typeface="Arial"/>
                <a:cs typeface="Arial"/>
                <a:sym typeface="Arial"/>
              </a:rPr>
            </a:br>
            <a:r>
              <a:rPr lang="tr-TR" sz="1800">
                <a:latin typeface="Arial"/>
                <a:ea typeface="Arial"/>
                <a:cs typeface="Arial"/>
                <a:sym typeface="Arial"/>
              </a:rPr>
              <a:t>The priority of the </a:t>
            </a:r>
            <a:r>
              <a:rPr b="1" lang="tr-TR" sz="1800">
                <a:latin typeface="Arial"/>
                <a:ea typeface="Arial"/>
                <a:cs typeface="Arial"/>
                <a:sym typeface="Arial"/>
              </a:rPr>
              <a:t>“Introduction to Soft Skills for Employees in the Culinary Sector” </a:t>
            </a:r>
            <a:r>
              <a:rPr lang="tr-TR" sz="1800">
                <a:latin typeface="Arial"/>
                <a:ea typeface="Arial"/>
                <a:cs typeface="Arial"/>
                <a:sym typeface="Arial"/>
              </a:rPr>
              <a:t>module for professional groups are as follows:</a:t>
            </a:r>
            <a:endParaRPr/>
          </a:p>
          <a:p>
            <a:pPr indent="0" lvl="0" marL="0" rtl="0" algn="l">
              <a:lnSpc>
                <a:spcPct val="90000"/>
              </a:lnSpc>
              <a:spcBef>
                <a:spcPts val="1000"/>
              </a:spcBef>
              <a:spcAft>
                <a:spcPts val="0"/>
              </a:spcAft>
              <a:buClr>
                <a:schemeClr val="dk1"/>
              </a:buClr>
              <a:buSzPts val="1800"/>
              <a:buNone/>
            </a:pPr>
            <a:r>
              <a:t/>
            </a:r>
            <a:endParaRPr sz="1800"/>
          </a:p>
        </p:txBody>
      </p:sp>
      <p:grpSp>
        <p:nvGrpSpPr>
          <p:cNvPr id="148" name="Google Shape;148;p4"/>
          <p:cNvGrpSpPr/>
          <p:nvPr/>
        </p:nvGrpSpPr>
        <p:grpSpPr>
          <a:xfrm>
            <a:off x="1283368" y="3815998"/>
            <a:ext cx="10070432" cy="2671790"/>
            <a:chOff x="2483536" y="5946163"/>
            <a:chExt cx="12131743" cy="4048271"/>
          </a:xfrm>
        </p:grpSpPr>
        <p:sp>
          <p:nvSpPr>
            <p:cNvPr id="149" name="Google Shape;149;p4"/>
            <p:cNvSpPr/>
            <p:nvPr/>
          </p:nvSpPr>
          <p:spPr>
            <a:xfrm>
              <a:off x="2483536" y="5946163"/>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HIGH PRIORITY</a:t>
              </a:r>
              <a:endParaRPr b="0" i="0" sz="1800" u="none" cap="none" strike="noStrike">
                <a:solidFill>
                  <a:schemeClr val="lt1"/>
                </a:solidFill>
                <a:latin typeface="Arial"/>
                <a:ea typeface="Arial"/>
                <a:cs typeface="Arial"/>
                <a:sym typeface="Arial"/>
              </a:endParaRPr>
            </a:p>
          </p:txBody>
        </p:sp>
        <p:sp>
          <p:nvSpPr>
            <p:cNvPr id="150" name="Google Shape;150;p4"/>
            <p:cNvSpPr/>
            <p:nvPr/>
          </p:nvSpPr>
          <p:spPr>
            <a:xfrm>
              <a:off x="2483536" y="6996715"/>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HIGH PRIORITY</a:t>
              </a:r>
              <a:endParaRPr b="0" i="0" sz="1800" u="none" cap="none" strike="noStrike">
                <a:solidFill>
                  <a:schemeClr val="lt1"/>
                </a:solidFill>
                <a:latin typeface="Arial"/>
                <a:ea typeface="Arial"/>
                <a:cs typeface="Arial"/>
                <a:sym typeface="Arial"/>
              </a:endParaRPr>
            </a:p>
          </p:txBody>
        </p:sp>
        <p:sp>
          <p:nvSpPr>
            <p:cNvPr id="151" name="Google Shape;151;p4"/>
            <p:cNvSpPr/>
            <p:nvPr/>
          </p:nvSpPr>
          <p:spPr>
            <a:xfrm>
              <a:off x="2511587" y="8097205"/>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HIGH PRIORITY</a:t>
              </a:r>
              <a:endParaRPr b="0" i="0" sz="1800" u="none" cap="none" strike="noStrike">
                <a:solidFill>
                  <a:schemeClr val="lt1"/>
                </a:solidFill>
                <a:latin typeface="Arial"/>
                <a:ea typeface="Arial"/>
                <a:cs typeface="Arial"/>
                <a:sym typeface="Arial"/>
              </a:endParaRPr>
            </a:p>
          </p:txBody>
        </p:sp>
        <p:sp>
          <p:nvSpPr>
            <p:cNvPr id="152" name="Google Shape;152;p4"/>
            <p:cNvSpPr txBox="1"/>
            <p:nvPr/>
          </p:nvSpPr>
          <p:spPr>
            <a:xfrm>
              <a:off x="5457253" y="6070053"/>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1.Chefs and Cooking Professionals</a:t>
              </a:r>
              <a:r>
                <a:rPr b="0" i="0" lang="tr-TR"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53" name="Google Shape;153;p4"/>
            <p:cNvSpPr txBox="1"/>
            <p:nvPr/>
          </p:nvSpPr>
          <p:spPr>
            <a:xfrm>
              <a:off x="5471279" y="7139122"/>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2. Kitchen Industry Managers / Experts </a:t>
              </a:r>
              <a:endParaRPr b="0" i="0" sz="1800" u="none" cap="none" strike="noStrike">
                <a:solidFill>
                  <a:schemeClr val="dk1"/>
                </a:solidFill>
                <a:latin typeface="Arial"/>
                <a:ea typeface="Arial"/>
                <a:cs typeface="Arial"/>
                <a:sym typeface="Arial"/>
              </a:endParaRPr>
            </a:p>
          </p:txBody>
        </p:sp>
        <p:sp>
          <p:nvSpPr>
            <p:cNvPr id="154" name="Google Shape;154;p4"/>
            <p:cNvSpPr txBox="1"/>
            <p:nvPr/>
          </p:nvSpPr>
          <p:spPr>
            <a:xfrm>
              <a:off x="5471279" y="8350193"/>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3. Customer Services </a:t>
              </a:r>
              <a:endParaRPr b="0" i="0" sz="1800" u="none" cap="none" strike="noStrike">
                <a:solidFill>
                  <a:schemeClr val="dk1"/>
                </a:solidFill>
                <a:latin typeface="Arial"/>
                <a:ea typeface="Arial"/>
                <a:cs typeface="Arial"/>
                <a:sym typeface="Arial"/>
              </a:endParaRPr>
            </a:p>
          </p:txBody>
        </p:sp>
        <p:sp>
          <p:nvSpPr>
            <p:cNvPr id="155" name="Google Shape;155;p4"/>
            <p:cNvSpPr txBox="1"/>
            <p:nvPr/>
          </p:nvSpPr>
          <p:spPr>
            <a:xfrm>
              <a:off x="5471279" y="9434888"/>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4.Cleaning staff/Expert </a:t>
              </a:r>
              <a:endParaRPr b="0" i="0" sz="1800" u="none" cap="none" strike="noStrike">
                <a:solidFill>
                  <a:schemeClr val="dk1"/>
                </a:solidFill>
                <a:latin typeface="Arial"/>
                <a:ea typeface="Arial"/>
                <a:cs typeface="Arial"/>
                <a:sym typeface="Arial"/>
              </a:endParaRPr>
            </a:p>
          </p:txBody>
        </p:sp>
      </p:grpSp>
      <p:sp>
        <p:nvSpPr>
          <p:cNvPr id="156" name="Google Shape;156;p4"/>
          <p:cNvSpPr/>
          <p:nvPr/>
        </p:nvSpPr>
        <p:spPr>
          <a:xfrm>
            <a:off x="1316503" y="5950050"/>
            <a:ext cx="1236197" cy="576842"/>
          </a:xfrm>
          <a:prstGeom prst="roundRect">
            <a:avLst>
              <a:gd fmla="val 16667" name="adj"/>
            </a:avLst>
          </a:prstGeom>
          <a:solidFill>
            <a:srgbClr val="FFC000"/>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tr-TR" sz="1400" u="none" cap="none" strike="noStrike">
                <a:solidFill>
                  <a:srgbClr val="000000"/>
                </a:solidFill>
                <a:latin typeface="Arial"/>
                <a:ea typeface="Arial"/>
                <a:cs typeface="Arial"/>
                <a:sym typeface="Arial"/>
              </a:rPr>
              <a:t>MEDIUM PRIORITY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4"/>
          <p:cNvSpPr txBox="1"/>
          <p:nvPr>
            <p:ph idx="1" type="body"/>
          </p:nvPr>
        </p:nvSpPr>
        <p:spPr>
          <a:xfrm>
            <a:off x="546371" y="1555689"/>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sz="1800"/>
              <a:t>A restaurant owner is at the top of the organizational structure of a restaurant. He or she is the person who actually owns the restaurant and is ultimately responsible for everything that happens within it, though various types of authority and responsibility are often delegated to other employees. The overall structure of a restaurant can typically be broken down into two major categories, which are the kitchen and the “front of house” or dining room.</a:t>
            </a:r>
            <a:endParaRPr sz="1800"/>
          </a:p>
          <a:p>
            <a:pPr indent="-342900" lvl="0" marL="457200" rtl="0" algn="l">
              <a:lnSpc>
                <a:spcPct val="90000"/>
              </a:lnSpc>
              <a:spcBef>
                <a:spcPts val="1000"/>
              </a:spcBef>
              <a:spcAft>
                <a:spcPts val="0"/>
              </a:spcAft>
              <a:buSzPts val="1800"/>
              <a:buChar char="•"/>
            </a:pPr>
            <a:r>
              <a:rPr lang="tr-TR" sz="1800"/>
              <a:t>In a restaurant, the kitchen is where food is prepared by a group of chefs and cooks. A kitchen manager can be hired by a restaurant owner to run the kitchen, though this responsibility can also fall to a head or executive chef, who is responsible for overseeing all food coming out of the kitchen as well as the organization and preparation of that food. The head chef also cooks food, but is assisted by one or more other chefs and cooks who prepare and plate food.</a:t>
            </a:r>
            <a:endParaRPr/>
          </a:p>
          <a:p>
            <a:pPr indent="-342900" lvl="0" marL="457200" rtl="0" algn="l">
              <a:lnSpc>
                <a:spcPct val="90000"/>
              </a:lnSpc>
              <a:spcBef>
                <a:spcPts val="1000"/>
              </a:spcBef>
              <a:spcAft>
                <a:spcPts val="0"/>
              </a:spcAft>
              <a:buClr>
                <a:schemeClr val="dk1"/>
              </a:buClr>
              <a:buSzPts val="1800"/>
              <a:buChar char="•"/>
            </a:pPr>
            <a:r>
              <a:rPr lang="tr-TR" sz="1800"/>
              <a:t>If the head chef is the owner of a restaurant, then he or she usually hires an operations manager, general manager, or dining room manager to handle the other half of the restaurant. The exact responsibilities of this second manager, who may be the owner in other situations, can vary quite a bit. In general, it is up to him or her to ensure diners at a restaurant are served properly and have an enjoyable experience. Chefs cannot typically deal with issues in the dining room, also called the “front of house” while the kitchen is the “back,” so servers and other people in the dining room handle such issues.</a:t>
            </a:r>
            <a:br>
              <a:rPr lang="tr-TR" sz="1800"/>
            </a:br>
            <a:endParaRPr sz="18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7"/>
          <p:cNvSpPr txBox="1"/>
          <p:nvPr>
            <p:ph idx="1" type="body"/>
          </p:nvPr>
        </p:nvSpPr>
        <p:spPr>
          <a:xfrm>
            <a:off x="546371" y="1555689"/>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sz="1800"/>
              <a:t>The waiters and waitresses within the dining room usually answer to the dining room or general manager. A head waiter or waitress can also be utilized to act as a liaison between various servers and managers, and this is most common in large restaurants. The rest of the organizational structure of a restaurant is made up of servers, dishwashers, and other employees who typically make up the lowest level of authority within a restaurant. A host or hostess can also be utilized to greet diners and organize seating rotations for servers, though a dining room manager or owner may take on this responsibility.</a:t>
            </a:r>
            <a:endParaRPr sz="1800"/>
          </a:p>
          <a:p>
            <a:pPr indent="-342900" lvl="0" marL="457200" rtl="0" algn="l">
              <a:lnSpc>
                <a:spcPct val="90000"/>
              </a:lnSpc>
              <a:spcBef>
                <a:spcPts val="1000"/>
              </a:spcBef>
              <a:spcAft>
                <a:spcPts val="0"/>
              </a:spcAft>
              <a:buClr>
                <a:schemeClr val="dk1"/>
              </a:buClr>
              <a:buSzPts val="1800"/>
              <a:buChar char="•"/>
            </a:pPr>
            <a:br>
              <a:rPr lang="tr-TR" sz="1800"/>
            </a:br>
            <a:endParaRPr sz="18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a:t>
            </a:r>
            <a:r>
              <a:rPr b="1" lang="tr-TR" sz="2800">
                <a:solidFill>
                  <a:schemeClr val="accent1"/>
                </a:solidFill>
                <a:latin typeface="Arial"/>
                <a:ea typeface="Arial"/>
                <a:cs typeface="Arial"/>
                <a:sym typeface="Arial"/>
                <a:extLst>
                  <a:ext uri="http://customooxmlschemas.google.com/">
                    <go:slidesCustomData xmlns:go="http://customooxmlschemas.google.com/" textRoundtripDataId="8"/>
                  </a:ext>
                </a:extLst>
              </a:rPr>
              <a:t>Organizational Issues</a:t>
            </a:r>
            <a:br>
              <a:rPr lang="tr-TR">
                <a:solidFill>
                  <a:schemeClr val="lt1"/>
                </a:solidFill>
              </a:rPr>
            </a:br>
            <a:endParaRPr/>
          </a:p>
        </p:txBody>
      </p:sp>
      <p:sp>
        <p:nvSpPr>
          <p:cNvPr id="390" name="Google Shape;390;p26"/>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tr-TR" sz="2400"/>
              <a:t>Operations carried out in the food and beverage department; it consists of a wide variety of highly complex and at the same time responsible actions. Staff working in the food and beverage department are constantly monitored by the guests. For this reason, the working staff should be knowledgeable, skilled and meticulous in all matters related to food and beverage.</a:t>
            </a:r>
            <a:endParaRPr/>
          </a:p>
          <a:p>
            <a:pPr indent="-228600" lvl="0" marL="457200" rtl="0" algn="l">
              <a:lnSpc>
                <a:spcPct val="90000"/>
              </a:lnSpc>
              <a:spcBef>
                <a:spcPts val="1000"/>
              </a:spcBef>
              <a:spcAft>
                <a:spcPts val="0"/>
              </a:spcAft>
              <a:buClr>
                <a:schemeClr val="dk1"/>
              </a:buClr>
              <a:buSzPts val="1800"/>
              <a:buNone/>
            </a:pPr>
            <a:r>
              <a:t/>
            </a:r>
            <a:endParaRPr sz="2400"/>
          </a:p>
          <a:p>
            <a:pPr indent="-342900" lvl="0" marL="457200" rtl="0" algn="l">
              <a:lnSpc>
                <a:spcPct val="90000"/>
              </a:lnSpc>
              <a:spcBef>
                <a:spcPts val="1000"/>
              </a:spcBef>
              <a:spcAft>
                <a:spcPts val="0"/>
              </a:spcAft>
              <a:buClr>
                <a:schemeClr val="dk1"/>
              </a:buClr>
              <a:buSzPts val="1800"/>
              <a:buChar char="•"/>
            </a:pPr>
            <a:r>
              <a:rPr lang="tr-TR" sz="2400"/>
              <a:t>In order for a successful and flawless service to be realized, preparation should be done very well in restaurants and bars, the maintenance and cleaning of the tools and materials used in the service should be done perfectly before the service starts. Spare materials such as plates, glasses, forks, spoons, knives and napkins used during service; It should be ensured that ketchup, mayonnaise, mustard, olive oil, vinegar, lemon and various sauces are available completely and perfectly.</a:t>
            </a:r>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8"/>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396" name="Google Shape;396;p78"/>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lang="tr-TR" sz="2400"/>
              <a:t>Planning the food and beverage service, collecting similar works in one section; determining the duties, authorities and responsibilities and limits of the people who will carry out the works, ensuring the work flow; Operations such as fulfilling the coordination between individuals and departments can be expressed as organizing the food and beverage department within itself.</a:t>
            </a:r>
            <a:endParaRPr/>
          </a:p>
          <a:p>
            <a:pPr indent="-228600" lvl="0" marL="457200" rtl="0" algn="l">
              <a:lnSpc>
                <a:spcPct val="90000"/>
              </a:lnSpc>
              <a:spcBef>
                <a:spcPts val="1000"/>
              </a:spcBef>
              <a:spcAft>
                <a:spcPts val="0"/>
              </a:spcAft>
              <a:buClr>
                <a:schemeClr val="dk1"/>
              </a:buClr>
              <a:buSzPts val="1800"/>
              <a:buNone/>
            </a:pPr>
            <a:r>
              <a:t/>
            </a:r>
            <a:endParaRPr sz="2400"/>
          </a:p>
          <a:p>
            <a:pPr indent="-342900" lvl="0" marL="457200" rtl="0" algn="l">
              <a:lnSpc>
                <a:spcPct val="90000"/>
              </a:lnSpc>
              <a:spcBef>
                <a:spcPts val="1000"/>
              </a:spcBef>
              <a:spcAft>
                <a:spcPts val="0"/>
              </a:spcAft>
              <a:buClr>
                <a:schemeClr val="dk1"/>
              </a:buClr>
              <a:buSzPts val="1800"/>
              <a:buChar char="•"/>
            </a:pPr>
            <a:r>
              <a:rPr lang="tr-TR" sz="2400"/>
              <a:t> On the other hand, a successful food and beverage service, which requires division of labor and specialization, can be achieved by ranking (ranking) the staff within themselves. Thus, service and bar personnel receive a title according to their knowledge and skills, their job and their professional education. All personnel working in the food and beverage department must fulfill their duties in place and on time so that a quality food and beverage service is provided by combining the services carried out by different departments.</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9"/>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402" name="Google Shape;402;p79"/>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A restaurant organizational chart will show employees in an organized chain of command. A general restaurant organizational chart looks like this: The business belongs to the owners, and they will make all major restaurant decisions. </a:t>
            </a:r>
            <a:endParaRPr/>
          </a:p>
          <a:p>
            <a:pPr indent="-342900" lvl="0" marL="457200" rtl="0" algn="l">
              <a:lnSpc>
                <a:spcPct val="90000"/>
              </a:lnSpc>
              <a:spcBef>
                <a:spcPts val="1000"/>
              </a:spcBef>
              <a:spcAft>
                <a:spcPts val="0"/>
              </a:spcAft>
              <a:buClr>
                <a:schemeClr val="dk1"/>
              </a:buClr>
              <a:buSzPts val="1800"/>
              <a:buChar char="•"/>
            </a:pPr>
            <a:r>
              <a:rPr lang="tr-TR"/>
              <a:t>They hire a general manager and an executive chef to control the day-to-day operations. </a:t>
            </a:r>
            <a:endParaRPr/>
          </a:p>
          <a:p>
            <a:pPr indent="-342900" lvl="0" marL="457200" rtl="0" algn="l">
              <a:lnSpc>
                <a:spcPct val="90000"/>
              </a:lnSpc>
              <a:spcBef>
                <a:spcPts val="1000"/>
              </a:spcBef>
              <a:spcAft>
                <a:spcPts val="0"/>
              </a:spcAft>
              <a:buClr>
                <a:schemeClr val="dk1"/>
              </a:buClr>
              <a:buSzPts val="1800"/>
              <a:buChar char="•"/>
            </a:pPr>
            <a:r>
              <a:rPr lang="tr-TR"/>
              <a:t>A front-of-house manager stays on the floor and keeps communication directly with the general manager, while shift leaders are chosen by the front-of-house managers for their leadership qualities and experience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0"/>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408" name="Google Shape;408;p80"/>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Corporate or local owners are ultimately in control of the restaurant. They are the ones who stand to make or lose the most due to the success or failure of the restaurant.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The owners usually are responsible for hiring the management team for a restaurant and may also choose the executive chef. There is an expectation that the ownership's policy information will be passed all the way down the chain of restaurant command.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81"/>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414" name="Google Shape;414;p81"/>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Food and beverage department; In large-scale and five-star hotels, it consists of sub-managers such as restaurant manager, bar manager, banquet manager, kitchen chef (Executive Chef), dishwasher chef (Chief Steward) and cost control manager (Cost Control Manager) under the management of food and beverage management. </a:t>
            </a:r>
            <a:endParaRPr/>
          </a:p>
          <a:p>
            <a:pPr indent="-342900" lvl="0" marL="457200" rtl="0" algn="l">
              <a:lnSpc>
                <a:spcPct val="90000"/>
              </a:lnSpc>
              <a:spcBef>
                <a:spcPts val="1000"/>
              </a:spcBef>
              <a:spcAft>
                <a:spcPts val="0"/>
              </a:spcAft>
              <a:buClr>
                <a:schemeClr val="dk1"/>
              </a:buClr>
              <a:buSzPts val="1800"/>
              <a:buChar char="•"/>
            </a:pPr>
            <a:r>
              <a:rPr lang="tr-TR"/>
              <a:t>According to the predetermined menu planning in all these units; Transactions such as purchasing, receiving, storing, preparing, cooking and serving food and beverages are carried out.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82"/>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420" name="Google Shape;420;p82"/>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Food and beverage department; In large-scale and five-star hotels, it consists of sub-managers such as restaurant manager, bar manager, banquet manager, kitchen chef (Excutive Chef), dishwasher chef (Chief Steward) and cost control manager (Cost Control Manager) under the management of food and beverage management. </a:t>
            </a:r>
            <a:endParaRPr/>
          </a:p>
          <a:p>
            <a:pPr indent="-342900" lvl="0" marL="457200" rtl="0" algn="l">
              <a:lnSpc>
                <a:spcPct val="90000"/>
              </a:lnSpc>
              <a:spcBef>
                <a:spcPts val="1000"/>
              </a:spcBef>
              <a:spcAft>
                <a:spcPts val="0"/>
              </a:spcAft>
              <a:buClr>
                <a:schemeClr val="dk1"/>
              </a:buClr>
              <a:buSzPts val="1800"/>
              <a:buChar char="•"/>
            </a:pPr>
            <a:r>
              <a:rPr lang="tr-TR"/>
              <a:t>According to the predetermined menu planning in all these units; Transactions such as purchasing, receiving, storing, preparing, cooking and serving food and beverages are carried out.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8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4.1. Organizational Issues</a:t>
            </a:r>
            <a:br>
              <a:rPr lang="tr-TR">
                <a:solidFill>
                  <a:schemeClr val="lt1"/>
                </a:solidFill>
              </a:rPr>
            </a:br>
            <a:endParaRPr/>
          </a:p>
        </p:txBody>
      </p:sp>
      <p:sp>
        <p:nvSpPr>
          <p:cNvPr id="426" name="Google Shape;426;p83"/>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69498"/>
              <a:buChar char="•"/>
            </a:pPr>
            <a:r>
              <a:rPr lang="tr-TR"/>
              <a:t>Operations carried out in the food and beverage department; It consists of a wide variety of highly complex and at the same time responsible actions. Staff working in the food and beverage department are constantly monitored by the guests. For this reason, the working staff should be knowledgeable, skilled and meticulous in all matters related to food and beverage. </a:t>
            </a:r>
            <a:endParaRPr/>
          </a:p>
          <a:p>
            <a:pPr indent="-342900" lvl="0" marL="457200" rtl="0" algn="l">
              <a:lnSpc>
                <a:spcPct val="90000"/>
              </a:lnSpc>
              <a:spcBef>
                <a:spcPts val="1000"/>
              </a:spcBef>
              <a:spcAft>
                <a:spcPts val="0"/>
              </a:spcAft>
              <a:buClr>
                <a:schemeClr val="dk1"/>
              </a:buClr>
              <a:buSzPct val="69498"/>
              <a:buChar char="•"/>
            </a:pPr>
            <a:r>
              <a:rPr lang="tr-TR"/>
              <a:t>In order for a successful and flawless service to be realized, preparation should be done very well in restaurants and bars, the maintenance and cleaning of the tools and materials used in the service should be done perfectly before the service starts. Spare materials such as plates, glasses, forks, spoons, knives and napkins used during service; It should be ensured that ketchup, mayonnaise, mustard, olive oil, vinegar, lemon and various sauces are available completely and perfectly.</a:t>
            </a:r>
            <a:endParaRPr/>
          </a:p>
          <a:p>
            <a:pPr indent="-228600" lvl="0" marL="457200" rtl="0" algn="l">
              <a:lnSpc>
                <a:spcPct val="90000"/>
              </a:lnSpc>
              <a:spcBef>
                <a:spcPts val="1000"/>
              </a:spcBef>
              <a:spcAft>
                <a:spcPts val="0"/>
              </a:spcAft>
              <a:buClr>
                <a:schemeClr val="dk1"/>
              </a:buClr>
              <a:buSzPct val="69498"/>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84"/>
          <p:cNvSpPr txBox="1"/>
          <p:nvPr/>
        </p:nvSpPr>
        <p:spPr>
          <a:xfrm>
            <a:off x="169777" y="1330370"/>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000"/>
              <a:buFont typeface="Arial"/>
              <a:buNone/>
            </a:pPr>
            <a:r>
              <a:rPr b="1" i="0" lang="tr-TR" sz="4000" u="none" cap="none" strike="noStrike">
                <a:solidFill>
                  <a:schemeClr val="accent1"/>
                </a:solidFill>
                <a:latin typeface="Arial"/>
                <a:ea typeface="Arial"/>
                <a:cs typeface="Arial"/>
                <a:sym typeface="Arial"/>
              </a:rPr>
              <a:t>UNIT 5:</a:t>
            </a:r>
            <a:r>
              <a:rPr b="1" i="0" lang="tr-TR" sz="4000" u="none" cap="none" strike="noStrike">
                <a:solidFill>
                  <a:schemeClr val="dk1"/>
                </a:solidFill>
                <a:latin typeface="Arial"/>
                <a:ea typeface="Arial"/>
                <a:cs typeface="Arial"/>
                <a:sym typeface="Arial"/>
              </a:rPr>
              <a:t> </a:t>
            </a:r>
            <a:r>
              <a:rPr b="1" i="0" lang="tr-TR" sz="4000" u="none" cap="none" strike="noStrike">
                <a:solidFill>
                  <a:schemeClr val="accent1"/>
                </a:solidFill>
                <a:latin typeface="Arial"/>
                <a:ea typeface="Arial"/>
                <a:cs typeface="Arial"/>
                <a:sym typeface="Arial"/>
              </a:rPr>
              <a:t>How to Develop Business Sense</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ts val="4000"/>
              <a:buFont typeface="Arial"/>
              <a:buNone/>
            </a:pPr>
            <a:r>
              <a:t/>
            </a:r>
            <a:endParaRPr b="1" i="0" sz="4000" u="none" cap="none" strike="noStrike">
              <a:solidFill>
                <a:schemeClr val="accent1"/>
              </a:solidFill>
              <a:latin typeface="Arial"/>
              <a:ea typeface="Arial"/>
              <a:cs typeface="Arial"/>
              <a:sym typeface="Arial"/>
            </a:endParaRPr>
          </a:p>
        </p:txBody>
      </p:sp>
      <p:sp>
        <p:nvSpPr>
          <p:cNvPr descr="Important computer skills for workplace success" id="432" name="Google Shape;432;p8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433" name="Google Shape;433;p8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434" name="Google Shape;434;p8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435" name="Google Shape;435;p8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usiness sense ile ilgili görsel sonucu" id="436" name="Google Shape;436;p84"/>
          <p:cNvPicPr preferRelativeResize="0"/>
          <p:nvPr/>
        </p:nvPicPr>
        <p:blipFill rotWithShape="1">
          <a:blip r:embed="rId3">
            <a:alphaModFix/>
          </a:blip>
          <a:srcRect b="0" l="0" r="0" t="0"/>
          <a:stretch/>
        </p:blipFill>
        <p:spPr>
          <a:xfrm>
            <a:off x="4072819" y="1500893"/>
            <a:ext cx="3810000" cy="1419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AIMS &amp; OBJECTIVES</a:t>
            </a:r>
            <a:endParaRPr b="1" sz="2500">
              <a:solidFill>
                <a:srgbClr val="4472C4"/>
              </a:solidFill>
              <a:latin typeface="Arial"/>
              <a:ea typeface="Arial"/>
              <a:cs typeface="Arial"/>
              <a:sym typeface="Arial"/>
            </a:endParaRPr>
          </a:p>
        </p:txBody>
      </p:sp>
      <p:sp>
        <p:nvSpPr>
          <p:cNvPr id="162" name="Google Shape;162;p5"/>
          <p:cNvSpPr txBox="1"/>
          <p:nvPr>
            <p:ph idx="1" type="body"/>
          </p:nvPr>
        </p:nvSpPr>
        <p:spPr>
          <a:xfrm>
            <a:off x="755072" y="1813377"/>
            <a:ext cx="10515600" cy="3966423"/>
          </a:xfrm>
          <a:prstGeom prst="rect">
            <a:avLst/>
          </a:prstGeom>
          <a:noFill/>
          <a:ln>
            <a:noFill/>
          </a:ln>
        </p:spPr>
        <p:txBody>
          <a:bodyPr anchorCtr="0" anchor="t" bIns="45700" lIns="91425" spcFirstLastPara="1" rIns="91425" wrap="square" tIns="45700">
            <a:normAutofit fontScale="25000" lnSpcReduction="20000"/>
          </a:bodyPr>
          <a:lstStyle/>
          <a:p>
            <a:pPr indent="-380962" lvl="0" marL="389428" rtl="0" algn="just">
              <a:lnSpc>
                <a:spcPct val="90000"/>
              </a:lnSpc>
              <a:spcBef>
                <a:spcPts val="1000"/>
              </a:spcBef>
              <a:spcAft>
                <a:spcPts val="0"/>
              </a:spcAft>
              <a:buClr>
                <a:srgbClr val="6A8B40"/>
              </a:buClr>
              <a:buSzPct val="166666"/>
              <a:buNone/>
            </a:pPr>
            <a:r>
              <a:rPr lang="tr-TR" sz="9600">
                <a:solidFill>
                  <a:schemeClr val="dk1"/>
                </a:solidFill>
              </a:rPr>
              <a:t>The aim of this module is to introduce migrants and learners in Culinary Arts to the </a:t>
            </a:r>
            <a:endParaRPr/>
          </a:p>
          <a:p>
            <a:pPr indent="-380962" lvl="0" marL="389428" rtl="0" algn="just">
              <a:lnSpc>
                <a:spcPct val="90000"/>
              </a:lnSpc>
              <a:spcBef>
                <a:spcPts val="1000"/>
              </a:spcBef>
              <a:spcAft>
                <a:spcPts val="0"/>
              </a:spcAft>
              <a:buClr>
                <a:srgbClr val="6A8B40"/>
              </a:buClr>
              <a:buSzPct val="166666"/>
              <a:buNone/>
            </a:pPr>
            <a:r>
              <a:rPr lang="tr-TR" sz="9600">
                <a:solidFill>
                  <a:schemeClr val="dk1"/>
                </a:solidFill>
              </a:rPr>
              <a:t>definitions of;</a:t>
            </a:r>
            <a:endParaRPr/>
          </a:p>
          <a:p>
            <a:pPr indent="-380962" lvl="0" marL="389428" rtl="0" algn="just">
              <a:lnSpc>
                <a:spcPct val="90000"/>
              </a:lnSpc>
              <a:spcBef>
                <a:spcPts val="1000"/>
              </a:spcBef>
              <a:spcAft>
                <a:spcPts val="0"/>
              </a:spcAft>
              <a:buClr>
                <a:srgbClr val="6A8B40"/>
              </a:buClr>
              <a:buSzPct val="166666"/>
              <a:buNone/>
            </a:pPr>
            <a:r>
              <a:t/>
            </a:r>
            <a:endParaRPr sz="9600">
              <a:solidFill>
                <a:schemeClr val="dk1"/>
              </a:solidFill>
            </a:endParaRPr>
          </a:p>
          <a:p>
            <a:pPr indent="-380962" lvl="0" marL="389428" rtl="0" algn="just">
              <a:lnSpc>
                <a:spcPct val="90000"/>
              </a:lnSpc>
              <a:spcBef>
                <a:spcPts val="1000"/>
              </a:spcBef>
              <a:spcAft>
                <a:spcPts val="0"/>
              </a:spcAft>
              <a:buClr>
                <a:srgbClr val="6A8B40"/>
              </a:buClr>
              <a:buSzPct val="166666"/>
              <a:buFont typeface="Noto Sans Symbols"/>
              <a:buChar char="✔"/>
            </a:pPr>
            <a:r>
              <a:rPr lang="tr-TR" sz="9600">
                <a:solidFill>
                  <a:schemeClr val="dk1"/>
                </a:solidFill>
              </a:rPr>
              <a:t> </a:t>
            </a:r>
            <a:r>
              <a:rPr b="1" i="1" lang="tr-TR" sz="9600">
                <a:solidFill>
                  <a:schemeClr val="dk1"/>
                </a:solidFill>
              </a:rPr>
              <a:t>“priority for culinary sector positions”, </a:t>
            </a:r>
            <a:endParaRPr b="1" i="1" sz="9600">
              <a:solidFill>
                <a:schemeClr val="dk1"/>
              </a:solidFill>
            </a:endParaRPr>
          </a:p>
          <a:p>
            <a:pPr indent="-380962" lvl="0" marL="389428" rtl="0" algn="just">
              <a:lnSpc>
                <a:spcPct val="90000"/>
              </a:lnSpc>
              <a:spcBef>
                <a:spcPts val="1000"/>
              </a:spcBef>
              <a:spcAft>
                <a:spcPts val="0"/>
              </a:spcAft>
              <a:buClr>
                <a:srgbClr val="6A8B40"/>
              </a:buClr>
              <a:buSzPct val="166666"/>
              <a:buFont typeface="Noto Sans Symbols"/>
              <a:buChar char="✔"/>
            </a:pPr>
            <a:r>
              <a:rPr b="1" i="1" lang="tr-TR" sz="9600">
                <a:solidFill>
                  <a:schemeClr val="dk1"/>
                </a:solidFill>
              </a:rPr>
              <a:t>“basics of food science”, </a:t>
            </a:r>
            <a:endParaRPr b="1" i="1" sz="9600">
              <a:solidFill>
                <a:schemeClr val="dk1"/>
              </a:solidFill>
            </a:endParaRPr>
          </a:p>
          <a:p>
            <a:pPr indent="-380962" lvl="0" marL="389428" rtl="0" algn="just">
              <a:lnSpc>
                <a:spcPct val="90000"/>
              </a:lnSpc>
              <a:spcBef>
                <a:spcPts val="1000"/>
              </a:spcBef>
              <a:spcAft>
                <a:spcPts val="0"/>
              </a:spcAft>
              <a:buClr>
                <a:srgbClr val="6A8B40"/>
              </a:buClr>
              <a:buSzPct val="166666"/>
              <a:buFont typeface="Noto Sans Symbols"/>
              <a:buChar char="✔"/>
            </a:pPr>
            <a:r>
              <a:rPr b="1" i="1" lang="tr-TR" sz="9600">
                <a:solidFill>
                  <a:schemeClr val="dk1"/>
                </a:solidFill>
              </a:rPr>
              <a:t>“food and beverage service”, </a:t>
            </a:r>
            <a:endParaRPr/>
          </a:p>
          <a:p>
            <a:pPr indent="-380962" lvl="0" marL="389428" rtl="0" algn="just">
              <a:lnSpc>
                <a:spcPct val="90000"/>
              </a:lnSpc>
              <a:spcBef>
                <a:spcPts val="1000"/>
              </a:spcBef>
              <a:spcAft>
                <a:spcPts val="0"/>
              </a:spcAft>
              <a:buClr>
                <a:srgbClr val="6A8B40"/>
              </a:buClr>
              <a:buSzPct val="166666"/>
              <a:buFont typeface="Noto Sans Symbols"/>
              <a:buChar char="✔"/>
            </a:pPr>
            <a:r>
              <a:rPr b="1" i="1" lang="tr-TR" sz="9600">
                <a:solidFill>
                  <a:schemeClr val="dk1"/>
                </a:solidFill>
              </a:rPr>
              <a:t>“strategies &amp; techniques in the culinary sector” </a:t>
            </a:r>
            <a:endParaRPr/>
          </a:p>
          <a:p>
            <a:pPr indent="-380962" lvl="0" marL="389428" rtl="0" algn="just">
              <a:lnSpc>
                <a:spcPct val="90000"/>
              </a:lnSpc>
              <a:spcBef>
                <a:spcPts val="1000"/>
              </a:spcBef>
              <a:spcAft>
                <a:spcPts val="0"/>
              </a:spcAft>
              <a:buClr>
                <a:srgbClr val="6A8B40"/>
              </a:buClr>
              <a:buSzPct val="166666"/>
              <a:buFont typeface="Noto Sans Symbols"/>
              <a:buChar char="✔"/>
            </a:pPr>
            <a:r>
              <a:rPr b="1" i="1" lang="tr-TR" sz="9600">
                <a:solidFill>
                  <a:schemeClr val="dk1"/>
                </a:solidFill>
              </a:rPr>
              <a:t>“restaurant organization”</a:t>
            </a:r>
            <a:endParaRPr/>
          </a:p>
          <a:p>
            <a:pPr indent="-380962" lvl="0" marL="389428" rtl="0" algn="just">
              <a:lnSpc>
                <a:spcPct val="90000"/>
              </a:lnSpc>
              <a:spcBef>
                <a:spcPts val="1000"/>
              </a:spcBef>
              <a:spcAft>
                <a:spcPts val="0"/>
              </a:spcAft>
              <a:buClr>
                <a:srgbClr val="6A8B40"/>
              </a:buClr>
              <a:buSzPct val="166666"/>
              <a:buFont typeface="Noto Sans Symbols"/>
              <a:buChar char="✔"/>
            </a:pPr>
            <a:r>
              <a:rPr lang="tr-TR" sz="9600">
                <a:solidFill>
                  <a:schemeClr val="dk1"/>
                </a:solidFill>
              </a:rPr>
              <a:t> </a:t>
            </a:r>
            <a:r>
              <a:rPr b="1" i="1" lang="tr-TR" sz="9600">
                <a:solidFill>
                  <a:schemeClr val="dk1"/>
                </a:solidFill>
              </a:rPr>
              <a:t>“development of business sense”. </a:t>
            </a:r>
            <a:endParaRPr/>
          </a:p>
          <a:p>
            <a:pPr indent="-380962" lvl="0" marL="389428" rtl="0" algn="just">
              <a:lnSpc>
                <a:spcPct val="90000"/>
              </a:lnSpc>
              <a:spcBef>
                <a:spcPts val="1000"/>
              </a:spcBef>
              <a:spcAft>
                <a:spcPts val="0"/>
              </a:spcAft>
              <a:buClr>
                <a:srgbClr val="6A8B40"/>
              </a:buClr>
              <a:buSzPct val="166666"/>
              <a:buNone/>
            </a:pPr>
            <a:r>
              <a:t/>
            </a:r>
            <a:endParaRPr b="1" i="1" sz="9600">
              <a:solidFill>
                <a:schemeClr val="dk1"/>
              </a:solidFill>
            </a:endParaRPr>
          </a:p>
          <a:p>
            <a:pPr indent="-380962" lvl="0" marL="389428" rtl="0" algn="just">
              <a:lnSpc>
                <a:spcPct val="90000"/>
              </a:lnSpc>
              <a:spcBef>
                <a:spcPts val="1000"/>
              </a:spcBef>
              <a:spcAft>
                <a:spcPts val="0"/>
              </a:spcAft>
              <a:buClr>
                <a:srgbClr val="6A8B40"/>
              </a:buClr>
              <a:buSzPct val="166666"/>
              <a:buNone/>
            </a:pPr>
            <a:r>
              <a:rPr lang="tr-TR" sz="9600">
                <a:solidFill>
                  <a:schemeClr val="dk1"/>
                </a:solidFill>
              </a:rPr>
              <a:t>       Thus, with this module; who receive this training will have acquired </a:t>
            </a:r>
            <a:endParaRPr sz="9600">
              <a:solidFill>
                <a:schemeClr val="dk1"/>
              </a:solidFill>
            </a:endParaRPr>
          </a:p>
          <a:p>
            <a:pPr indent="-380962" lvl="0" marL="389428" rtl="0" algn="just">
              <a:lnSpc>
                <a:spcPct val="90000"/>
              </a:lnSpc>
              <a:spcBef>
                <a:spcPts val="1000"/>
              </a:spcBef>
              <a:spcAft>
                <a:spcPts val="0"/>
              </a:spcAft>
              <a:buClr>
                <a:srgbClr val="6A8B40"/>
              </a:buClr>
              <a:buSzPct val="166666"/>
              <a:buNone/>
            </a:pPr>
            <a:r>
              <a:rPr lang="tr-TR" sz="9600">
                <a:solidFill>
                  <a:schemeClr val="dk1"/>
                </a:solidFill>
              </a:rPr>
              <a:t>        important managerial knowledge  about the sector.</a:t>
            </a:r>
            <a:endParaRPr sz="9600">
              <a:solidFill>
                <a:schemeClr val="dk1"/>
              </a:solidFill>
            </a:endParaRPr>
          </a:p>
          <a:p>
            <a:pPr indent="0" lvl="0" marL="12700" rtl="0" algn="just">
              <a:lnSpc>
                <a:spcPct val="90000"/>
              </a:lnSpc>
              <a:spcBef>
                <a:spcPts val="0"/>
              </a:spcBef>
              <a:spcAft>
                <a:spcPts val="0"/>
              </a:spcAft>
              <a:buClr>
                <a:schemeClr val="dk1"/>
              </a:buClr>
              <a:buSzPct val="277500"/>
              <a:buNone/>
            </a:pPr>
            <a:r>
              <a:t/>
            </a:r>
            <a:endParaRPr sz="2400">
              <a:latin typeface="Arial"/>
              <a:ea typeface="Arial"/>
              <a:cs typeface="Arial"/>
              <a:sym typeface="Arial"/>
            </a:endParaRPr>
          </a:p>
          <a:p>
            <a:pPr indent="0" lvl="0" marL="12700" rtl="0" algn="just">
              <a:lnSpc>
                <a:spcPct val="90000"/>
              </a:lnSpc>
              <a:spcBef>
                <a:spcPts val="0"/>
              </a:spcBef>
              <a:spcAft>
                <a:spcPts val="0"/>
              </a:spcAft>
              <a:buClr>
                <a:schemeClr val="dk1"/>
              </a:buClr>
              <a:buSzPct val="277500"/>
              <a:buNone/>
            </a:pPr>
            <a:r>
              <a:t/>
            </a:r>
            <a:endParaRPr sz="2400">
              <a:latin typeface="Arial"/>
              <a:ea typeface="Arial"/>
              <a:cs typeface="Arial"/>
              <a:sym typeface="Arial"/>
            </a:endParaRPr>
          </a:p>
          <a:p>
            <a:pPr indent="-380961" lvl="0" marL="389427" rtl="0" algn="just">
              <a:lnSpc>
                <a:spcPct val="90000"/>
              </a:lnSpc>
              <a:spcBef>
                <a:spcPts val="1000"/>
              </a:spcBef>
              <a:spcAft>
                <a:spcPts val="0"/>
              </a:spcAft>
              <a:buClr>
                <a:srgbClr val="6A8B40"/>
              </a:buClr>
              <a:buSzPct val="166666"/>
              <a:buFont typeface="Arial"/>
              <a:buNone/>
            </a:pPr>
            <a:r>
              <a:rPr lang="tr-TR" sz="9600"/>
              <a:t>those </a:t>
            </a:r>
            <a:endParaRPr sz="1665">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8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800">
                <a:solidFill>
                  <a:schemeClr val="accent1"/>
                </a:solidFill>
                <a:latin typeface="Arial"/>
                <a:ea typeface="Arial"/>
                <a:cs typeface="Arial"/>
                <a:sym typeface="Arial"/>
              </a:rPr>
              <a:t>5.1. Basic Introduction to Business Sense</a:t>
            </a:r>
            <a:endParaRPr/>
          </a:p>
        </p:txBody>
      </p:sp>
      <p:sp>
        <p:nvSpPr>
          <p:cNvPr id="442" name="Google Shape;442;p85"/>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tr-TR"/>
              <a:t>Developing a good sense of business is about developing an ever-evolving understanding of the ever-changing dynamics of the local, national and international business environment.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Good business sense often develops in business through hands-on experience and trial and error, but can also be developed through education, research, and guidance.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800">
                <a:solidFill>
                  <a:schemeClr val="accent1"/>
                </a:solidFill>
                <a:latin typeface="Arial"/>
                <a:ea typeface="Arial"/>
                <a:cs typeface="Arial"/>
                <a:sym typeface="Arial"/>
              </a:rPr>
              <a:t>    Seek Honest Feedback</a:t>
            </a:r>
            <a:br>
              <a:rPr b="1" lang="tr-TR" sz="2800">
                <a:solidFill>
                  <a:schemeClr val="accent1"/>
                </a:solidFill>
                <a:latin typeface="Arial"/>
                <a:ea typeface="Arial"/>
                <a:cs typeface="Arial"/>
                <a:sym typeface="Arial"/>
              </a:rPr>
            </a:br>
            <a:endParaRPr b="1" sz="2800">
              <a:solidFill>
                <a:schemeClr val="accent1"/>
              </a:solidFill>
              <a:latin typeface="Arial"/>
              <a:ea typeface="Arial"/>
              <a:cs typeface="Arial"/>
              <a:sym typeface="Arial"/>
            </a:endParaRPr>
          </a:p>
        </p:txBody>
      </p:sp>
      <p:sp>
        <p:nvSpPr>
          <p:cNvPr id="448" name="Google Shape;448;p86"/>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tr-TR"/>
              <a:t>Hands-on experience and trial and error are one of the most practical and effective ways to develop a good sense of business, especially if you're seeking criticism from other business professionals. </a:t>
            </a:r>
            <a:endParaRPr/>
          </a:p>
          <a:p>
            <a:pPr indent="-228600" lvl="0" marL="457200" rtl="0" algn="l">
              <a:lnSpc>
                <a:spcPct val="90000"/>
              </a:lnSpc>
              <a:spcBef>
                <a:spcPts val="1000"/>
              </a:spcBef>
              <a:spcAft>
                <a:spcPts val="0"/>
              </a:spcAft>
              <a:buClr>
                <a:schemeClr val="dk1"/>
              </a:buClr>
              <a:buSzPts val="1800"/>
              <a:buNone/>
            </a:pPr>
            <a:r>
              <a:t/>
            </a:r>
            <a:endParaRPr/>
          </a:p>
          <a:p>
            <a:pPr indent="-342900" lvl="0" marL="457200" rtl="0" algn="l">
              <a:lnSpc>
                <a:spcPct val="90000"/>
              </a:lnSpc>
              <a:spcBef>
                <a:spcPts val="1000"/>
              </a:spcBef>
              <a:spcAft>
                <a:spcPts val="0"/>
              </a:spcAft>
              <a:buClr>
                <a:schemeClr val="dk1"/>
              </a:buClr>
              <a:buSzPts val="1800"/>
              <a:buChar char="•"/>
            </a:pPr>
            <a:r>
              <a:rPr lang="tr-TR"/>
              <a:t>When making important decisions or implementing high-level projects, ask a reputable colleague to evaluate your performance by pointing out both your strengths and weaknesses. Use feedback to improve your approach and use past mistakes to get future success.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7"/>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800">
                <a:solidFill>
                  <a:schemeClr val="accent1"/>
                </a:solidFill>
                <a:latin typeface="Arial"/>
                <a:ea typeface="Arial"/>
                <a:cs typeface="Arial"/>
                <a:sym typeface="Arial"/>
              </a:rPr>
              <a:t>5.2. Items that makes it Successful</a:t>
            </a:r>
            <a:endParaRPr b="1" sz="2800">
              <a:solidFill>
                <a:schemeClr val="accent1"/>
              </a:solidFill>
              <a:latin typeface="Arial"/>
              <a:ea typeface="Arial"/>
              <a:cs typeface="Arial"/>
              <a:sym typeface="Arial"/>
            </a:endParaRPr>
          </a:p>
        </p:txBody>
      </p:sp>
      <p:sp>
        <p:nvSpPr>
          <p:cNvPr id="454" name="Google Shape;454;p87"/>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lang="tr-TR"/>
              <a:t>The fast-paced world of the culinary industry welcomes professionals who are skilled, passionate about the trade and innovative in their creations.</a:t>
            </a:r>
            <a:endParaRPr/>
          </a:p>
          <a:p>
            <a:pPr indent="-342900" lvl="0" marL="457200" rtl="0" algn="l">
              <a:lnSpc>
                <a:spcPct val="90000"/>
              </a:lnSpc>
              <a:spcBef>
                <a:spcPts val="1000"/>
              </a:spcBef>
              <a:spcAft>
                <a:spcPts val="0"/>
              </a:spcAft>
              <a:buClr>
                <a:schemeClr val="dk1"/>
              </a:buClr>
              <a:buSzPct val="82949"/>
              <a:buChar char="•"/>
            </a:pPr>
            <a:r>
              <a:rPr lang="tr-TR"/>
              <a:t>Below are some of the very essential qualities of culinary sector person that will help to achieve success in the trade.</a:t>
            </a:r>
            <a:endParaRPr/>
          </a:p>
          <a:p>
            <a:pPr indent="-342900" lvl="0" marL="457200" rtl="0" algn="l">
              <a:lnSpc>
                <a:spcPct val="90000"/>
              </a:lnSpc>
              <a:spcBef>
                <a:spcPts val="1000"/>
              </a:spcBef>
              <a:spcAft>
                <a:spcPts val="0"/>
              </a:spcAft>
              <a:buClr>
                <a:schemeClr val="dk1"/>
              </a:buClr>
              <a:buSzPct val="82949"/>
              <a:buChar char="•"/>
            </a:pPr>
            <a:r>
              <a:rPr b="1" lang="tr-TR"/>
              <a:t>Passion</a:t>
            </a:r>
            <a:r>
              <a:rPr lang="tr-TR"/>
              <a:t>: Employees who want to be succesful, have to be passionate about </a:t>
            </a:r>
            <a:r>
              <a:rPr lang="tr-TR" u="sng">
                <a:solidFill>
                  <a:schemeClr val="hlink"/>
                </a:solidFill>
                <a:hlinkClick r:id="rId3"/>
              </a:rPr>
              <a:t>food and cooking</a:t>
            </a:r>
            <a:r>
              <a:rPr lang="tr-TR"/>
              <a:t>. They have to genuinely enjoy the whole process of procuring, preparing, cooking and serving food and have to be able to design menus too.</a:t>
            </a:r>
            <a:endParaRPr/>
          </a:p>
          <a:p>
            <a:pPr indent="-342900" lvl="0" marL="457200" rtl="0" algn="l">
              <a:lnSpc>
                <a:spcPct val="90000"/>
              </a:lnSpc>
              <a:spcBef>
                <a:spcPts val="1000"/>
              </a:spcBef>
              <a:spcAft>
                <a:spcPts val="0"/>
              </a:spcAft>
              <a:buClr>
                <a:schemeClr val="dk1"/>
              </a:buClr>
              <a:buSzPct val="82949"/>
              <a:buChar char="•"/>
            </a:pPr>
            <a:r>
              <a:rPr b="1" lang="tr-TR"/>
              <a:t>Stamina</a:t>
            </a:r>
            <a:r>
              <a:rPr lang="tr-TR"/>
              <a:t>: An essential quality of a business sense is stamina. The commercial kitchen is a hard place to work; long hours on foot exposed to heat, grease, high pressure and odd working hours; employees need stamina to remain focused and consistently produce top quality food.</a:t>
            </a:r>
            <a:endParaRPr/>
          </a:p>
          <a:p>
            <a:pPr indent="-342900" lvl="0" marL="457200" rtl="0" algn="l">
              <a:lnSpc>
                <a:spcPct val="90000"/>
              </a:lnSpc>
              <a:spcBef>
                <a:spcPts val="1000"/>
              </a:spcBef>
              <a:spcAft>
                <a:spcPts val="0"/>
              </a:spcAft>
              <a:buClr>
                <a:schemeClr val="dk1"/>
              </a:buClr>
              <a:buSzPct val="82949"/>
              <a:buChar char="•"/>
            </a:pPr>
            <a:r>
              <a:rPr b="1" lang="tr-TR"/>
              <a:t>Leadership skills</a:t>
            </a:r>
            <a:r>
              <a:rPr lang="tr-TR"/>
              <a:t>: It is the chef who is responsible for the kitchen. They have to be able to give direction to their team and maintain an amicable atmosphere in their kitchen. They need to guide, coach and monitor their juniors so that the operations run smoothly.</a:t>
            </a:r>
            <a:endParaRPr/>
          </a:p>
          <a:p>
            <a:pPr indent="-228600" lvl="0" marL="457200" rtl="0" algn="l">
              <a:lnSpc>
                <a:spcPct val="90000"/>
              </a:lnSpc>
              <a:spcBef>
                <a:spcPts val="1000"/>
              </a:spcBef>
              <a:spcAft>
                <a:spcPts val="0"/>
              </a:spcAft>
              <a:buClr>
                <a:schemeClr val="dk1"/>
              </a:buClr>
              <a:buSzPct val="82949"/>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8"/>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800">
                <a:solidFill>
                  <a:schemeClr val="accent1"/>
                </a:solidFill>
                <a:latin typeface="Arial"/>
                <a:ea typeface="Arial"/>
                <a:cs typeface="Arial"/>
                <a:sym typeface="Arial"/>
              </a:rPr>
              <a:t>5.2. Items that makes it Successful</a:t>
            </a:r>
            <a:endParaRPr b="1" sz="2800">
              <a:solidFill>
                <a:schemeClr val="accent1"/>
              </a:solidFill>
              <a:latin typeface="Arial"/>
              <a:ea typeface="Arial"/>
              <a:cs typeface="Arial"/>
              <a:sym typeface="Arial"/>
            </a:endParaRPr>
          </a:p>
        </p:txBody>
      </p:sp>
      <p:sp>
        <p:nvSpPr>
          <p:cNvPr id="460" name="Google Shape;460;p88"/>
          <p:cNvSpPr txBox="1"/>
          <p:nvPr>
            <p:ph idx="1" type="body"/>
          </p:nvPr>
        </p:nvSpPr>
        <p:spPr>
          <a:xfrm>
            <a:off x="838200" y="1779426"/>
            <a:ext cx="10515600" cy="4689107"/>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b="1" lang="tr-TR"/>
              <a:t>Creativity</a:t>
            </a:r>
            <a:r>
              <a:rPr lang="tr-TR"/>
              <a:t>: It is taken for granted that a chef will be creative. It is this quality that actually brings in the customers. It is also what comes to aid when there maybe some ingredient missing and a great tasting dish needs to be produced.</a:t>
            </a:r>
            <a:endParaRPr/>
          </a:p>
          <a:p>
            <a:pPr indent="-342900" lvl="0" marL="457200" rtl="0" algn="l">
              <a:lnSpc>
                <a:spcPct val="90000"/>
              </a:lnSpc>
              <a:spcBef>
                <a:spcPts val="1000"/>
              </a:spcBef>
              <a:spcAft>
                <a:spcPts val="0"/>
              </a:spcAft>
              <a:buClr>
                <a:schemeClr val="dk1"/>
              </a:buClr>
              <a:buSzPts val="1800"/>
              <a:buChar char="•"/>
            </a:pPr>
            <a:r>
              <a:rPr b="1" lang="tr-TR"/>
              <a:t>Flexibility</a:t>
            </a:r>
            <a:r>
              <a:rPr lang="tr-TR"/>
              <a:t>: No job in the kitchen should be beneath a chef. It is only a flexible chef who can ensure that his kitchen is running smoothly, pitching in wherever necessary be it at the range or the wash basin.</a:t>
            </a:r>
            <a:endParaRPr/>
          </a:p>
          <a:p>
            <a:pPr indent="-342900" lvl="0" marL="457200" rtl="0" algn="l">
              <a:lnSpc>
                <a:spcPct val="90000"/>
              </a:lnSpc>
              <a:spcBef>
                <a:spcPts val="1000"/>
              </a:spcBef>
              <a:spcAft>
                <a:spcPts val="0"/>
              </a:spcAft>
              <a:buClr>
                <a:schemeClr val="dk1"/>
              </a:buClr>
              <a:buSzPts val="1800"/>
              <a:buChar char="•"/>
            </a:pPr>
            <a:r>
              <a:rPr b="1" lang="tr-TR"/>
              <a:t>Organization</a:t>
            </a:r>
            <a:r>
              <a:rPr lang="tr-TR"/>
              <a:t>: To run a well oiled kitchen the chef has to be organized. Every aspect of the job has to be planned out be it the proper utilization of staff, the traffic flow of the kitchen especially during rush hours, the kitchen layout and the food preparation or its plating.</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89"/>
          <p:cNvSpPr txBox="1"/>
          <p:nvPr>
            <p:ph type="title"/>
          </p:nvPr>
        </p:nvSpPr>
        <p:spPr>
          <a:xfrm>
            <a:off x="838200" y="369666"/>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800">
                <a:solidFill>
                  <a:schemeClr val="accent1"/>
                </a:solidFill>
                <a:latin typeface="Arial"/>
                <a:ea typeface="Arial"/>
                <a:cs typeface="Arial"/>
                <a:sym typeface="Arial"/>
              </a:rPr>
              <a:t>5.2. Items that makes it Successful</a:t>
            </a:r>
            <a:endParaRPr b="1" sz="2800">
              <a:solidFill>
                <a:schemeClr val="accent1"/>
              </a:solidFill>
              <a:latin typeface="Arial"/>
              <a:ea typeface="Arial"/>
              <a:cs typeface="Arial"/>
              <a:sym typeface="Arial"/>
            </a:endParaRPr>
          </a:p>
        </p:txBody>
      </p:sp>
      <p:sp>
        <p:nvSpPr>
          <p:cNvPr id="466" name="Google Shape;466;p89"/>
          <p:cNvSpPr txBox="1"/>
          <p:nvPr>
            <p:ph idx="1" type="body"/>
          </p:nvPr>
        </p:nvSpPr>
        <p:spPr>
          <a:xfrm>
            <a:off x="838200" y="1384315"/>
            <a:ext cx="10515600" cy="5078574"/>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69498"/>
              <a:buChar char="•"/>
            </a:pPr>
            <a:r>
              <a:rPr b="1" lang="tr-TR"/>
              <a:t>Multitasking</a:t>
            </a:r>
            <a:r>
              <a:rPr lang="tr-TR"/>
              <a:t>: The ability to multitask comes to great use in the life of a chef. They are overall in charge so from planning and designing menus to raw material procurement and inventory management to ensure that the right food goes to the right table, all the elements of a kitchen have to come together at the right time to result in seamless satisfactory service. It is the chef’s duty to keep tabs on all of it.</a:t>
            </a:r>
            <a:endParaRPr/>
          </a:p>
          <a:p>
            <a:pPr indent="-342900" lvl="0" marL="457200" rtl="0" algn="l">
              <a:lnSpc>
                <a:spcPct val="90000"/>
              </a:lnSpc>
              <a:spcBef>
                <a:spcPts val="1000"/>
              </a:spcBef>
              <a:spcAft>
                <a:spcPts val="0"/>
              </a:spcAft>
              <a:buClr>
                <a:schemeClr val="dk1"/>
              </a:buClr>
              <a:buSzPct val="69498"/>
              <a:buChar char="•"/>
            </a:pPr>
            <a:r>
              <a:rPr b="1" lang="tr-TR"/>
              <a:t>Commitment to quality</a:t>
            </a:r>
            <a:r>
              <a:rPr lang="tr-TR"/>
              <a:t>: Every chef has to be committed to quality using only the freshest and best quality ingredients and the best techniques to produce tasty food of the highest grade.</a:t>
            </a:r>
            <a:endParaRPr/>
          </a:p>
          <a:p>
            <a:pPr indent="-342900" lvl="0" marL="457200" rtl="0" algn="l">
              <a:lnSpc>
                <a:spcPct val="90000"/>
              </a:lnSpc>
              <a:spcBef>
                <a:spcPts val="1000"/>
              </a:spcBef>
              <a:spcAft>
                <a:spcPts val="0"/>
              </a:spcAft>
              <a:buClr>
                <a:schemeClr val="dk1"/>
              </a:buClr>
              <a:buSzPct val="69498"/>
              <a:buChar char="•"/>
            </a:pPr>
            <a:r>
              <a:rPr b="1" lang="tr-TR"/>
              <a:t>Handle criticism</a:t>
            </a:r>
            <a:r>
              <a:rPr lang="tr-TR"/>
              <a:t>: There is no guarantee that everybody will always love the food cooked by a chef. He will sometimes face criticism and he has to be able to handle it with equanimity, analyze the feedback and take appropriate action on it.</a:t>
            </a:r>
            <a:endParaRPr/>
          </a:p>
          <a:p>
            <a:pPr indent="-228600" lvl="0" marL="457200" rtl="0" algn="l">
              <a:lnSpc>
                <a:spcPct val="90000"/>
              </a:lnSpc>
              <a:spcBef>
                <a:spcPts val="1000"/>
              </a:spcBef>
              <a:spcAft>
                <a:spcPts val="0"/>
              </a:spcAft>
              <a:buClr>
                <a:schemeClr val="dk1"/>
              </a:buClr>
              <a:buSzPct val="69498"/>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Synopsis</a:t>
            </a:r>
            <a:endParaRPr/>
          </a:p>
        </p:txBody>
      </p:sp>
      <p:sp>
        <p:nvSpPr>
          <p:cNvPr id="472" name="Google Shape;472;p43"/>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tr-TR"/>
              <a:t>Food and beverage services</a:t>
            </a:r>
            <a:r>
              <a:rPr lang="tr-TR"/>
              <a:t> sector contributes a great deal to the profits in hospitality industry. With the increase in </a:t>
            </a:r>
            <a:r>
              <a:rPr b="1" lang="tr-TR"/>
              <a:t>importance</a:t>
            </a:r>
            <a:r>
              <a:rPr lang="tr-TR"/>
              <a:t> of business meetings, a range of personal and social events, a large number of customers visit catering establishments frequently.</a:t>
            </a:r>
            <a:endParaRPr/>
          </a:p>
          <a:p>
            <a:pPr indent="0" lvl="0" marL="0" rtl="0" algn="just">
              <a:lnSpc>
                <a:spcPct val="90000"/>
              </a:lnSpc>
              <a:spcBef>
                <a:spcPts val="0"/>
              </a:spcBef>
              <a:spcAft>
                <a:spcPts val="0"/>
              </a:spcAft>
              <a:buSzPts val="1800"/>
              <a:buNone/>
            </a:pPr>
            <a:r>
              <a:t/>
            </a:r>
            <a:endParaRPr b="1"/>
          </a:p>
          <a:p>
            <a:pPr indent="0" lvl="0" marL="0" rtl="0" algn="just">
              <a:lnSpc>
                <a:spcPct val="90000"/>
              </a:lnSpc>
              <a:spcBef>
                <a:spcPts val="0"/>
              </a:spcBef>
              <a:spcAft>
                <a:spcPts val="0"/>
              </a:spcAft>
              <a:buSzPts val="1800"/>
              <a:buNone/>
            </a:pPr>
            <a:r>
              <a:rPr b="1" lang="tr-TR"/>
              <a:t>Food &amp; Beverage</a:t>
            </a:r>
            <a:r>
              <a:rPr lang="tr-TR"/>
              <a:t> (</a:t>
            </a:r>
            <a:r>
              <a:rPr b="1" lang="tr-TR"/>
              <a:t>F&amp;B</a:t>
            </a:r>
            <a:r>
              <a:rPr lang="tr-TR"/>
              <a:t>) </a:t>
            </a:r>
            <a:r>
              <a:rPr b="1" lang="tr-TR"/>
              <a:t>Management</a:t>
            </a:r>
            <a:r>
              <a:rPr lang="tr-TR"/>
              <a:t> is a segment of the hospitality industry that focuses on operations in restaurants, hotels, resorts, catering companies, hospitals, hotels, and more. It includes the business side of </a:t>
            </a:r>
            <a:r>
              <a:rPr b="1" lang="tr-TR"/>
              <a:t>food</a:t>
            </a:r>
            <a:r>
              <a:rPr lang="tr-TR"/>
              <a:t>, like ordering and inventory, managing budgets, and planning and costing menus.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List of References</a:t>
            </a:r>
            <a:endParaRPr b="1" sz="2500">
              <a:solidFill>
                <a:schemeClr val="accent1"/>
              </a:solidFill>
              <a:latin typeface="Arial"/>
              <a:ea typeface="Arial"/>
              <a:cs typeface="Arial"/>
              <a:sym typeface="Arial"/>
            </a:endParaRPr>
          </a:p>
        </p:txBody>
      </p:sp>
      <p:sp>
        <p:nvSpPr>
          <p:cNvPr id="478" name="Google Shape;478;p44"/>
          <p:cNvSpPr txBox="1"/>
          <p:nvPr/>
        </p:nvSpPr>
        <p:spPr>
          <a:xfrm>
            <a:off x="966537" y="1327465"/>
            <a:ext cx="10258926" cy="5942006"/>
          </a:xfrm>
          <a:prstGeom prst="rect">
            <a:avLst/>
          </a:prstGeom>
          <a:noFill/>
          <a:ln>
            <a:noFill/>
          </a:ln>
        </p:spPr>
        <p:txBody>
          <a:bodyPr anchorCtr="0" anchor="t" bIns="0" lIns="0" spcFirstLastPara="1" rIns="0" wrap="square" tIns="230500">
            <a:spAutoFit/>
          </a:bodyPr>
          <a:lstStyle/>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 Competitive EU Food and Drink Industry for Growth and Jobs Ambitions for 2025 Priorities and policy recommendations </a:t>
            </a: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fooddrinkeurope.eu/uploads/publications_documents/Competitive_food_industry_growth_jobs_report.pdf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[John S. I. Ingram, Hugh L. Wright, William J. Sutherland, Priority research questions for the UK food system, </a:t>
            </a:r>
            <a:r>
              <a:rPr b="0" i="0" lang="tr-TR" sz="1800" u="sng" cap="none" strike="noStrike">
                <a:solidFill>
                  <a:schemeClr val="dk1"/>
                </a:solidFill>
                <a:latin typeface="Arial"/>
                <a:ea typeface="Arial"/>
                <a:cs typeface="Arial"/>
                <a:sym typeface="Arial"/>
                <a:hlinkClick r:id="rId4">
                  <a:extLst>
                    <a:ext uri="{A12FA001-AC4F-418D-AE19-62706E023703}">
                      <ahyp:hlinkClr val="tx"/>
                    </a:ext>
                  </a:extLst>
                </a:hlinkClick>
              </a:rPr>
              <a:t>Food Security</a:t>
            </a:r>
            <a:r>
              <a:rPr b="0" i="0" lang="tr-TR" sz="1800" u="none" cap="none" strike="noStrike">
                <a:solidFill>
                  <a:schemeClr val="dk1"/>
                </a:solidFill>
                <a:latin typeface="Arial"/>
                <a:ea typeface="Arial"/>
                <a:cs typeface="Arial"/>
                <a:sym typeface="Arial"/>
              </a:rPr>
              <a:t>, volume 5, pages 617–636(2013), </a:t>
            </a:r>
            <a:r>
              <a:rPr b="0" i="0" lang="tr-TR" sz="1800" u="sng" cap="none" strike="noStrike">
                <a:solidFill>
                  <a:schemeClr val="dk1"/>
                </a:solidFill>
                <a:latin typeface="Arial"/>
                <a:ea typeface="Arial"/>
                <a:cs typeface="Arial"/>
                <a:sym typeface="Arial"/>
                <a:hlinkClick r:id="rId5">
                  <a:extLst>
                    <a:ext uri="{A12FA001-AC4F-418D-AE19-62706E023703}">
                      <ahyp:hlinkClr val="tx"/>
                    </a:ext>
                  </a:extLst>
                </a:hlinkClick>
              </a:rPr>
              <a:t>link.springer.com/article/10.1007/s12571-013-0294-4#Tab1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ANADOLU UNIVERSITY PUBLICATION NO: 2540, OPEN EDUCATION FACULTY PUBLICATION NO: 1511, FOOD-BEVERAGE SERVICES, 2012</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Erkan Denk, FOOD AND BEVERAGE SERVICE 1, TOURISM and HOTEL MANAGEMENT PUBLICATIONS, ATATÜRK UNIVERSITY, 2019</a:t>
            </a:r>
            <a:endParaRPr/>
          </a:p>
          <a:p>
            <a:pPr indent="0" lvl="0" marL="0" marR="0" rtl="0" algn="l">
              <a:lnSpc>
                <a:spcPct val="100000"/>
              </a:lnSpc>
              <a:spcBef>
                <a:spcPts val="1814"/>
              </a:spcBef>
              <a:spcAft>
                <a:spcPts val="0"/>
              </a:spcAft>
              <a:buNone/>
            </a:pPr>
            <a:r>
              <a:rPr b="0" i="0" lang="tr-TR" sz="1800" u="none" cap="none" strike="noStrike">
                <a:solidFill>
                  <a:schemeClr val="dk1"/>
                </a:solidFill>
                <a:latin typeface="Arial"/>
                <a:ea typeface="Arial"/>
                <a:cs typeface="Arial"/>
                <a:sym typeface="Arial"/>
              </a:rPr>
              <a:t> </a:t>
            </a:r>
            <a:r>
              <a:rPr b="0" i="0" lang="tr-TR" sz="1800" u="sng" cap="none" strike="noStrike">
                <a:solidFill>
                  <a:srgbClr val="000000"/>
                </a:solidFill>
                <a:latin typeface="Arial"/>
                <a:ea typeface="Arial"/>
                <a:cs typeface="Arial"/>
                <a:sym typeface="Arial"/>
                <a:hlinkClick r:id="rId6">
                  <a:extLst>
                    <a:ext uri="{A12FA001-AC4F-418D-AE19-62706E023703}">
                      <ahyp:hlinkClr val="tx"/>
                    </a:ext>
                  </a:extLst>
                </a:hlinkClick>
              </a:rPr>
              <a:t>Godfried Asamoah</a:t>
            </a:r>
            <a:r>
              <a:rPr b="0" i="0" lang="tr-TR" sz="1800" u="none" cap="none" strike="noStrike">
                <a:solidFill>
                  <a:srgbClr val="000000"/>
                </a:solidFill>
                <a:latin typeface="Arial"/>
                <a:ea typeface="Arial"/>
                <a:cs typeface="Arial"/>
                <a:sym typeface="Arial"/>
              </a:rPr>
              <a:t>, 2019, DEVELOPING AN ACCOUNTING INFORMATION SYSTEM FOR A RESTAURANT AND UNDERSTANDING ITS POTENTIAL IMPACT ON THE BUSINESS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12700" rtl="0" algn="l">
              <a:lnSpc>
                <a:spcPct val="100000"/>
              </a:lnSpc>
              <a:spcBef>
                <a:spcPts val="0"/>
              </a:spcBef>
              <a:spcAft>
                <a:spcPts val="0"/>
              </a:spcAft>
              <a:buClr>
                <a:srgbClr val="000000"/>
              </a:buClr>
              <a:buSzPts val="6600"/>
              <a:buFont typeface="Arial"/>
              <a:buNone/>
            </a:pPr>
            <a:r>
              <a:rPr b="1" lang="tr-TR" sz="2500">
                <a:solidFill>
                  <a:schemeClr val="accent1"/>
                </a:solidFill>
                <a:latin typeface="Arial"/>
                <a:ea typeface="Arial"/>
                <a:cs typeface="Arial"/>
                <a:sym typeface="Arial"/>
              </a:rPr>
              <a:t>Online Additional Materials &amp; Resources</a:t>
            </a:r>
            <a:endParaRPr/>
          </a:p>
        </p:txBody>
      </p:sp>
      <p:sp>
        <p:nvSpPr>
          <p:cNvPr id="484" name="Google Shape;484;p45"/>
          <p:cNvSpPr txBox="1"/>
          <p:nvPr/>
        </p:nvSpPr>
        <p:spPr>
          <a:xfrm>
            <a:off x="417096" y="1225461"/>
            <a:ext cx="10515600" cy="4658327"/>
          </a:xfrm>
          <a:prstGeom prst="rect">
            <a:avLst/>
          </a:prstGeom>
          <a:noFill/>
          <a:ln>
            <a:noFill/>
          </a:ln>
        </p:spPr>
        <p:txBody>
          <a:bodyPr anchorCtr="0" anchor="t" bIns="0" lIns="0" spcFirstLastPara="1" rIns="0" wrap="square" tIns="498475">
            <a:spAutoFit/>
          </a:bodyPr>
          <a:lstStyle/>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Foodie Traveller – The Guardian, </a:t>
            </a: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www.theguardian</a:t>
            </a:r>
            <a:r>
              <a:rPr b="0" i="0" lang="tr-TR" sz="1800" u="sng" cap="none" strike="noStrike">
                <a:solidFill>
                  <a:schemeClr val="dk1"/>
                </a:solidFill>
                <a:latin typeface="Arial"/>
                <a:ea typeface="Arial"/>
                <a:cs typeface="Arial"/>
                <a:sym typeface="Arial"/>
                <a:hlinkClick r:id="rId4">
                  <a:extLst>
                    <a:ext uri="{A12FA001-AC4F-418D-AE19-62706E023703}">
                      <ahyp:hlinkClr val="tx"/>
                    </a:ext>
                  </a:extLst>
                </a:hlinkClick>
              </a:rPr>
              <a:t>.com/travel/series/the-foodie-traveller</a:t>
            </a:r>
            <a:endParaRPr b="0" i="0" sz="1400" u="none" cap="none" strike="noStrike">
              <a:solidFill>
                <a:srgbClr val="000000"/>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GUIDE TO CULINARY CAREER PATHS, </a:t>
            </a:r>
            <a:r>
              <a:rPr b="0" i="0" lang="tr-TR" sz="1800" u="sng" cap="none" strike="noStrike">
                <a:solidFill>
                  <a:schemeClr val="dk1"/>
                </a:solidFill>
                <a:latin typeface="Arial"/>
                <a:ea typeface="Arial"/>
                <a:cs typeface="Arial"/>
                <a:sym typeface="Arial"/>
                <a:hlinkClick r:id="rId5">
                  <a:extLst>
                    <a:ext uri="{A12FA001-AC4F-418D-AE19-62706E023703}">
                      <ahyp:hlinkClr val="tx"/>
                    </a:ext>
                  </a:extLst>
                </a:hlinkClick>
              </a:rPr>
              <a:t>accreditedschoolsonline.org/culinary-schools/careers/</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HOW TECHNOLOGY IS TRANSFORMING THE FOOD INDUSTRY, </a:t>
            </a:r>
            <a:r>
              <a:rPr b="0" i="0" lang="tr-TR" sz="1800" u="sng" cap="none" strike="noStrike">
                <a:solidFill>
                  <a:schemeClr val="dk1"/>
                </a:solidFill>
                <a:latin typeface="Arial"/>
                <a:ea typeface="Arial"/>
                <a:cs typeface="Arial"/>
                <a:sym typeface="Arial"/>
                <a:hlinkClick r:id="rId6">
                  <a:extLst>
                    <a:ext uri="{A12FA001-AC4F-418D-AE19-62706E023703}">
                      <ahyp:hlinkClr val="tx"/>
                    </a:ext>
                  </a:extLst>
                </a:hlinkClick>
              </a:rPr>
              <a:t>https://easternpeak.com/blog/how-technology-is-transforming-the-food-industry</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Food and Beverage Industry: Are You Digital Enough? </a:t>
            </a:r>
            <a:r>
              <a:rPr b="0" i="0" lang="tr-TR" sz="1800" u="sng" cap="none" strike="noStrike">
                <a:solidFill>
                  <a:schemeClr val="dk1"/>
                </a:solidFill>
                <a:latin typeface="Arial"/>
                <a:ea typeface="Arial"/>
                <a:cs typeface="Arial"/>
                <a:sym typeface="Arial"/>
                <a:hlinkClick r:id="rId7">
                  <a:extLst>
                    <a:ext uri="{A12FA001-AC4F-418D-AE19-62706E023703}">
                      <ahyp:hlinkClr val="tx"/>
                    </a:ext>
                  </a:extLst>
                </a:hlinkClick>
              </a:rPr>
              <a:t>https://hospitalityinsights.ehl.edu/food-and-beverage-industry-digitalization</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Culinary Resume Examples with Skills, Objectives &amp; 20+ Tips, </a:t>
            </a:r>
            <a:r>
              <a:rPr b="0" i="0" lang="tr-TR" sz="1800" u="sng" cap="none" strike="noStrike">
                <a:solidFill>
                  <a:schemeClr val="dk1"/>
                </a:solidFill>
                <a:latin typeface="Arial"/>
                <a:ea typeface="Arial"/>
                <a:cs typeface="Arial"/>
                <a:sym typeface="Arial"/>
                <a:hlinkClick r:id="rId8">
                  <a:extLst>
                    <a:ext uri="{A12FA001-AC4F-418D-AE19-62706E023703}">
                      <ahyp:hlinkClr val="tx"/>
                    </a:ext>
                  </a:extLst>
                </a:hlinkClick>
              </a:rPr>
              <a:t>https://zety.com/blog/culinary-resume-example</a:t>
            </a:r>
            <a:r>
              <a:rPr b="0" i="0" lang="tr-TR"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 List of Interview Questions for Chefs, </a:t>
            </a:r>
            <a:r>
              <a:rPr b="0" i="0" lang="tr-TR" sz="1800" u="sng" cap="none" strike="noStrike">
                <a:solidFill>
                  <a:schemeClr val="dk1"/>
                </a:solidFill>
                <a:latin typeface="Arial"/>
                <a:ea typeface="Arial"/>
                <a:cs typeface="Arial"/>
                <a:sym typeface="Arial"/>
                <a:hlinkClick r:id="rId9">
                  <a:extLst>
                    <a:ext uri="{A12FA001-AC4F-418D-AE19-62706E023703}">
                      <ahyp:hlinkClr val="tx"/>
                    </a:ext>
                  </a:extLst>
                </a:hlinkClick>
              </a:rPr>
              <a:t>https://www.thebalancecareers.com/chef-interview-questions-2061467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90"/>
          <p:cNvSpPr txBox="1"/>
          <p:nvPr>
            <p:ph type="title"/>
          </p:nvPr>
        </p:nvSpPr>
        <p:spPr>
          <a:xfrm>
            <a:off x="304800" y="618022"/>
            <a:ext cx="10515600" cy="1428773"/>
          </a:xfrm>
          <a:prstGeom prst="rect">
            <a:avLst/>
          </a:prstGeom>
          <a:noFill/>
          <a:ln>
            <a:noFill/>
          </a:ln>
        </p:spPr>
        <p:txBody>
          <a:bodyPr anchorCtr="0" anchor="ctr" bIns="45700" lIns="91425" spcFirstLastPara="1" rIns="91425" wrap="square" tIns="45700">
            <a:normAutofit/>
          </a:bodyPr>
          <a:lstStyle/>
          <a:p>
            <a:pPr indent="0" lvl="0" marL="12700" rtl="0" algn="l">
              <a:lnSpc>
                <a:spcPct val="100000"/>
              </a:lnSpc>
              <a:spcBef>
                <a:spcPts val="0"/>
              </a:spcBef>
              <a:spcAft>
                <a:spcPts val="0"/>
              </a:spcAft>
              <a:buClr>
                <a:srgbClr val="000000"/>
              </a:buClr>
              <a:buSzPts val="6600"/>
              <a:buFont typeface="Arial"/>
              <a:buNone/>
            </a:pPr>
            <a:r>
              <a:rPr b="1" lang="tr-TR" sz="2500">
                <a:solidFill>
                  <a:schemeClr val="accent1"/>
                </a:solidFill>
                <a:latin typeface="Arial"/>
                <a:ea typeface="Arial"/>
                <a:cs typeface="Arial"/>
                <a:sym typeface="Arial"/>
              </a:rPr>
              <a:t>Online Additional Materials &amp; Resources</a:t>
            </a:r>
            <a:endParaRPr/>
          </a:p>
        </p:txBody>
      </p:sp>
      <p:sp>
        <p:nvSpPr>
          <p:cNvPr id="490" name="Google Shape;490;p90"/>
          <p:cNvSpPr txBox="1"/>
          <p:nvPr/>
        </p:nvSpPr>
        <p:spPr>
          <a:xfrm>
            <a:off x="417096" y="1225461"/>
            <a:ext cx="10515600" cy="7459093"/>
          </a:xfrm>
          <a:prstGeom prst="rect">
            <a:avLst/>
          </a:prstGeom>
          <a:noFill/>
          <a:ln>
            <a:noFill/>
          </a:ln>
        </p:spPr>
        <p:txBody>
          <a:bodyPr anchorCtr="0" anchor="t" bIns="0" lIns="0" spcFirstLastPara="1" rIns="0" wrap="square" tIns="498475">
            <a:spAutoFit/>
          </a:bodyPr>
          <a:lstStyle/>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Arial"/>
                <a:ea typeface="Arial"/>
                <a:cs typeface="Arial"/>
                <a:sym typeface="Arial"/>
              </a:rPr>
              <a:t>Explore Industry Careers, National Restaurant Association</a:t>
            </a:r>
            <a:r>
              <a:rPr b="0" i="0" lang="tr-TR" sz="1800" u="none" cap="none" strike="noStrike">
                <a:solidFill>
                  <a:schemeClr val="dk1"/>
                </a:solidFill>
                <a:latin typeface="Arial"/>
                <a:ea typeface="Arial"/>
                <a:cs typeface="Arial"/>
                <a:sym typeface="Arial"/>
              </a:rPr>
              <a:t>, 2020, </a:t>
            </a:r>
            <a:r>
              <a:rPr b="0" i="0" lang="tr-TR" sz="1800" u="sng" cap="none" strike="noStrike">
                <a:solidFill>
                  <a:schemeClr val="dk1"/>
                </a:solidFill>
                <a:latin typeface="Arial"/>
                <a:ea typeface="Arial"/>
                <a:cs typeface="Arial"/>
                <a:sym typeface="Arial"/>
              </a:rPr>
              <a:t>https://restaurant.org/restaurant-careers/job-titles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tr-TR" sz="1800" u="none" cap="none" strike="noStrike">
                <a:solidFill>
                  <a:srgbClr val="000000"/>
                </a:solidFill>
                <a:latin typeface="Arial"/>
                <a:ea typeface="Arial"/>
                <a:cs typeface="Arial"/>
                <a:sym typeface="Arial"/>
              </a:rPr>
            </a:br>
            <a:r>
              <a:rPr b="0" i="0" lang="tr-TR" sz="1800" u="none" cap="none" strike="noStrike">
                <a:solidFill>
                  <a:srgbClr val="000000"/>
                </a:solidFill>
                <a:latin typeface="Arial"/>
                <a:ea typeface="Arial"/>
                <a:cs typeface="Arial"/>
                <a:sym typeface="Arial"/>
              </a:rPr>
              <a:t>Understanding different types of job interviews, 2019, Career Thinker, </a:t>
            </a:r>
            <a:r>
              <a:rPr b="0" i="0" lang="tr-TR" sz="1800" u="sng" cap="none" strike="noStrike">
                <a:solidFill>
                  <a:schemeClr val="dk1"/>
                </a:solidFill>
                <a:latin typeface="Arial"/>
                <a:ea typeface="Arial"/>
                <a:cs typeface="Arial"/>
                <a:sym typeface="Arial"/>
              </a:rPr>
              <a:t>https://www.careerthinker.com/interviewing/types-of-interview/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Block-1 Introduction to Food Science &amp; Technology</a:t>
            </a:r>
            <a:r>
              <a:rPr b="0" i="0" lang="tr-TR" sz="1800" u="none" cap="none" strike="noStrike">
                <a:solidFill>
                  <a:schemeClr val="dk1"/>
                </a:solidFill>
                <a:latin typeface="Arial"/>
                <a:ea typeface="Arial"/>
                <a:cs typeface="Arial"/>
                <a:sym typeface="Arial"/>
              </a:rPr>
              <a:t>, Ignou </a:t>
            </a:r>
            <a:r>
              <a:rPr b="0" i="0" lang="tr-TR" sz="1800" u="none" cap="none" strike="noStrike">
                <a:solidFill>
                  <a:srgbClr val="000000"/>
                </a:solidFill>
                <a:latin typeface="Arial"/>
                <a:ea typeface="Arial"/>
                <a:cs typeface="Arial"/>
                <a:sym typeface="Arial"/>
              </a:rPr>
              <a:t>The People’s University,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Arial"/>
                <a:ea typeface="Arial"/>
                <a:cs typeface="Arial"/>
                <a:sym typeface="Arial"/>
              </a:rPr>
              <a:t> </a:t>
            </a:r>
            <a:r>
              <a:rPr b="0" i="0" lang="tr-TR"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http://egyankosh.ac.in/handle/123456789/1091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none" cap="none" strike="noStrike">
                <a:solidFill>
                  <a:srgbClr val="000000"/>
                </a:solidFill>
                <a:latin typeface="Arial"/>
                <a:ea typeface="Arial"/>
                <a:cs typeface="Arial"/>
                <a:sym typeface="Arial"/>
              </a:rPr>
              <a:t>Food and Beverage Services, 2016, </a:t>
            </a:r>
            <a:r>
              <a:rPr b="0" i="0" lang="tr-TR"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https://www.tutorialspoint.com/food_and_beverage_services/food_and_beverage_services_tutorial.pdf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Arial"/>
                <a:ea typeface="Arial"/>
                <a:cs typeface="Arial"/>
                <a:sym typeface="Arial"/>
                <a:hlinkClick r:id="rId7">
                  <a:extLst>
                    <a:ext uri="{A12FA001-AC4F-418D-AE19-62706E023703}">
                      <ahyp:hlinkClr val="tx"/>
                    </a:ext>
                  </a:extLst>
                </a:hlinkClick>
              </a:rPr>
              <a:t>Food and Beverage (F&amp;B) Service Multiple Choice</a:t>
            </a:r>
            <a:r>
              <a:rPr b="0" i="0" lang="tr-TR" sz="1800" u="none" cap="none" strike="noStrike">
                <a:solidFill>
                  <a:schemeClr val="dk1"/>
                </a:solidFill>
                <a:latin typeface="Arial"/>
                <a:ea typeface="Arial"/>
                <a:cs typeface="Arial"/>
                <a:sym typeface="Arial"/>
              </a:rPr>
              <a:t>, </a:t>
            </a:r>
            <a:r>
              <a:rPr b="0" i="0" lang="tr-TR" sz="1800" u="none" cap="none" strike="noStrike">
                <a:solidFill>
                  <a:srgbClr val="000000"/>
                </a:solidFill>
                <a:latin typeface="Arial"/>
                <a:ea typeface="Arial"/>
                <a:cs typeface="Arial"/>
                <a:sym typeface="Arial"/>
              </a:rPr>
              <a:t>2020,  </a:t>
            </a:r>
            <a:r>
              <a:rPr b="0" i="0" lang="tr-TR" sz="18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https://hoteltalk.app/t/70-food-and-beverage-f-b-service-multiple-choice-questions-and-answers/3577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Calibri"/>
                <a:ea typeface="Calibri"/>
                <a:cs typeface="Calibri"/>
                <a:sym typeface="Calibri"/>
                <a:hlinkClick r:id="rId9">
                  <a:extLst>
                    <a:ext uri="{A12FA001-AC4F-418D-AE19-62706E023703}">
                      <ahyp:hlinkClr val="tx"/>
                    </a:ext>
                  </a:extLst>
                </a:hlinkClick>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Calibri"/>
                <a:ea typeface="Calibri"/>
                <a:cs typeface="Calibri"/>
                <a:sym typeface="Calibri"/>
                <a:hlinkClick r:id="rId10">
                  <a:extLst>
                    <a:ext uri="{A12FA001-AC4F-418D-AE19-62706E023703}">
                      <ahyp:hlinkClr val="tx"/>
                    </a:ext>
                  </a:extLst>
                </a:hlinkClick>
              </a:rPr>
              <a:t>  Chef ACADEMY, </a:t>
            </a:r>
            <a:r>
              <a:rPr b="1" i="0" lang="tr-TR" sz="1800" u="sng" cap="none" strike="noStrike">
                <a:solidFill>
                  <a:srgbClr val="000000"/>
                </a:solidFill>
                <a:latin typeface="Arial"/>
                <a:ea typeface="Arial"/>
                <a:cs typeface="Arial"/>
                <a:sym typeface="Arial"/>
                <a:hlinkClick r:id="rId11">
                  <a:extLst>
                    <a:ext uri="{A12FA001-AC4F-418D-AE19-62706E023703}">
                      <ahyp:hlinkClr val="tx"/>
                    </a:ext>
                  </a:extLst>
                </a:hlinkClick>
              </a:rPr>
              <a:t>Qualities of a chef</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Calibri"/>
                <a:ea typeface="Calibri"/>
                <a:cs typeface="Calibri"/>
                <a:sym typeface="Calibri"/>
                <a:hlinkClick r:id="rId12">
                  <a:extLst>
                    <a:ext uri="{A12FA001-AC4F-418D-AE19-62706E023703}">
                      <ahyp:hlinkClr val="tx"/>
                    </a:ext>
                  </a:extLst>
                </a:hlinkClick>
              </a:rPr>
              <a:t>London, 2020,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tr-TR" sz="1800" u="sng" cap="none" strike="noStrike">
                <a:solidFill>
                  <a:schemeClr val="dk1"/>
                </a:solidFill>
                <a:latin typeface="Calibri"/>
                <a:ea typeface="Calibri"/>
                <a:cs typeface="Calibri"/>
                <a:sym typeface="Calibri"/>
                <a:hlinkClick r:id="rId13">
                  <a:extLst>
                    <a:ext uri="{A12FA001-AC4F-418D-AE19-62706E023703}">
                      <ahyp:hlinkClr val="tx"/>
                    </a:ext>
                  </a:extLst>
                </a:hlinkClick>
              </a:rPr>
              <a:t>https://www.chefacademyoflondon.com/en/blog/661-qualities-of-a-chef.html</a:t>
            </a:r>
            <a:endParaRPr b="0" i="0" sz="1800" u="sng" cap="none" strike="noStrike">
              <a:solidFill>
                <a:schemeClr val="dk1"/>
              </a:solidFill>
              <a:latin typeface="Calibri"/>
              <a:ea typeface="Calibri"/>
              <a:cs typeface="Calibri"/>
              <a:sym typeface="Calibri"/>
              <a:hlinkClick r:id="rId14">
                <a:extLst>
                  <a:ext uri="{A12FA001-AC4F-418D-AE19-62706E023703}">
                    <ahyp:hlinkClr val="tx"/>
                  </a:ext>
                </a:extLst>
              </a:hlinkClick>
            </a:endParaRPr>
          </a:p>
          <a:p>
            <a:pPr indent="-380962" lvl="0" marL="380962" marR="0" rtl="0" algn="l">
              <a:lnSpc>
                <a:spcPct val="100000"/>
              </a:lnSpc>
              <a:spcBef>
                <a:spcPts val="1209"/>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80962" lvl="0" marL="380962" marR="0" rtl="0" algn="l">
              <a:lnSpc>
                <a:spcPct val="100000"/>
              </a:lnSpc>
              <a:spcBef>
                <a:spcPts val="1209"/>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15">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16">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17">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18">
                <a:extLst>
                  <a:ext uri="{A12FA001-AC4F-418D-AE19-62706E023703}">
                    <ahyp:hlinkClr val="tx"/>
                  </a:ext>
                </a:extLst>
              </a:hlinkClick>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8"/>
          <p:cNvSpPr txBox="1"/>
          <p:nvPr>
            <p:ph type="title"/>
          </p:nvPr>
        </p:nvSpPr>
        <p:spPr>
          <a:xfrm>
            <a:off x="304800" y="618022"/>
            <a:ext cx="10515600" cy="1428773"/>
          </a:xfrm>
          <a:prstGeom prst="rect">
            <a:avLst/>
          </a:prstGeom>
          <a:noFill/>
          <a:ln>
            <a:noFill/>
          </a:ln>
        </p:spPr>
        <p:txBody>
          <a:bodyPr anchorCtr="0" anchor="ctr" bIns="45700" lIns="91425" spcFirstLastPara="1" rIns="91425" wrap="square" tIns="45700">
            <a:normAutofit/>
          </a:bodyPr>
          <a:lstStyle/>
          <a:p>
            <a:pPr indent="0" lvl="0" marL="12700" rtl="0" algn="l">
              <a:lnSpc>
                <a:spcPct val="100000"/>
              </a:lnSpc>
              <a:spcBef>
                <a:spcPts val="0"/>
              </a:spcBef>
              <a:spcAft>
                <a:spcPts val="0"/>
              </a:spcAft>
              <a:buClr>
                <a:srgbClr val="000000"/>
              </a:buClr>
              <a:buSzPts val="6600"/>
              <a:buFont typeface="Arial"/>
              <a:buNone/>
            </a:pPr>
            <a:r>
              <a:rPr b="1" lang="tr-TR" sz="2500">
                <a:solidFill>
                  <a:schemeClr val="accent1"/>
                </a:solidFill>
                <a:latin typeface="Arial"/>
                <a:ea typeface="Arial"/>
                <a:cs typeface="Arial"/>
                <a:sym typeface="Arial"/>
              </a:rPr>
              <a:t>Online Additional Materials &amp; Resources</a:t>
            </a:r>
            <a:endParaRPr/>
          </a:p>
        </p:txBody>
      </p:sp>
      <p:sp>
        <p:nvSpPr>
          <p:cNvPr id="496" name="Google Shape;496;p28"/>
          <p:cNvSpPr txBox="1"/>
          <p:nvPr/>
        </p:nvSpPr>
        <p:spPr>
          <a:xfrm>
            <a:off x="417096" y="1225461"/>
            <a:ext cx="10515600" cy="2873222"/>
          </a:xfrm>
          <a:prstGeom prst="rect">
            <a:avLst/>
          </a:prstGeom>
          <a:noFill/>
          <a:ln>
            <a:noFill/>
          </a:ln>
        </p:spPr>
        <p:txBody>
          <a:bodyPr anchorCtr="0" anchor="t" bIns="0" lIns="0" spcFirstLastPara="1" rIns="0" wrap="square" tIns="498475">
            <a:spAutoFit/>
          </a:bodyPr>
          <a:lstStyle/>
          <a:p>
            <a:pPr indent="0" lvl="0" marL="0" marR="0" rtl="0" algn="l">
              <a:lnSpc>
                <a:spcPct val="100000"/>
              </a:lnSpc>
              <a:spcBef>
                <a:spcPts val="0"/>
              </a:spcBef>
              <a:spcAft>
                <a:spcPts val="0"/>
              </a:spcAft>
              <a:buNone/>
            </a:pPr>
            <a:r>
              <a:rPr b="1" i="0" lang="tr-TR" sz="1800" u="none" cap="none" strike="noStrike">
                <a:solidFill>
                  <a:srgbClr val="000000"/>
                </a:solidFill>
                <a:latin typeface="Arial"/>
                <a:ea typeface="Arial"/>
                <a:cs typeface="Arial"/>
                <a:sym typeface="Arial"/>
              </a:rPr>
              <a:t>What Is the Typical Organizational Structure of a Restaurant?</a:t>
            </a:r>
            <a:endParaRPr/>
          </a:p>
          <a:p>
            <a:pPr indent="0" lvl="0" marL="0" marR="0" rtl="0" algn="l">
              <a:lnSpc>
                <a:spcPct val="100000"/>
              </a:lnSpc>
              <a:spcBef>
                <a:spcPts val="0"/>
              </a:spcBef>
              <a:spcAft>
                <a:spcPts val="0"/>
              </a:spcAft>
              <a:buNone/>
            </a:pPr>
            <a:r>
              <a:rPr b="1" i="1" lang="tr-TR" sz="1800" u="none" cap="none" strike="noStrike">
                <a:solidFill>
                  <a:srgbClr val="000000"/>
                </a:solidFill>
                <a:latin typeface="Arial"/>
                <a:ea typeface="Arial"/>
                <a:cs typeface="Arial"/>
                <a:sym typeface="Arial"/>
              </a:rPr>
              <a:t>G. Wiesen, </a:t>
            </a:r>
            <a:r>
              <a:rPr b="0" i="0" lang="tr-TR" sz="1800" u="none" cap="none" strike="noStrike">
                <a:solidFill>
                  <a:srgbClr val="000000"/>
                </a:solidFill>
                <a:latin typeface="Arial"/>
                <a:ea typeface="Arial"/>
                <a:cs typeface="Arial"/>
                <a:sym typeface="Arial"/>
              </a:rPr>
              <a:t>Last Modified Date: February 09, 2021</a:t>
            </a:r>
            <a:endParaRPr/>
          </a:p>
          <a:p>
            <a:pPr indent="0" lvl="0" marL="0" marR="0" rtl="0" algn="l">
              <a:lnSpc>
                <a:spcPct val="100000"/>
              </a:lnSpc>
              <a:spcBef>
                <a:spcPts val="0"/>
              </a:spcBef>
              <a:spcAft>
                <a:spcPts val="0"/>
              </a:spcAft>
              <a:buNone/>
            </a:pPr>
            <a:r>
              <a:rPr b="0" i="0" lang="tr-TR" sz="1800" u="sng" cap="none" strike="noStrike">
                <a:solidFill>
                  <a:srgbClr val="000000"/>
                </a:solidFill>
                <a:latin typeface="Arial"/>
                <a:ea typeface="Arial"/>
                <a:cs typeface="Arial"/>
                <a:sym typeface="Arial"/>
              </a:rPr>
              <a:t>www.delightedcooking.com/what-is-the-typical-organizational-structure-of-a-restaurant.htm</a:t>
            </a:r>
            <a:endParaRPr b="0" i="0" sz="1800" u="sng" cap="none" strike="noStrike">
              <a:solidFill>
                <a:srgbClr val="000000"/>
              </a:solidFill>
              <a:latin typeface="Arial"/>
              <a:ea typeface="Arial"/>
              <a:cs typeface="Arial"/>
              <a:sym typeface="Arial"/>
            </a:endParaRPr>
          </a:p>
          <a:p>
            <a:pPr indent="-380962" lvl="0" marL="380962" marR="0" rtl="0" algn="l">
              <a:lnSpc>
                <a:spcPct val="100000"/>
              </a:lnSpc>
              <a:spcBef>
                <a:spcPts val="1209"/>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5">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Arial"/>
              <a:ea typeface="Arial"/>
              <a:cs typeface="Arial"/>
              <a:sym typeface="Arial"/>
              <a:hlinkClick r:id="rId6">
                <a:extLst>
                  <a:ext uri="{A12FA001-AC4F-418D-AE19-62706E023703}">
                    <ahyp:hlinkClr val="tx"/>
                  </a:ext>
                </a:extLst>
              </a:hlinkCli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LEARNING OUTCOMES</a:t>
            </a:r>
            <a:endParaRPr b="1" sz="2500">
              <a:solidFill>
                <a:srgbClr val="4472C4"/>
              </a:solidFill>
              <a:latin typeface="Arial"/>
              <a:ea typeface="Arial"/>
              <a:cs typeface="Arial"/>
              <a:sym typeface="Arial"/>
            </a:endParaRPr>
          </a:p>
        </p:txBody>
      </p:sp>
      <p:sp>
        <p:nvSpPr>
          <p:cNvPr id="168" name="Google Shape;168;p6"/>
          <p:cNvSpPr txBox="1"/>
          <p:nvPr>
            <p:ph idx="1" type="body"/>
          </p:nvPr>
        </p:nvSpPr>
        <p:spPr>
          <a:xfrm>
            <a:off x="838200" y="1841572"/>
            <a:ext cx="9797716" cy="39664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tr-TR">
                <a:latin typeface="Arial"/>
                <a:ea typeface="Arial"/>
                <a:cs typeface="Arial"/>
                <a:sym typeface="Arial"/>
              </a:rPr>
              <a:t>Upon completion of this module, the learners will be able to:</a:t>
            </a:r>
            <a:br>
              <a:rPr lang="tr-TR">
                <a:latin typeface="Arial"/>
                <a:ea typeface="Arial"/>
                <a:cs typeface="Arial"/>
                <a:sym typeface="Arial"/>
              </a:rPr>
            </a:br>
            <a:endParaRPr/>
          </a:p>
          <a:p>
            <a:pPr indent="-114300" lvl="0" marL="8466" rtl="0" algn="l">
              <a:lnSpc>
                <a:spcPct val="150000"/>
              </a:lnSpc>
              <a:spcBef>
                <a:spcPts val="1000"/>
              </a:spcBef>
              <a:spcAft>
                <a:spcPts val="0"/>
              </a:spcAft>
              <a:buSzPts val="1800"/>
              <a:buChar char="•"/>
            </a:pPr>
            <a:r>
              <a:rPr b="1" lang="tr-TR" sz="3200">
                <a:solidFill>
                  <a:srgbClr val="6A8B40"/>
                </a:solidFill>
              </a:rPr>
              <a:t>LOut1: </a:t>
            </a:r>
            <a:r>
              <a:rPr lang="tr-TR"/>
              <a:t>to learn the food science, F&amp;B service basics</a:t>
            </a:r>
            <a:endParaRPr/>
          </a:p>
          <a:p>
            <a:pPr indent="-114300" lvl="0" marL="8466" rtl="0" algn="l">
              <a:lnSpc>
                <a:spcPct val="150000"/>
              </a:lnSpc>
              <a:spcBef>
                <a:spcPts val="83"/>
              </a:spcBef>
              <a:spcAft>
                <a:spcPts val="0"/>
              </a:spcAft>
              <a:buSzPts val="1800"/>
              <a:buChar char="•"/>
            </a:pPr>
            <a:r>
              <a:rPr b="1" lang="tr-TR" sz="3200">
                <a:solidFill>
                  <a:srgbClr val="7B3C15"/>
                </a:solidFill>
              </a:rPr>
              <a:t>LOut2</a:t>
            </a:r>
            <a:r>
              <a:rPr lang="tr-TR" sz="3200">
                <a:solidFill>
                  <a:srgbClr val="7B3C15"/>
                </a:solidFill>
              </a:rPr>
              <a:t>: </a:t>
            </a:r>
            <a:r>
              <a:rPr lang="tr-TR"/>
              <a:t>to gain the management strategies for culinary arts</a:t>
            </a:r>
            <a:endParaRPr/>
          </a:p>
          <a:p>
            <a:pPr indent="-114300" lvl="0" marL="8466" rtl="0" algn="l">
              <a:lnSpc>
                <a:spcPct val="150000"/>
              </a:lnSpc>
              <a:spcBef>
                <a:spcPts val="83"/>
              </a:spcBef>
              <a:spcAft>
                <a:spcPts val="0"/>
              </a:spcAft>
              <a:buSzPts val="1800"/>
              <a:buChar char="•"/>
            </a:pPr>
            <a:r>
              <a:rPr b="1" lang="tr-TR" sz="3200">
                <a:solidFill>
                  <a:srgbClr val="2B70AA"/>
                </a:solidFill>
              </a:rPr>
              <a:t>LOut3:</a:t>
            </a:r>
            <a:r>
              <a:rPr b="1" lang="tr-TR" sz="3200"/>
              <a:t> </a:t>
            </a:r>
            <a:r>
              <a:rPr lang="tr-TR"/>
              <a:t>to apply the professional approach at the business life.</a:t>
            </a:r>
            <a:endParaRPr/>
          </a:p>
          <a:p>
            <a:pPr indent="0" lvl="0" marL="12700" rtl="0" algn="l">
              <a:lnSpc>
                <a:spcPct val="150000"/>
              </a:lnSpc>
              <a:spcBef>
                <a:spcPts val="125"/>
              </a:spcBef>
              <a:spcAft>
                <a:spcPts val="0"/>
              </a:spcAft>
              <a:buClr>
                <a:schemeClr val="dk1"/>
              </a:buClr>
              <a:buSzPts val="1800"/>
              <a:buNone/>
            </a:pPr>
            <a:r>
              <a:t/>
            </a:r>
            <a:endParaRPr/>
          </a:p>
          <a:p>
            <a:pPr indent="0" lvl="0" marL="12700" rtl="0" algn="l">
              <a:lnSpc>
                <a:spcPct val="150000"/>
              </a:lnSpc>
              <a:spcBef>
                <a:spcPts val="125"/>
              </a:spcBef>
              <a:spcAft>
                <a:spcPts val="0"/>
              </a:spcAft>
              <a:buClr>
                <a:schemeClr val="dk1"/>
              </a:buClr>
              <a:buSzPts val="1800"/>
              <a:buNone/>
            </a:pPr>
            <a:r>
              <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6"/>
          <p:cNvSpPr txBox="1"/>
          <p:nvPr>
            <p:ph idx="1" type="body"/>
          </p:nvPr>
        </p:nvSpPr>
        <p:spPr>
          <a:xfrm>
            <a:off x="838200" y="2991775"/>
            <a:ext cx="10515600" cy="318518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i="0" lang="tr-TR" sz="2000">
                <a:latin typeface="Arial"/>
                <a:ea typeface="Arial"/>
                <a:cs typeface="Arial"/>
                <a:sym typeface="Arial"/>
              </a:rPr>
              <a:t>“Funded by the Erasmus+ Programme of the European Union. However, European Commission and Turkish National Agency cannot be held responsi­ble for any use which may be made of the information contained therein”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02" name="Google Shape;502;p46"/>
          <p:cNvSpPr txBox="1"/>
          <p:nvPr/>
        </p:nvSpPr>
        <p:spPr>
          <a:xfrm>
            <a:off x="7017036" y="4247190"/>
            <a:ext cx="3913717" cy="255625"/>
          </a:xfrm>
          <a:prstGeom prst="rect">
            <a:avLst/>
          </a:prstGeom>
          <a:noFill/>
          <a:ln>
            <a:noFill/>
          </a:ln>
        </p:spPr>
        <p:txBody>
          <a:bodyPr anchorCtr="0" anchor="t" bIns="0" lIns="0" spcFirstLastPara="1" rIns="0" wrap="square" tIns="9300">
            <a:spAutoFit/>
          </a:bodyPr>
          <a:lstStyle/>
          <a:p>
            <a:pPr indent="0" lvl="0" marL="0" marR="0" rtl="0" algn="l">
              <a:lnSpc>
                <a:spcPct val="100000"/>
              </a:lnSpc>
              <a:spcBef>
                <a:spcPts val="0"/>
              </a:spcBef>
              <a:spcAft>
                <a:spcPts val="0"/>
              </a:spcAft>
              <a:buClr>
                <a:srgbClr val="000000"/>
              </a:buClr>
              <a:buSzPts val="1600"/>
              <a:buFont typeface="Arial"/>
              <a:buNone/>
            </a:pPr>
            <a:r>
              <a:rPr b="0" i="1" lang="tr-TR" sz="1600" u="none" cap="none" strike="noStrike">
                <a:solidFill>
                  <a:schemeClr val="lt1"/>
                </a:solidFill>
                <a:latin typeface="Calibri"/>
                <a:ea typeface="Calibri"/>
                <a:cs typeface="Calibri"/>
                <a:sym typeface="Calibri"/>
              </a:rPr>
              <a:t>Erasmus + Programme [2019-1-KA204-074418]</a:t>
            </a:r>
            <a:endParaRPr b="0" i="0" sz="1600" u="none" cap="none" strike="noStrike">
              <a:solidFill>
                <a:schemeClr val="lt1"/>
              </a:solidFill>
              <a:latin typeface="Calibri"/>
              <a:ea typeface="Calibri"/>
              <a:cs typeface="Calibri"/>
              <a:sym typeface="Calibri"/>
            </a:endParaRPr>
          </a:p>
        </p:txBody>
      </p:sp>
      <p:pic>
        <p:nvPicPr>
          <p:cNvPr id="503" name="Google Shape;503;p46"/>
          <p:cNvPicPr preferRelativeResize="0"/>
          <p:nvPr/>
        </p:nvPicPr>
        <p:blipFill rotWithShape="1">
          <a:blip r:embed="rId3">
            <a:alphaModFix/>
          </a:blip>
          <a:srcRect b="0" l="0" r="0" t="0"/>
          <a:stretch/>
        </p:blipFill>
        <p:spPr>
          <a:xfrm>
            <a:off x="4265446" y="-382999"/>
            <a:ext cx="3250631" cy="3250631"/>
          </a:xfrm>
          <a:prstGeom prst="rect">
            <a:avLst/>
          </a:prstGeom>
          <a:noFill/>
          <a:ln>
            <a:noFill/>
          </a:ln>
        </p:spPr>
      </p:pic>
      <p:pic>
        <p:nvPicPr>
          <p:cNvPr descr="akmi-cl1-350x278" id="504" name="Google Shape;504;p46"/>
          <p:cNvPicPr preferRelativeResize="0"/>
          <p:nvPr/>
        </p:nvPicPr>
        <p:blipFill rotWithShape="1">
          <a:blip r:embed="rId4">
            <a:alphaModFix/>
          </a:blip>
          <a:srcRect b="0" l="0" r="0" t="0"/>
          <a:stretch/>
        </p:blipFill>
        <p:spPr>
          <a:xfrm>
            <a:off x="2397225" y="4502815"/>
            <a:ext cx="2208097" cy="1758039"/>
          </a:xfrm>
          <a:prstGeom prst="rect">
            <a:avLst/>
          </a:prstGeom>
          <a:noFill/>
          <a:ln>
            <a:noFill/>
          </a:ln>
        </p:spPr>
      </p:pic>
      <p:pic>
        <p:nvPicPr>
          <p:cNvPr id="505" name="Google Shape;505;p46"/>
          <p:cNvPicPr preferRelativeResize="0"/>
          <p:nvPr/>
        </p:nvPicPr>
        <p:blipFill rotWithShape="1">
          <a:blip r:embed="rId5">
            <a:alphaModFix/>
          </a:blip>
          <a:srcRect b="0" l="0" r="0" t="0"/>
          <a:stretch/>
        </p:blipFill>
        <p:spPr>
          <a:xfrm>
            <a:off x="953353" y="4906904"/>
            <a:ext cx="938352" cy="938352"/>
          </a:xfrm>
          <a:prstGeom prst="rect">
            <a:avLst/>
          </a:prstGeom>
          <a:noFill/>
          <a:ln>
            <a:noFill/>
          </a:ln>
        </p:spPr>
      </p:pic>
      <p:pic>
        <p:nvPicPr>
          <p:cNvPr id="506" name="Google Shape;506;p46"/>
          <p:cNvPicPr preferRelativeResize="0"/>
          <p:nvPr/>
        </p:nvPicPr>
        <p:blipFill rotWithShape="1">
          <a:blip r:embed="rId6">
            <a:alphaModFix/>
          </a:blip>
          <a:srcRect b="36119" l="11242" r="13609" t="31941"/>
          <a:stretch/>
        </p:blipFill>
        <p:spPr>
          <a:xfrm>
            <a:off x="7635584" y="5151544"/>
            <a:ext cx="1937210" cy="379498"/>
          </a:xfrm>
          <a:prstGeom prst="rect">
            <a:avLst/>
          </a:prstGeom>
          <a:noFill/>
          <a:ln>
            <a:noFill/>
          </a:ln>
        </p:spPr>
      </p:pic>
      <p:pic>
        <p:nvPicPr>
          <p:cNvPr descr="14742E46-8181-433E-AF9B-28FBF1A0E9CA@home" id="507" name="Google Shape;507;p46"/>
          <p:cNvPicPr preferRelativeResize="0"/>
          <p:nvPr/>
        </p:nvPicPr>
        <p:blipFill rotWithShape="1">
          <a:blip r:embed="rId7">
            <a:alphaModFix/>
          </a:blip>
          <a:srcRect b="0" l="0" r="0" t="0"/>
          <a:stretch/>
        </p:blipFill>
        <p:spPr>
          <a:xfrm>
            <a:off x="4960527" y="4904282"/>
            <a:ext cx="2089822" cy="1011822"/>
          </a:xfrm>
          <a:prstGeom prst="rect">
            <a:avLst/>
          </a:prstGeom>
          <a:noFill/>
          <a:ln>
            <a:noFill/>
          </a:ln>
        </p:spPr>
      </p:pic>
      <p:pic>
        <p:nvPicPr>
          <p:cNvPr id="508" name="Google Shape;508;p46"/>
          <p:cNvPicPr preferRelativeResize="0"/>
          <p:nvPr/>
        </p:nvPicPr>
        <p:blipFill rotWithShape="1">
          <a:blip r:embed="rId8">
            <a:alphaModFix/>
          </a:blip>
          <a:srcRect b="0" l="0" r="0" t="0"/>
          <a:stretch/>
        </p:blipFill>
        <p:spPr>
          <a:xfrm>
            <a:off x="10158030" y="4787677"/>
            <a:ext cx="1545445" cy="110442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7"/>
          <p:cNvSpPr/>
          <p:nvPr/>
        </p:nvSpPr>
        <p:spPr>
          <a:xfrm>
            <a:off x="-4417" y="0"/>
            <a:ext cx="12192000" cy="6858000"/>
          </a:xfrm>
          <a:prstGeom prst="rect">
            <a:avLst/>
          </a:prstGeom>
          <a:solidFill>
            <a:srgbClr val="608CB3"/>
          </a:solidFill>
          <a:ln>
            <a:noFill/>
          </a:ln>
        </p:spPr>
        <p:txBody>
          <a:bodyPr anchorCtr="0" anchor="ctr" bIns="30450" lIns="60950" spcFirstLastPara="1" rIns="60950" wrap="square" tIns="304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B70AA"/>
              </a:solidFill>
              <a:latin typeface="Calibri"/>
              <a:ea typeface="Calibri"/>
              <a:cs typeface="Calibri"/>
              <a:sym typeface="Calibri"/>
            </a:endParaRPr>
          </a:p>
        </p:txBody>
      </p:sp>
      <p:sp>
        <p:nvSpPr>
          <p:cNvPr id="514" name="Google Shape;514;p47"/>
          <p:cNvSpPr/>
          <p:nvPr/>
        </p:nvSpPr>
        <p:spPr>
          <a:xfrm>
            <a:off x="2095500" y="3157696"/>
            <a:ext cx="8001000" cy="1270000"/>
          </a:xfrm>
          <a:custGeom>
            <a:rect b="b" l="l" r="r" t="t"/>
            <a:pathLst>
              <a:path extrusionOk="0" h="1905000" w="12001500">
                <a:moveTo>
                  <a:pt x="12001500" y="1905000"/>
                </a:moveTo>
                <a:lnTo>
                  <a:pt x="0" y="1905000"/>
                </a:lnTo>
                <a:lnTo>
                  <a:pt x="0" y="0"/>
                </a:lnTo>
                <a:lnTo>
                  <a:pt x="12001500" y="0"/>
                </a:lnTo>
                <a:lnTo>
                  <a:pt x="12001500" y="1905000"/>
                </a:lnTo>
                <a:close/>
              </a:path>
            </a:pathLst>
          </a:custGeom>
          <a:solidFill>
            <a:srgbClr val="6A8B40">
              <a:alpha val="5803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515" name="Google Shape;515;p47"/>
          <p:cNvSpPr txBox="1"/>
          <p:nvPr>
            <p:ph type="title"/>
          </p:nvPr>
        </p:nvSpPr>
        <p:spPr>
          <a:xfrm>
            <a:off x="2133600" y="2057400"/>
            <a:ext cx="7772400" cy="2164685"/>
          </a:xfrm>
          <a:prstGeom prst="rect">
            <a:avLst/>
          </a:prstGeom>
          <a:noFill/>
          <a:ln>
            <a:noFill/>
          </a:ln>
        </p:spPr>
        <p:txBody>
          <a:bodyPr anchorCtr="0" anchor="t" bIns="0" lIns="0" spcFirstLastPara="1" rIns="0" wrap="square" tIns="10150">
            <a:spAutoFit/>
          </a:bodyPr>
          <a:lstStyle/>
          <a:p>
            <a:pPr indent="0" lvl="0" marL="8467" rtl="0" algn="ctr">
              <a:lnSpc>
                <a:spcPct val="100000"/>
              </a:lnSpc>
              <a:spcBef>
                <a:spcPts val="0"/>
              </a:spcBef>
              <a:spcAft>
                <a:spcPts val="0"/>
              </a:spcAft>
              <a:buClr>
                <a:srgbClr val="F4FAEC"/>
              </a:buClr>
              <a:buSzPts val="1400"/>
              <a:buFont typeface="Arial"/>
              <a:buNone/>
            </a:pPr>
            <a:r>
              <a:rPr lang="tr-TR" sz="7000"/>
              <a:t>Thank you </a:t>
            </a:r>
            <a:br>
              <a:rPr lang="tr-TR" sz="7000"/>
            </a:br>
            <a:r>
              <a:rPr lang="tr-TR" sz="7000"/>
              <a:t>for your attention!</a:t>
            </a:r>
            <a:endParaRPr/>
          </a:p>
        </p:txBody>
      </p:sp>
      <p:pic>
        <p:nvPicPr>
          <p:cNvPr id="516" name="Google Shape;516;p47"/>
          <p:cNvPicPr preferRelativeResize="0"/>
          <p:nvPr/>
        </p:nvPicPr>
        <p:blipFill rotWithShape="1">
          <a:blip r:embed="rId3">
            <a:alphaModFix/>
          </a:blip>
          <a:srcRect b="0" l="0" r="0" t="0"/>
          <a:stretch/>
        </p:blipFill>
        <p:spPr>
          <a:xfrm>
            <a:off x="9201982" y="6082916"/>
            <a:ext cx="2786818" cy="61372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517" name="Google Shape;517;p47"/>
          <p:cNvSpPr/>
          <p:nvPr/>
        </p:nvSpPr>
        <p:spPr>
          <a:xfrm>
            <a:off x="203200" y="6290350"/>
            <a:ext cx="5892800" cy="389952"/>
          </a:xfrm>
          <a:prstGeom prst="rect">
            <a:avLst/>
          </a:prstGeom>
          <a:noFill/>
          <a:ln>
            <a:noFill/>
          </a:ln>
        </p:spPr>
        <p:txBody>
          <a:bodyPr anchorCtr="0" anchor="t" bIns="30450" lIns="60950" spcFirstLastPara="1" rIns="60950" wrap="square" tIns="30450">
            <a:spAutoFit/>
          </a:bodyPr>
          <a:lstStyle/>
          <a:p>
            <a:pPr indent="0" lvl="0" marL="0" marR="0" rtl="0" algn="r">
              <a:lnSpc>
                <a:spcPct val="100000"/>
              </a:lnSpc>
              <a:spcBef>
                <a:spcPts val="0"/>
              </a:spcBef>
              <a:spcAft>
                <a:spcPts val="0"/>
              </a:spcAft>
              <a:buClr>
                <a:srgbClr val="000000"/>
              </a:buClr>
              <a:buSzPts val="1067"/>
              <a:buFont typeface="Arial"/>
              <a:buNone/>
            </a:pPr>
            <a:r>
              <a:rPr b="1" i="0" lang="tr-TR" sz="1067" u="none" cap="none" strike="noStrike">
                <a:solidFill>
                  <a:srgbClr val="262626"/>
                </a:solidFill>
                <a:latin typeface="Calibri"/>
                <a:ea typeface="Calibri"/>
                <a:cs typeface="Calibri"/>
                <a:sym typeface="Calibri"/>
              </a:rPr>
              <a:t>“This document reflects the views only of the authors, and the European Union cannot be held responsible for any use which may be made of the information contained therein.”</a:t>
            </a:r>
            <a:endParaRPr b="0" i="0" sz="933" u="none" cap="none" strike="noStrike">
              <a:solidFill>
                <a:srgbClr val="000000"/>
              </a:solidFill>
              <a:latin typeface="Arial"/>
              <a:ea typeface="Arial"/>
              <a:cs typeface="Arial"/>
              <a:sym typeface="Arial"/>
            </a:endParaRPr>
          </a:p>
        </p:txBody>
      </p:sp>
      <p:pic>
        <p:nvPicPr>
          <p:cNvPr descr="akmi-cl1-350x278" id="518" name="Google Shape;518;p47"/>
          <p:cNvPicPr preferRelativeResize="0"/>
          <p:nvPr/>
        </p:nvPicPr>
        <p:blipFill rotWithShape="1">
          <a:blip r:embed="rId4">
            <a:alphaModFix/>
          </a:blip>
          <a:srcRect b="0" l="0" r="0" t="0"/>
          <a:stretch/>
        </p:blipFill>
        <p:spPr>
          <a:xfrm>
            <a:off x="9455263" y="4783376"/>
            <a:ext cx="1258920" cy="1002325"/>
          </a:xfrm>
          <a:prstGeom prst="rect">
            <a:avLst/>
          </a:prstGeom>
          <a:noFill/>
          <a:ln>
            <a:noFill/>
          </a:ln>
        </p:spPr>
      </p:pic>
      <p:pic>
        <p:nvPicPr>
          <p:cNvPr id="519" name="Google Shape;519;p47"/>
          <p:cNvPicPr preferRelativeResize="0"/>
          <p:nvPr/>
        </p:nvPicPr>
        <p:blipFill rotWithShape="1">
          <a:blip r:embed="rId5">
            <a:alphaModFix/>
          </a:blip>
          <a:srcRect b="0" l="0" r="0" t="0"/>
          <a:stretch/>
        </p:blipFill>
        <p:spPr>
          <a:xfrm>
            <a:off x="6155624" y="6109047"/>
            <a:ext cx="1402957" cy="58989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520" name="Google Shape;520;p47"/>
          <p:cNvPicPr preferRelativeResize="0"/>
          <p:nvPr/>
        </p:nvPicPr>
        <p:blipFill rotWithShape="1">
          <a:blip r:embed="rId6">
            <a:alphaModFix/>
          </a:blip>
          <a:srcRect b="0" l="0" r="0" t="0"/>
          <a:stretch/>
        </p:blipFill>
        <p:spPr>
          <a:xfrm>
            <a:off x="7634123" y="6118817"/>
            <a:ext cx="1464071" cy="5851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521" name="Google Shape;521;p47"/>
          <p:cNvPicPr preferRelativeResize="0"/>
          <p:nvPr/>
        </p:nvPicPr>
        <p:blipFill rotWithShape="1">
          <a:blip r:embed="rId7">
            <a:alphaModFix/>
          </a:blip>
          <a:srcRect b="0" l="0" r="0" t="0"/>
          <a:stretch/>
        </p:blipFill>
        <p:spPr>
          <a:xfrm>
            <a:off x="7366628" y="4969655"/>
            <a:ext cx="534990" cy="534990"/>
          </a:xfrm>
          <a:prstGeom prst="rect">
            <a:avLst/>
          </a:prstGeom>
          <a:noFill/>
          <a:ln>
            <a:noFill/>
          </a:ln>
        </p:spPr>
      </p:pic>
      <p:pic>
        <p:nvPicPr>
          <p:cNvPr id="522" name="Google Shape;522;p47"/>
          <p:cNvPicPr preferRelativeResize="0"/>
          <p:nvPr/>
        </p:nvPicPr>
        <p:blipFill rotWithShape="1">
          <a:blip r:embed="rId8">
            <a:alphaModFix/>
          </a:blip>
          <a:srcRect b="36119" l="11242" r="13609" t="31941"/>
          <a:stretch/>
        </p:blipFill>
        <p:spPr>
          <a:xfrm>
            <a:off x="8128511" y="5152220"/>
            <a:ext cx="1104477" cy="234950"/>
          </a:xfrm>
          <a:prstGeom prst="rect">
            <a:avLst/>
          </a:prstGeom>
          <a:noFill/>
          <a:ln>
            <a:noFill/>
          </a:ln>
        </p:spPr>
      </p:pic>
      <p:pic>
        <p:nvPicPr>
          <p:cNvPr descr="14742E46-8181-433E-AF9B-28FBF1A0E9CA@home" id="523" name="Google Shape;523;p47"/>
          <p:cNvPicPr preferRelativeResize="0"/>
          <p:nvPr/>
        </p:nvPicPr>
        <p:blipFill rotWithShape="1">
          <a:blip r:embed="rId9">
            <a:alphaModFix/>
          </a:blip>
          <a:srcRect b="0" l="0" r="0" t="0"/>
          <a:stretch/>
        </p:blipFill>
        <p:spPr>
          <a:xfrm>
            <a:off x="4548913" y="4976582"/>
            <a:ext cx="1191487" cy="576878"/>
          </a:xfrm>
          <a:prstGeom prst="rect">
            <a:avLst/>
          </a:prstGeom>
          <a:noFill/>
          <a:ln>
            <a:noFill/>
          </a:ln>
        </p:spPr>
      </p:pic>
      <p:pic>
        <p:nvPicPr>
          <p:cNvPr id="524" name="Google Shape;524;p47"/>
          <p:cNvPicPr preferRelativeResize="0"/>
          <p:nvPr/>
        </p:nvPicPr>
        <p:blipFill rotWithShape="1">
          <a:blip r:embed="rId10">
            <a:alphaModFix/>
          </a:blip>
          <a:srcRect b="0" l="0" r="0" t="0"/>
          <a:stretch/>
        </p:blipFill>
        <p:spPr>
          <a:xfrm>
            <a:off x="6091583" y="4953391"/>
            <a:ext cx="881117" cy="629674"/>
          </a:xfrm>
          <a:prstGeom prst="rect">
            <a:avLst/>
          </a:prstGeom>
          <a:noFill/>
          <a:ln>
            <a:noFill/>
          </a:ln>
        </p:spPr>
      </p:pic>
      <p:pic>
        <p:nvPicPr>
          <p:cNvPr id="525" name="Google Shape;525;p47"/>
          <p:cNvPicPr preferRelativeResize="0"/>
          <p:nvPr/>
        </p:nvPicPr>
        <p:blipFill rotWithShape="1">
          <a:blip r:embed="rId11">
            <a:alphaModFix/>
          </a:blip>
          <a:srcRect b="0" l="0" r="0" t="0"/>
          <a:stretch/>
        </p:blipFill>
        <p:spPr>
          <a:xfrm>
            <a:off x="4879729" y="-61508"/>
            <a:ext cx="2423708" cy="24237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KEYWORDS</a:t>
            </a:r>
            <a:endParaRPr b="1" sz="2500">
              <a:solidFill>
                <a:srgbClr val="4472C4"/>
              </a:solidFill>
              <a:latin typeface="Arial"/>
              <a:ea typeface="Arial"/>
              <a:cs typeface="Arial"/>
              <a:sym typeface="Arial"/>
            </a:endParaRPr>
          </a:p>
        </p:txBody>
      </p:sp>
      <p:sp>
        <p:nvSpPr>
          <p:cNvPr id="174" name="Google Shape;174;p7"/>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Font typeface="Courier New"/>
              <a:buChar char="o"/>
            </a:pPr>
            <a:r>
              <a:rPr lang="tr-TR" sz="1800">
                <a:latin typeface="Arial"/>
                <a:ea typeface="Arial"/>
                <a:cs typeface="Arial"/>
                <a:sym typeface="Arial"/>
              </a:rPr>
              <a:t>Management</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Organization</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Food and Beverage Service</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Culinary Business</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Food Science </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p:txBody>
      </p:sp>
      <p:sp>
        <p:nvSpPr>
          <p:cNvPr id="175" name="Google Shape;175;p7"/>
          <p:cNvSpPr/>
          <p:nvPr/>
        </p:nvSpPr>
        <p:spPr>
          <a:xfrm>
            <a:off x="2608084" y="1722740"/>
            <a:ext cx="1327149" cy="13271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6" name="Google Shape;176;p7"/>
          <p:cNvSpPr/>
          <p:nvPr/>
        </p:nvSpPr>
        <p:spPr>
          <a:xfrm>
            <a:off x="2598562" y="2472040"/>
            <a:ext cx="1327149" cy="132713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7" name="Google Shape;177;p7"/>
          <p:cNvSpPr/>
          <p:nvPr/>
        </p:nvSpPr>
        <p:spPr>
          <a:xfrm>
            <a:off x="3617732" y="3170540"/>
            <a:ext cx="1327149" cy="132713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8" name="Google Shape;178;p7"/>
          <p:cNvSpPr/>
          <p:nvPr/>
        </p:nvSpPr>
        <p:spPr>
          <a:xfrm>
            <a:off x="2290592" y="4834240"/>
            <a:ext cx="1327149" cy="132713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9" name="Google Shape;179;p7"/>
          <p:cNvSpPr/>
          <p:nvPr/>
        </p:nvSpPr>
        <p:spPr>
          <a:xfrm>
            <a:off x="2808102" y="3843640"/>
            <a:ext cx="1327149" cy="132713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TABLE OF CONTENTS</a:t>
            </a:r>
            <a:endParaRPr b="1" sz="2500">
              <a:solidFill>
                <a:srgbClr val="4472C4"/>
              </a:solidFill>
              <a:latin typeface="Arial"/>
              <a:ea typeface="Arial"/>
              <a:cs typeface="Arial"/>
              <a:sym typeface="Arial"/>
            </a:endParaRPr>
          </a:p>
        </p:txBody>
      </p:sp>
      <p:sp>
        <p:nvSpPr>
          <p:cNvPr id="185" name="Google Shape;185;p8"/>
          <p:cNvSpPr txBox="1"/>
          <p:nvPr>
            <p:ph idx="1" type="body"/>
          </p:nvPr>
        </p:nvSpPr>
        <p:spPr>
          <a:xfrm>
            <a:off x="534736" y="1130968"/>
            <a:ext cx="5995738" cy="5727032"/>
          </a:xfrm>
          <a:prstGeom prst="rect">
            <a:avLst/>
          </a:prstGeom>
          <a:noFill/>
          <a:ln>
            <a:noFill/>
          </a:ln>
        </p:spPr>
        <p:txBody>
          <a:bodyPr anchorCtr="0" anchor="t" bIns="45700" lIns="91425" spcFirstLastPara="1" rIns="91425" wrap="square" tIns="45700">
            <a:noAutofit/>
          </a:bodyPr>
          <a:lstStyle/>
          <a:p>
            <a:pPr indent="0" lvl="0" marL="12700" marR="5080" rtl="0" algn="l">
              <a:lnSpc>
                <a:spcPct val="100000"/>
              </a:lnSpc>
              <a:spcBef>
                <a:spcPts val="0"/>
              </a:spcBef>
              <a:spcAft>
                <a:spcPts val="0"/>
              </a:spcAft>
              <a:buClr>
                <a:schemeClr val="dk1"/>
              </a:buClr>
              <a:buSzPts val="1800"/>
              <a:buNone/>
            </a:pPr>
            <a:r>
              <a:t/>
            </a:r>
            <a:endParaRPr>
              <a:latin typeface="Arial"/>
              <a:ea typeface="Arial"/>
              <a:cs typeface="Arial"/>
              <a:sym typeface="Arial"/>
            </a:endParaRPr>
          </a:p>
          <a:p>
            <a:pPr indent="-8466" lvl="0" marL="8466" marR="3386" rtl="0" algn="l">
              <a:lnSpc>
                <a:spcPct val="90000"/>
              </a:lnSpc>
              <a:spcBef>
                <a:spcPts val="1000"/>
              </a:spcBef>
              <a:spcAft>
                <a:spcPts val="0"/>
              </a:spcAft>
              <a:buSzPts val="1800"/>
              <a:buNone/>
            </a:pPr>
            <a:r>
              <a:t/>
            </a:r>
            <a:endParaRPr/>
          </a:p>
          <a:p>
            <a:pPr indent="-114300" lvl="0" marL="8466" marR="3386" rtl="0" algn="l">
              <a:lnSpc>
                <a:spcPct val="90000"/>
              </a:lnSpc>
              <a:spcBef>
                <a:spcPts val="1000"/>
              </a:spcBef>
              <a:spcAft>
                <a:spcPts val="0"/>
              </a:spcAft>
              <a:buSzPts val="1800"/>
              <a:buChar char="•"/>
            </a:pPr>
            <a:r>
              <a:rPr b="1" lang="tr-TR">
                <a:solidFill>
                  <a:srgbClr val="6A8B40"/>
                </a:solidFill>
              </a:rPr>
              <a:t>Unit 1. </a:t>
            </a:r>
            <a:r>
              <a:rPr lang="tr-TR"/>
              <a:t>Introduction: Basics of Food Science</a:t>
            </a:r>
            <a:endParaRPr/>
          </a:p>
          <a:p>
            <a:pPr indent="-8466" lvl="0" marL="8466" marR="3386" rtl="0" algn="l">
              <a:lnSpc>
                <a:spcPct val="90000"/>
              </a:lnSpc>
              <a:spcBef>
                <a:spcPts val="1000"/>
              </a:spcBef>
              <a:spcAft>
                <a:spcPts val="0"/>
              </a:spcAft>
              <a:buSzPts val="1800"/>
              <a:buNone/>
            </a:pPr>
            <a:r>
              <a:rPr lang="tr-TR" sz="1800">
                <a:solidFill>
                  <a:srgbClr val="7B3C15"/>
                </a:solidFill>
              </a:rPr>
              <a:t>		1.1. Introduction</a:t>
            </a:r>
            <a:endParaRPr/>
          </a:p>
          <a:p>
            <a:pPr indent="-8466" lvl="0" marL="8466" marR="3386" rtl="0" algn="l">
              <a:lnSpc>
                <a:spcPct val="90000"/>
              </a:lnSpc>
              <a:spcBef>
                <a:spcPts val="1000"/>
              </a:spcBef>
              <a:spcAft>
                <a:spcPts val="0"/>
              </a:spcAft>
              <a:buSzPts val="1800"/>
              <a:buNone/>
            </a:pPr>
            <a:r>
              <a:rPr lang="tr-TR" sz="1800">
                <a:solidFill>
                  <a:srgbClr val="7B3C15"/>
                </a:solidFill>
              </a:rPr>
              <a:t>		1.2. Food Chemistry</a:t>
            </a:r>
            <a:endParaRPr sz="1800">
              <a:solidFill>
                <a:srgbClr val="7B3C15"/>
              </a:solidFill>
            </a:endParaRPr>
          </a:p>
          <a:p>
            <a:pPr indent="-8466" lvl="0" marL="8466" marR="3386" rtl="0" algn="l">
              <a:lnSpc>
                <a:spcPct val="90000"/>
              </a:lnSpc>
              <a:spcBef>
                <a:spcPts val="1000"/>
              </a:spcBef>
              <a:spcAft>
                <a:spcPts val="0"/>
              </a:spcAft>
              <a:buSzPts val="1800"/>
              <a:buNone/>
            </a:pPr>
            <a:r>
              <a:t/>
            </a:r>
            <a:endParaRPr b="1">
              <a:solidFill>
                <a:srgbClr val="6A8B40"/>
              </a:solidFill>
            </a:endParaRPr>
          </a:p>
          <a:p>
            <a:pPr indent="-114300" lvl="0" marL="8466" marR="3386" rtl="0" algn="l">
              <a:lnSpc>
                <a:spcPct val="90000"/>
              </a:lnSpc>
              <a:spcBef>
                <a:spcPts val="1000"/>
              </a:spcBef>
              <a:spcAft>
                <a:spcPts val="0"/>
              </a:spcAft>
              <a:buSzPts val="1800"/>
              <a:buChar char="•"/>
            </a:pPr>
            <a:r>
              <a:rPr b="1" lang="tr-TR">
                <a:solidFill>
                  <a:srgbClr val="6A8B40"/>
                </a:solidFill>
              </a:rPr>
              <a:t>Unit 2. </a:t>
            </a:r>
            <a:r>
              <a:rPr lang="tr-TR"/>
              <a:t>Food and Beverage Service</a:t>
            </a:r>
            <a:endParaRPr sz="1800"/>
          </a:p>
          <a:p>
            <a:pPr indent="-8466" lvl="0" marL="8466" marR="3386" rtl="0" algn="l">
              <a:lnSpc>
                <a:spcPct val="90000"/>
              </a:lnSpc>
              <a:spcBef>
                <a:spcPts val="1000"/>
              </a:spcBef>
              <a:spcAft>
                <a:spcPts val="0"/>
              </a:spcAft>
              <a:buSzPts val="1800"/>
              <a:buNone/>
            </a:pPr>
            <a:r>
              <a:rPr lang="tr-TR" sz="1800">
                <a:solidFill>
                  <a:srgbClr val="7B3C15"/>
                </a:solidFill>
              </a:rPr>
              <a:t>		2.1. Learning Outcomes</a:t>
            </a:r>
            <a:endParaRPr/>
          </a:p>
          <a:p>
            <a:pPr indent="-8466" lvl="0" marL="8466" marR="3386" rtl="0" algn="l">
              <a:lnSpc>
                <a:spcPct val="90000"/>
              </a:lnSpc>
              <a:spcBef>
                <a:spcPts val="1000"/>
              </a:spcBef>
              <a:spcAft>
                <a:spcPts val="0"/>
              </a:spcAft>
              <a:buSzPts val="1800"/>
              <a:buNone/>
            </a:pPr>
            <a:r>
              <a:rPr lang="tr-TR" sz="1800">
                <a:solidFill>
                  <a:srgbClr val="7B3C15"/>
                </a:solidFill>
              </a:rPr>
              <a:t>		2.2. Service Rules</a:t>
            </a:r>
            <a:endParaRPr>
              <a:latin typeface="Arial"/>
              <a:ea typeface="Arial"/>
              <a:cs typeface="Arial"/>
              <a:sym typeface="Arial"/>
            </a:endParaRPr>
          </a:p>
          <a:p>
            <a:pPr indent="0" lvl="0" marL="0" marR="5080" rtl="0" algn="l">
              <a:lnSpc>
                <a:spcPct val="100000"/>
              </a:lnSpc>
              <a:spcBef>
                <a:spcPts val="600"/>
              </a:spcBef>
              <a:spcAft>
                <a:spcPts val="0"/>
              </a:spcAft>
              <a:buClr>
                <a:schemeClr val="dk1"/>
              </a:buClr>
              <a:buSzPts val="1800"/>
              <a:buNone/>
            </a:pPr>
            <a:r>
              <a:t/>
            </a:r>
            <a:endParaRPr sz="1800">
              <a:latin typeface="Arial"/>
              <a:ea typeface="Arial"/>
              <a:cs typeface="Arial"/>
              <a:sym typeface="Arial"/>
            </a:endParaRPr>
          </a:p>
        </p:txBody>
      </p:sp>
      <p:sp>
        <p:nvSpPr>
          <p:cNvPr id="186" name="Google Shape;186;p8"/>
          <p:cNvSpPr txBox="1"/>
          <p:nvPr/>
        </p:nvSpPr>
        <p:spPr>
          <a:xfrm>
            <a:off x="6356908" y="1136465"/>
            <a:ext cx="4780548" cy="5079299"/>
          </a:xfrm>
          <a:prstGeom prst="rect">
            <a:avLst/>
          </a:prstGeom>
          <a:noFill/>
          <a:ln>
            <a:noFill/>
          </a:ln>
        </p:spPr>
        <p:txBody>
          <a:bodyPr anchorCtr="0" anchor="t" bIns="45700" lIns="91425" spcFirstLastPara="1" rIns="91425" wrap="square" tIns="45700">
            <a:spAutoFit/>
          </a:bodyPr>
          <a:lstStyle/>
          <a:p>
            <a:pPr indent="-114300" lvl="0" marL="8466" marR="3386" rtl="0" algn="l">
              <a:lnSpc>
                <a:spcPct val="90000"/>
              </a:lnSpc>
              <a:spcBef>
                <a:spcPts val="1000"/>
              </a:spcBef>
              <a:spcAft>
                <a:spcPts val="0"/>
              </a:spcAft>
              <a:buClr>
                <a:schemeClr val="dk1"/>
              </a:buClr>
              <a:buSzPts val="1800"/>
              <a:buFont typeface="Arial"/>
              <a:buChar char="•"/>
            </a:pPr>
            <a:r>
              <a:rPr b="1" i="0" lang="tr-TR" sz="2800" u="none" cap="none" strike="noStrike">
                <a:solidFill>
                  <a:srgbClr val="6A8B40"/>
                </a:solidFill>
                <a:latin typeface="Calibri"/>
                <a:ea typeface="Calibri"/>
                <a:cs typeface="Calibri"/>
                <a:sym typeface="Calibri"/>
              </a:rPr>
              <a:t>Unit 3.</a:t>
            </a:r>
            <a:r>
              <a:rPr b="1" i="0" lang="tr-TR" sz="1800" u="none" cap="none" strike="noStrike">
                <a:solidFill>
                  <a:srgbClr val="6A8B40"/>
                </a:solidFill>
                <a:latin typeface="Calibri"/>
                <a:ea typeface="Calibri"/>
                <a:cs typeface="Calibri"/>
                <a:sym typeface="Calibri"/>
              </a:rPr>
              <a:t> </a:t>
            </a:r>
            <a:r>
              <a:rPr b="0" i="0" lang="tr-TR" sz="2800" u="none" cap="none" strike="noStrike">
                <a:solidFill>
                  <a:schemeClr val="dk1"/>
                </a:solidFill>
                <a:latin typeface="Calibri"/>
                <a:ea typeface="Calibri"/>
                <a:cs typeface="Calibri"/>
                <a:sym typeface="Calibri"/>
              </a:rPr>
              <a:t>Management: Strategies and Techniques in the Culinary Sector</a:t>
            </a:r>
            <a:endParaRPr b="0" i="0" sz="1400" u="none" cap="none" strike="noStrike">
              <a:solidFill>
                <a:srgbClr val="000000"/>
              </a:solidFill>
              <a:latin typeface="Arial"/>
              <a:ea typeface="Arial"/>
              <a:cs typeface="Arial"/>
              <a:sym typeface="Arial"/>
            </a:endParaRPr>
          </a:p>
          <a:p>
            <a:pPr indent="-114300" lvl="0" marL="8466" marR="3386" rtl="0" algn="l">
              <a:lnSpc>
                <a:spcPct val="90000"/>
              </a:lnSpc>
              <a:spcBef>
                <a:spcPts val="1000"/>
              </a:spcBef>
              <a:spcAft>
                <a:spcPts val="0"/>
              </a:spcAft>
              <a:buClr>
                <a:schemeClr val="dk1"/>
              </a:buClr>
              <a:buSzPts val="1800"/>
              <a:buFont typeface="Arial"/>
              <a:buChar char="•"/>
            </a:pPr>
            <a:r>
              <a:rPr b="0" i="0" lang="tr-TR" sz="1800" u="none" cap="none" strike="noStrike">
                <a:solidFill>
                  <a:srgbClr val="7B3C15"/>
                </a:solidFill>
                <a:latin typeface="Calibri"/>
                <a:ea typeface="Calibri"/>
                <a:cs typeface="Calibri"/>
                <a:sym typeface="Calibri"/>
              </a:rPr>
              <a:t>3.1. Positions and Duties </a:t>
            </a:r>
            <a:endParaRPr b="0" i="0" sz="1400" u="none" cap="none" strike="noStrike">
              <a:solidFill>
                <a:srgbClr val="000000"/>
              </a:solidFill>
              <a:latin typeface="Arial"/>
              <a:ea typeface="Arial"/>
              <a:cs typeface="Arial"/>
              <a:sym typeface="Arial"/>
            </a:endParaRPr>
          </a:p>
          <a:p>
            <a:pPr indent="105832" lvl="0" marL="8466" marR="3386" rtl="0" algn="l">
              <a:lnSpc>
                <a:spcPct val="90000"/>
              </a:lnSpc>
              <a:spcBef>
                <a:spcPts val="1000"/>
              </a:spcBef>
              <a:spcAft>
                <a:spcPts val="0"/>
              </a:spcAft>
              <a:buClr>
                <a:schemeClr val="dk1"/>
              </a:buClr>
              <a:buSzPts val="1800"/>
              <a:buFont typeface="Arial"/>
              <a:buNone/>
            </a:pPr>
            <a:r>
              <a:t/>
            </a:r>
            <a:endParaRPr b="0" i="0" sz="1800" u="none" cap="none" strike="noStrike">
              <a:solidFill>
                <a:srgbClr val="7B3C15"/>
              </a:solidFill>
              <a:latin typeface="Calibri"/>
              <a:ea typeface="Calibri"/>
              <a:cs typeface="Calibri"/>
              <a:sym typeface="Calibri"/>
            </a:endParaRPr>
          </a:p>
          <a:p>
            <a:pPr indent="-114300" lvl="0" marL="8466" marR="3386" rtl="0" algn="l">
              <a:lnSpc>
                <a:spcPct val="90000"/>
              </a:lnSpc>
              <a:spcBef>
                <a:spcPts val="1000"/>
              </a:spcBef>
              <a:spcAft>
                <a:spcPts val="0"/>
              </a:spcAft>
              <a:buClr>
                <a:schemeClr val="dk1"/>
              </a:buClr>
              <a:buSzPts val="1800"/>
              <a:buFont typeface="Arial"/>
              <a:buChar char="•"/>
            </a:pPr>
            <a:r>
              <a:rPr b="1" i="0" lang="tr-TR" sz="2800" u="none" cap="none" strike="noStrike">
                <a:solidFill>
                  <a:srgbClr val="6A8B40"/>
                </a:solidFill>
                <a:latin typeface="Calibri"/>
                <a:ea typeface="Calibri"/>
                <a:cs typeface="Calibri"/>
                <a:sym typeface="Calibri"/>
              </a:rPr>
              <a:t>Unit 4.</a:t>
            </a:r>
            <a:r>
              <a:rPr b="0" i="0" lang="tr-TR" sz="2800" u="none" cap="none" strike="noStrike">
                <a:solidFill>
                  <a:schemeClr val="dk1"/>
                </a:solidFill>
                <a:latin typeface="Calibri"/>
                <a:ea typeface="Calibri"/>
                <a:cs typeface="Calibri"/>
                <a:sym typeface="Calibri"/>
              </a:rPr>
              <a:t> Restaurant Organization</a:t>
            </a:r>
            <a:endParaRPr b="0" i="0" sz="1400" u="none" cap="none" strike="noStrike">
              <a:solidFill>
                <a:srgbClr val="000000"/>
              </a:solidFill>
              <a:latin typeface="Arial"/>
              <a:ea typeface="Arial"/>
              <a:cs typeface="Arial"/>
              <a:sym typeface="Arial"/>
            </a:endParaRPr>
          </a:p>
          <a:p>
            <a:pPr indent="-114300" lvl="0" marL="8466" marR="3386" rtl="0" algn="l">
              <a:lnSpc>
                <a:spcPct val="90000"/>
              </a:lnSpc>
              <a:spcBef>
                <a:spcPts val="1000"/>
              </a:spcBef>
              <a:spcAft>
                <a:spcPts val="0"/>
              </a:spcAft>
              <a:buClr>
                <a:schemeClr val="dk1"/>
              </a:buClr>
              <a:buSzPts val="1800"/>
              <a:buFont typeface="Arial"/>
              <a:buChar char="•"/>
            </a:pPr>
            <a:r>
              <a:rPr b="0" i="0" lang="tr-TR" sz="1800" u="none" cap="none" strike="noStrike">
                <a:solidFill>
                  <a:srgbClr val="7B3C15"/>
                </a:solidFill>
                <a:latin typeface="Calibri"/>
                <a:ea typeface="Calibri"/>
                <a:cs typeface="Calibri"/>
                <a:sym typeface="Calibri"/>
              </a:rPr>
              <a:t>4.1. Organizational Issues</a:t>
            </a:r>
            <a:endParaRPr b="0" i="0" sz="2800" u="none" cap="none" strike="noStrike">
              <a:solidFill>
                <a:schemeClr val="dk1"/>
              </a:solidFill>
              <a:latin typeface="Calibri"/>
              <a:ea typeface="Calibri"/>
              <a:cs typeface="Calibri"/>
              <a:sym typeface="Calibri"/>
            </a:endParaRPr>
          </a:p>
          <a:p>
            <a:pPr indent="-114300" lvl="0" marL="8466" marR="3386" rtl="0" algn="l">
              <a:lnSpc>
                <a:spcPct val="90000"/>
              </a:lnSpc>
              <a:spcBef>
                <a:spcPts val="1000"/>
              </a:spcBef>
              <a:spcAft>
                <a:spcPts val="0"/>
              </a:spcAft>
              <a:buClr>
                <a:schemeClr val="dk1"/>
              </a:buClr>
              <a:buSzPts val="1800"/>
              <a:buFont typeface="Arial"/>
              <a:buChar char="•"/>
            </a:pPr>
            <a:r>
              <a:rPr b="1" i="0" lang="tr-TR" sz="2800" u="none" cap="none" strike="noStrike">
                <a:solidFill>
                  <a:srgbClr val="6A8B40"/>
                </a:solidFill>
                <a:latin typeface="Calibri"/>
                <a:ea typeface="Calibri"/>
                <a:cs typeface="Calibri"/>
                <a:sym typeface="Calibri"/>
              </a:rPr>
              <a:t>Unit 5.</a:t>
            </a:r>
            <a:r>
              <a:rPr b="0" i="0" lang="tr-TR" sz="2800" u="none" cap="none" strike="noStrike">
                <a:solidFill>
                  <a:schemeClr val="dk1"/>
                </a:solidFill>
                <a:latin typeface="Calibri"/>
                <a:ea typeface="Calibri"/>
                <a:cs typeface="Calibri"/>
                <a:sym typeface="Calibri"/>
              </a:rPr>
              <a:t> How to Develop Business Sense</a:t>
            </a:r>
            <a:endParaRPr b="0" i="0" sz="1400" u="none" cap="none" strike="noStrike">
              <a:solidFill>
                <a:srgbClr val="000000"/>
              </a:solidFill>
              <a:latin typeface="Arial"/>
              <a:ea typeface="Arial"/>
              <a:cs typeface="Arial"/>
              <a:sym typeface="Arial"/>
            </a:endParaRPr>
          </a:p>
          <a:p>
            <a:pPr indent="-114300" lvl="0" marL="8466" marR="3386" rtl="0" algn="l">
              <a:lnSpc>
                <a:spcPct val="90000"/>
              </a:lnSpc>
              <a:spcBef>
                <a:spcPts val="1000"/>
              </a:spcBef>
              <a:spcAft>
                <a:spcPts val="0"/>
              </a:spcAft>
              <a:buClr>
                <a:schemeClr val="dk1"/>
              </a:buClr>
              <a:buSzPts val="1800"/>
              <a:buFont typeface="Arial"/>
              <a:buChar char="•"/>
            </a:pPr>
            <a:r>
              <a:rPr b="0" i="0" lang="tr-TR" sz="1800" u="none" cap="none" strike="noStrike">
                <a:solidFill>
                  <a:srgbClr val="7B3C15"/>
                </a:solidFill>
                <a:latin typeface="Calibri"/>
                <a:ea typeface="Calibri"/>
                <a:cs typeface="Calibri"/>
                <a:sym typeface="Calibri"/>
              </a:rPr>
              <a:t>5.1. Basic Introduction to Business Sense</a:t>
            </a:r>
            <a:endParaRPr b="0" i="0" sz="1400" u="none" cap="none" strike="noStrike">
              <a:solidFill>
                <a:srgbClr val="000000"/>
              </a:solidFill>
              <a:latin typeface="Arial"/>
              <a:ea typeface="Arial"/>
              <a:cs typeface="Arial"/>
              <a:sym typeface="Arial"/>
            </a:endParaRPr>
          </a:p>
          <a:p>
            <a:pPr indent="-114300" lvl="0" marL="8466" marR="3386" rtl="0" algn="l">
              <a:lnSpc>
                <a:spcPct val="90000"/>
              </a:lnSpc>
              <a:spcBef>
                <a:spcPts val="1000"/>
              </a:spcBef>
              <a:spcAft>
                <a:spcPts val="0"/>
              </a:spcAft>
              <a:buClr>
                <a:schemeClr val="dk1"/>
              </a:buClr>
              <a:buSzPts val="1800"/>
              <a:buFont typeface="Arial"/>
              <a:buChar char="•"/>
            </a:pPr>
            <a:r>
              <a:rPr b="0" i="0" lang="tr-TR" sz="1800" u="none" cap="none" strike="noStrike">
                <a:solidFill>
                  <a:srgbClr val="7B3C15"/>
                </a:solidFill>
                <a:latin typeface="Calibri"/>
                <a:ea typeface="Calibri"/>
                <a:cs typeface="Calibri"/>
                <a:sym typeface="Calibri"/>
              </a:rPr>
              <a:t>5.2. Items that makes it Successful</a:t>
            </a:r>
            <a:endParaRPr b="0" i="0" sz="1800" u="none" cap="none" strike="noStrike">
              <a:solidFill>
                <a:srgbClr val="7B3C1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nvSpPr>
        <p:spPr>
          <a:xfrm>
            <a:off x="753977" y="2181270"/>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4000"/>
              <a:buFont typeface="Arial"/>
              <a:buNone/>
            </a:pPr>
            <a:r>
              <a:rPr b="1" i="0" lang="tr-TR" sz="4000" u="none" cap="none" strike="noStrike">
                <a:solidFill>
                  <a:schemeClr val="accent1"/>
                </a:solidFill>
                <a:latin typeface="Arial"/>
                <a:ea typeface="Arial"/>
                <a:cs typeface="Arial"/>
                <a:sym typeface="Arial"/>
              </a:rPr>
              <a:t>UNIT 1:</a:t>
            </a:r>
            <a:r>
              <a:rPr b="1" i="0" lang="tr-TR" sz="4000" u="none" cap="none" strike="noStrike">
                <a:solidFill>
                  <a:srgbClr val="6A8B40"/>
                </a:solidFill>
                <a:latin typeface="Arial"/>
                <a:ea typeface="Arial"/>
                <a:cs typeface="Arial"/>
                <a:sym typeface="Arial"/>
              </a:rPr>
              <a:t> </a:t>
            </a:r>
            <a:r>
              <a:rPr b="1" i="0" lang="tr-TR" sz="4000" u="none" cap="none" strike="noStrike">
                <a:solidFill>
                  <a:schemeClr val="accent1"/>
                </a:solidFill>
                <a:latin typeface="Arial"/>
                <a:ea typeface="Arial"/>
                <a:cs typeface="Arial"/>
                <a:sym typeface="Arial"/>
              </a:rPr>
              <a:t>Introduction, Basics of Food Science</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000"/>
              <a:buFont typeface="Calibri"/>
              <a:buNone/>
            </a:pPr>
            <a:r>
              <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2021-01-21T13:54:20Z</dcterms:created>
  <dc:creator>AB Çalışmaları Merkezi Derneği</dc:creator>
</cp:coreProperties>
</file>