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320" r:id="rId44"/>
    <p:sldId id="321" r:id="rId45"/>
    <p:sldId id="322" r:id="rId46"/>
    <p:sldId id="298" r:id="rId47"/>
    <p:sldId id="299" r:id="rId48"/>
    <p:sldId id="300" r:id="rId49"/>
    <p:sldId id="301" r:id="rId50"/>
    <p:sldId id="302" r:id="rId51"/>
    <p:sldId id="303" r:id="rId52"/>
    <p:sldId id="304" r:id="rId53"/>
    <p:sldId id="305" r:id="rId54"/>
    <p:sldId id="306" r:id="rId55"/>
    <p:sldId id="307" r:id="rId56"/>
    <p:sldId id="308" r:id="rId57"/>
    <p:sldId id="324" r:id="rId58"/>
    <p:sldId id="323" r:id="rId59"/>
    <p:sldId id="311" r:id="rId60"/>
    <p:sldId id="312" r:id="rId61"/>
    <p:sldId id="313" r:id="rId62"/>
    <p:sldId id="314" r:id="rId63"/>
    <p:sldId id="315" r:id="rId64"/>
    <p:sldId id="316" r:id="rId65"/>
    <p:sldId id="317" r:id="rId66"/>
    <p:sldId id="318" r:id="rId67"/>
    <p:sldId id="319" r:id="rId6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0" roundtripDataSignature="AMtx7mjDe1bNkMmu3uL8BvbpeXMibKobz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72" autoAdjust="0"/>
    <p:restoredTop sz="94660"/>
  </p:normalViewPr>
  <p:slideViewPr>
    <p:cSldViewPr snapToGrid="0">
      <p:cViewPr varScale="1">
        <p:scale>
          <a:sx n="68" d="100"/>
          <a:sy n="68" d="100"/>
        </p:scale>
        <p:origin x="85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 name="Google Shape;320;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3" name="Google Shape;34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2" name="Google Shape;362;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09899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30941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56435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7" name="Google Shape;407;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 name="Google Shape;413;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9" name="Google Shape;419;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7" name="Google Shape;437;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4" name="Google Shape;474;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24722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4" name="Google Shape;474;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00223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2" name="Google Shape;492;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0" name="Google Shape;510;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2" name="Google Shape;522;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8" name="Google Shape;528;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64:notes"/>
          <p:cNvSpPr txBox="1">
            <a:spLocks noGrp="1"/>
          </p:cNvSpPr>
          <p:nvPr>
            <p:ph type="body" idx="1"/>
          </p:nvPr>
        </p:nvSpPr>
        <p:spPr>
          <a:xfrm>
            <a:off x="1828800" y="4886325"/>
            <a:ext cx="14630400" cy="46291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546" name="Google Shape;546;p64:notes"/>
          <p:cNvSpPr>
            <a:spLocks noGrp="1" noRot="1" noChangeAspect="1"/>
          </p:cNvSpPr>
          <p:nvPr>
            <p:ph type="sldImg" idx="2"/>
          </p:nvPr>
        </p:nvSpPr>
        <p:spPr>
          <a:xfrm>
            <a:off x="5715000" y="771525"/>
            <a:ext cx="6859588" cy="3857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type="obj">
  <p:cSld name="OBJECT">
    <p:bg>
      <p:bgPr>
        <a:solidFill>
          <a:schemeClr val="lt1"/>
        </a:solidFill>
        <a:effectLst/>
      </p:bgPr>
    </p:bg>
    <p:spTree>
      <p:nvGrpSpPr>
        <p:cNvPr id="1" name="Shape 15"/>
        <p:cNvGrpSpPr/>
        <p:nvPr/>
      </p:nvGrpSpPr>
      <p:grpSpPr>
        <a:xfrm>
          <a:off x="0" y="0"/>
          <a:ext cx="0" cy="0"/>
          <a:chOff x="0" y="0"/>
          <a:chExt cx="0" cy="0"/>
        </a:xfrm>
      </p:grpSpPr>
      <p:sp>
        <p:nvSpPr>
          <p:cNvPr id="16" name="Google Shape;16;p66"/>
          <p:cNvSpPr/>
          <p:nvPr/>
        </p:nvSpPr>
        <p:spPr>
          <a:xfrm>
            <a:off x="0" y="0"/>
            <a:ext cx="12192000" cy="6858000"/>
          </a:xfrm>
          <a:custGeom>
            <a:avLst/>
            <a:gdLst/>
            <a:ahLst/>
            <a:cxnLst/>
            <a:rect l="l" t="t" r="r" b="b"/>
            <a:pathLst>
              <a:path w="18288000" h="10287000" extrusionOk="0">
                <a:moveTo>
                  <a:pt x="18288000" y="10287000"/>
                </a:moveTo>
                <a:lnTo>
                  <a:pt x="0" y="10287000"/>
                </a:lnTo>
                <a:lnTo>
                  <a:pt x="0" y="0"/>
                </a:lnTo>
                <a:lnTo>
                  <a:pt x="18288000" y="0"/>
                </a:lnTo>
                <a:lnTo>
                  <a:pt x="18288000" y="10287000"/>
                </a:lnTo>
                <a:close/>
              </a:path>
            </a:pathLst>
          </a:custGeom>
          <a:solidFill>
            <a:srgbClr val="6A8B4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 name="Google Shape;17;p66"/>
          <p:cNvSpPr txBox="1">
            <a:spLocks noGrp="1"/>
          </p:cNvSpPr>
          <p:nvPr>
            <p:ph type="ftr" idx="11"/>
          </p:nvPr>
        </p:nvSpPr>
        <p:spPr>
          <a:xfrm>
            <a:off x="4038600" y="6356350"/>
            <a:ext cx="4114800"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66"/>
          <p:cNvSpPr txBox="1">
            <a:spLocks noGrp="1"/>
          </p:cNvSpPr>
          <p:nvPr>
            <p:ph type="dt" idx="10"/>
          </p:nvPr>
        </p:nvSpPr>
        <p:spPr>
          <a:xfrm>
            <a:off x="838200" y="6356350"/>
            <a:ext cx="274320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66"/>
          <p:cNvSpPr txBox="1">
            <a:spLocks noGrp="1"/>
          </p:cNvSpPr>
          <p:nvPr>
            <p:ph type="sldNum" idx="12"/>
          </p:nvPr>
        </p:nvSpPr>
        <p:spPr>
          <a:xfrm>
            <a:off x="8610600" y="6356350"/>
            <a:ext cx="2743200"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200" b="0" i="0" u="none" strike="noStrike" cap="none">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şlıklı İçerik" type="objTx">
  <p:cSld name="OBJECT_WITH_CAPTION_TEXT">
    <p:spTree>
      <p:nvGrpSpPr>
        <p:cNvPr id="1" name="Shape 74"/>
        <p:cNvGrpSpPr/>
        <p:nvPr/>
      </p:nvGrpSpPr>
      <p:grpSpPr>
        <a:xfrm>
          <a:off x="0" y="0"/>
          <a:ext cx="0" cy="0"/>
          <a:chOff x="0" y="0"/>
          <a:chExt cx="0" cy="0"/>
        </a:xfrm>
      </p:grpSpPr>
      <p:sp>
        <p:nvSpPr>
          <p:cNvPr id="75" name="Google Shape;75;p7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7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7" name="Google Shape;77;p7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8" name="Google Shape;78;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şlıklı Resim" type="picTx">
  <p:cSld name="PICTURE_WITH_CAPTION_TEXT">
    <p:spTree>
      <p:nvGrpSpPr>
        <p:cNvPr id="1" name="Shape 81"/>
        <p:cNvGrpSpPr/>
        <p:nvPr/>
      </p:nvGrpSpPr>
      <p:grpSpPr>
        <a:xfrm>
          <a:off x="0" y="0"/>
          <a:ext cx="0" cy="0"/>
          <a:chOff x="0" y="0"/>
          <a:chExt cx="0" cy="0"/>
        </a:xfrm>
      </p:grpSpPr>
      <p:sp>
        <p:nvSpPr>
          <p:cNvPr id="82" name="Google Shape;82;p7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7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4" name="Google Shape;84;p7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5" name="Google Shape;85;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şlık ve Dikey Metin" type="vertTx">
  <p:cSld name="VERTICAL_TEXT">
    <p:spTree>
      <p:nvGrpSpPr>
        <p:cNvPr id="1" name="Shape 88"/>
        <p:cNvGrpSpPr/>
        <p:nvPr/>
      </p:nvGrpSpPr>
      <p:grpSpPr>
        <a:xfrm>
          <a:off x="0" y="0"/>
          <a:ext cx="0" cy="0"/>
          <a:chOff x="0" y="0"/>
          <a:chExt cx="0" cy="0"/>
        </a:xfrm>
      </p:grpSpPr>
      <p:sp>
        <p:nvSpPr>
          <p:cNvPr id="89" name="Google Shape;89;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7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key Başlık ve Metin" type="vertTitleAndTx">
  <p:cSld name="VERTICAL_TITLE_AND_VERTICAL_TEXT">
    <p:spTree>
      <p:nvGrpSpPr>
        <p:cNvPr id="1" name="Shape 94"/>
        <p:cNvGrpSpPr/>
        <p:nvPr/>
      </p:nvGrpSpPr>
      <p:grpSpPr>
        <a:xfrm>
          <a:off x="0" y="0"/>
          <a:ext cx="0" cy="0"/>
          <a:chOff x="0" y="0"/>
          <a:chExt cx="0" cy="0"/>
        </a:xfrm>
      </p:grpSpPr>
      <p:sp>
        <p:nvSpPr>
          <p:cNvPr id="95" name="Google Shape;95;p7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7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şlık ve İçerik">
  <p:cSld name="Başlık ve İçerik">
    <p:spTree>
      <p:nvGrpSpPr>
        <p:cNvPr id="1" name="Shape 20"/>
        <p:cNvGrpSpPr/>
        <p:nvPr/>
      </p:nvGrpSpPr>
      <p:grpSpPr>
        <a:xfrm>
          <a:off x="0" y="0"/>
          <a:ext cx="0" cy="0"/>
          <a:chOff x="0" y="0"/>
          <a:chExt cx="0" cy="0"/>
        </a:xfrm>
      </p:grpSpPr>
      <p:sp>
        <p:nvSpPr>
          <p:cNvPr id="21" name="Google Shape;21;p67"/>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67"/>
          <p:cNvSpPr txBox="1">
            <a:spLocks noGrp="1"/>
          </p:cNvSpPr>
          <p:nvPr>
            <p:ph type="body" idx="1"/>
          </p:nvPr>
        </p:nvSpPr>
        <p:spPr>
          <a:xfrm>
            <a:off x="838200" y="2210540"/>
            <a:ext cx="10515600" cy="396642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6" name="Google Shape;26;p67" descr="metin, küçük resim içeren bir resim&#10;&#10;Açıklama otomatik olarak oluşturuldu"/>
          <p:cNvPicPr preferRelativeResize="0"/>
          <p:nvPr/>
        </p:nvPicPr>
        <p:blipFill rotWithShape="1">
          <a:blip r:embed="rId2">
            <a:alphaModFix/>
          </a:blip>
          <a:srcRect/>
          <a:stretch/>
        </p:blipFill>
        <p:spPr>
          <a:xfrm>
            <a:off x="95040" y="71729"/>
            <a:ext cx="1143099" cy="586791"/>
          </a:xfrm>
          <a:prstGeom prst="rect">
            <a:avLst/>
          </a:prstGeom>
          <a:noFill/>
          <a:ln>
            <a:noFill/>
          </a:ln>
        </p:spPr>
      </p:pic>
      <p:pic>
        <p:nvPicPr>
          <p:cNvPr id="27" name="Google Shape;27;p67"/>
          <p:cNvPicPr preferRelativeResize="0"/>
          <p:nvPr/>
        </p:nvPicPr>
        <p:blipFill rotWithShape="1">
          <a:blip r:embed="rId3">
            <a:alphaModFix/>
          </a:blip>
          <a:srcRect/>
          <a:stretch/>
        </p:blipFill>
        <p:spPr>
          <a:xfrm>
            <a:off x="9341873" y="64109"/>
            <a:ext cx="2850127" cy="602032"/>
          </a:xfrm>
          <a:prstGeom prst="rect">
            <a:avLst/>
          </a:prstGeom>
          <a:noFill/>
          <a:ln>
            <a:noFill/>
          </a:ln>
        </p:spPr>
      </p:pic>
      <p:pic>
        <p:nvPicPr>
          <p:cNvPr id="28" name="Google Shape;28;p67"/>
          <p:cNvPicPr preferRelativeResize="0"/>
          <p:nvPr/>
        </p:nvPicPr>
        <p:blipFill rotWithShape="1">
          <a:blip r:embed="rId4">
            <a:alphaModFix/>
          </a:blip>
          <a:srcRect/>
          <a:stretch/>
        </p:blipFill>
        <p:spPr>
          <a:xfrm>
            <a:off x="1270850" y="49005"/>
            <a:ext cx="1204064" cy="670618"/>
          </a:xfrm>
          <a:prstGeom prst="rect">
            <a:avLst/>
          </a:prstGeom>
          <a:noFill/>
          <a:ln>
            <a:noFill/>
          </a:ln>
        </p:spPr>
      </p:pic>
      <p:sp>
        <p:nvSpPr>
          <p:cNvPr id="29" name="Google Shape;29;p67"/>
          <p:cNvSpPr/>
          <p:nvPr/>
        </p:nvSpPr>
        <p:spPr>
          <a:xfrm rot="914125">
            <a:off x="169237" y="5202786"/>
            <a:ext cx="1483408" cy="14864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 name="Google Shape;30;p67"/>
          <p:cNvSpPr/>
          <p:nvPr/>
        </p:nvSpPr>
        <p:spPr>
          <a:xfrm rot="2280820">
            <a:off x="10189955" y="660479"/>
            <a:ext cx="1639273" cy="1547057"/>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31"/>
        <p:cNvGrpSpPr/>
        <p:nvPr/>
      </p:nvGrpSpPr>
      <p:grpSpPr>
        <a:xfrm>
          <a:off x="0" y="0"/>
          <a:ext cx="0" cy="0"/>
          <a:chOff x="0" y="0"/>
          <a:chExt cx="0" cy="0"/>
        </a:xfrm>
      </p:grpSpPr>
      <p:sp>
        <p:nvSpPr>
          <p:cNvPr id="32" name="Google Shape;32;p68"/>
          <p:cNvSpPr/>
          <p:nvPr/>
        </p:nvSpPr>
        <p:spPr>
          <a:xfrm>
            <a:off x="0" y="1"/>
            <a:ext cx="12192000" cy="6858000"/>
          </a:xfrm>
          <a:custGeom>
            <a:avLst/>
            <a:gdLst/>
            <a:ahLst/>
            <a:cxnLst/>
            <a:rect l="l" t="t" r="r" b="b"/>
            <a:pathLst>
              <a:path w="18288000" h="10287000" extrusionOk="0">
                <a:moveTo>
                  <a:pt x="18288000" y="10287000"/>
                </a:moveTo>
                <a:lnTo>
                  <a:pt x="0" y="10287000"/>
                </a:lnTo>
                <a:lnTo>
                  <a:pt x="0" y="0"/>
                </a:lnTo>
                <a:lnTo>
                  <a:pt x="18288000" y="0"/>
                </a:lnTo>
                <a:lnTo>
                  <a:pt x="18288000" y="10287000"/>
                </a:lnTo>
                <a:close/>
              </a:path>
            </a:pathLst>
          </a:custGeom>
          <a:solidFill>
            <a:srgbClr val="F4FAE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200" b="0" i="0" u="none" strike="noStrike" cap="none">
              <a:solidFill>
                <a:schemeClr val="dk1"/>
              </a:solidFill>
              <a:latin typeface="Calibri"/>
              <a:ea typeface="Calibri"/>
              <a:cs typeface="Calibri"/>
              <a:sym typeface="Calibri"/>
            </a:endParaRPr>
          </a:p>
        </p:txBody>
      </p:sp>
      <p:sp>
        <p:nvSpPr>
          <p:cNvPr id="33" name="Google Shape;33;p68"/>
          <p:cNvSpPr txBox="1">
            <a:spLocks noGrp="1"/>
          </p:cNvSpPr>
          <p:nvPr>
            <p:ph type="title"/>
          </p:nvPr>
        </p:nvSpPr>
        <p:spPr>
          <a:xfrm>
            <a:off x="3362426" y="1737600"/>
            <a:ext cx="5467147" cy="2229273"/>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rgbClr val="F4FAEC"/>
              </a:buClr>
              <a:buSzPts val="1400"/>
              <a:buFont typeface="Arial"/>
              <a:buNone/>
              <a:defRPr sz="14500" b="0" i="0">
                <a:solidFill>
                  <a:srgbClr val="F4FAEC"/>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68"/>
          <p:cNvSpPr txBox="1">
            <a:spLocks noGrp="1"/>
          </p:cNvSpPr>
          <p:nvPr>
            <p:ph type="ftr" idx="11"/>
          </p:nvPr>
        </p:nvSpPr>
        <p:spPr>
          <a:xfrm>
            <a:off x="4145280" y="6377940"/>
            <a:ext cx="3901440" cy="184666"/>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Clr>
                <a:srgbClr val="888888"/>
              </a:buClr>
              <a:buSzPts val="1400"/>
              <a:buFont typeface="Calibri"/>
              <a:buNone/>
              <a:defRPr>
                <a:solidFill>
                  <a:srgbClr val="888888"/>
                </a:solidFill>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35" name="Google Shape;35;p68"/>
          <p:cNvSpPr txBox="1">
            <a:spLocks noGrp="1"/>
          </p:cNvSpPr>
          <p:nvPr>
            <p:ph type="dt" idx="10"/>
          </p:nvPr>
        </p:nvSpPr>
        <p:spPr>
          <a:xfrm>
            <a:off x="609600" y="6377940"/>
            <a:ext cx="2804160" cy="184666"/>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rgbClr val="888888"/>
              </a:buClr>
              <a:buSzPts val="1400"/>
              <a:buFont typeface="Calibri"/>
              <a:buNone/>
              <a:defRPr>
                <a:solidFill>
                  <a:srgbClr val="888888"/>
                </a:solidFill>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36" name="Google Shape;36;p68"/>
          <p:cNvSpPr txBox="1">
            <a:spLocks noGrp="1"/>
          </p:cNvSpPr>
          <p:nvPr>
            <p:ph type="sldNum" idx="12"/>
          </p:nvPr>
        </p:nvSpPr>
        <p:spPr>
          <a:xfrm>
            <a:off x="8778241" y="6377940"/>
            <a:ext cx="2804160" cy="184666"/>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şlık Slaydı" type="title">
  <p:cSld name="TITLE">
    <p:spTree>
      <p:nvGrpSpPr>
        <p:cNvPr id="1" name="Shape 37"/>
        <p:cNvGrpSpPr/>
        <p:nvPr/>
      </p:nvGrpSpPr>
      <p:grpSpPr>
        <a:xfrm>
          <a:off x="0" y="0"/>
          <a:ext cx="0" cy="0"/>
          <a:chOff x="0" y="0"/>
          <a:chExt cx="0" cy="0"/>
        </a:xfrm>
      </p:grpSpPr>
      <p:sp>
        <p:nvSpPr>
          <p:cNvPr id="38" name="Google Shape;38;p6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0" name="Google Shape;4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ölüm Üst Bilgisi" type="secHead">
  <p:cSld name="SECTION_HEADER">
    <p:spTree>
      <p:nvGrpSpPr>
        <p:cNvPr id="1" name="Shape 43"/>
        <p:cNvGrpSpPr/>
        <p:nvPr/>
      </p:nvGrpSpPr>
      <p:grpSpPr>
        <a:xfrm>
          <a:off x="0" y="0"/>
          <a:ext cx="0" cy="0"/>
          <a:chOff x="0" y="0"/>
          <a:chExt cx="0" cy="0"/>
        </a:xfrm>
      </p:grpSpPr>
      <p:sp>
        <p:nvSpPr>
          <p:cNvPr id="44" name="Google Shape;44;p7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7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6" name="Google Shape;46;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ki İçerik" type="twoObj">
  <p:cSld name="TWO_OBJECTS">
    <p:spTree>
      <p:nvGrpSpPr>
        <p:cNvPr id="1" name="Shape 49"/>
        <p:cNvGrpSpPr/>
        <p:nvPr/>
      </p:nvGrpSpPr>
      <p:grpSpPr>
        <a:xfrm>
          <a:off x="0" y="0"/>
          <a:ext cx="0" cy="0"/>
          <a:chOff x="0" y="0"/>
          <a:chExt cx="0" cy="0"/>
        </a:xfrm>
      </p:grpSpPr>
      <p:sp>
        <p:nvSpPr>
          <p:cNvPr id="50" name="Google Shape;50;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7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Karşılaştırma" type="twoTxTwoObj">
  <p:cSld name="TWO_OBJECTS_WITH_TEXT">
    <p:spTree>
      <p:nvGrpSpPr>
        <p:cNvPr id="1" name="Shape 56"/>
        <p:cNvGrpSpPr/>
        <p:nvPr/>
      </p:nvGrpSpPr>
      <p:grpSpPr>
        <a:xfrm>
          <a:off x="0" y="0"/>
          <a:ext cx="0" cy="0"/>
          <a:chOff x="0" y="0"/>
          <a:chExt cx="0" cy="0"/>
        </a:xfrm>
      </p:grpSpPr>
      <p:sp>
        <p:nvSpPr>
          <p:cNvPr id="57" name="Google Shape;57;p7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7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7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7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7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Yalnızca Başlık" type="titleOnly">
  <p:cSld name="TITLE_ONLY">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oş" type="blank">
  <p:cSld name="BLANK">
    <p:spTree>
      <p:nvGrpSpPr>
        <p:cNvPr id="1" name="Shape 70"/>
        <p:cNvGrpSpPr/>
        <p:nvPr/>
      </p:nvGrpSpPr>
      <p:grpSpPr>
        <a:xfrm>
          <a:off x="0" y="0"/>
          <a:ext cx="0" cy="0"/>
          <a:chOff x="0" y="0"/>
          <a:chExt cx="0" cy="0"/>
        </a:xfrm>
      </p:grpSpPr>
      <p:sp>
        <p:nvSpPr>
          <p:cNvPr id="71" name="Google Shape;71;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_bZi-34IFxs&amp;feature=emb_title"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leadingchefacademy.com/leadership-development/why-chefs-should-use-speed-when-making-decision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www.youtube.com/watch?v=dEJQImzyOZ4"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hyperlink" Target="http://www.understandingmyjourney.eu/" TargetMode="External"/><Relationship Id="rId3" Type="http://schemas.openxmlformats.org/officeDocument/2006/relationships/hyperlink" Target="https://softskills4.eu/" TargetMode="External"/><Relationship Id="rId7" Type="http://schemas.openxmlformats.org/officeDocument/2006/relationships/hyperlink" Target="https://jiminy.erasmus.site/"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icaro-softskills.eu/" TargetMode="External"/><Relationship Id="rId11" Type="http://schemas.openxmlformats.org/officeDocument/2006/relationships/hyperlink" Target="https://blendinproject.eu/" TargetMode="External"/><Relationship Id="rId5" Type="http://schemas.openxmlformats.org/officeDocument/2006/relationships/hyperlink" Target="https://ulisseproject.eu/" TargetMode="External"/><Relationship Id="rId10" Type="http://schemas.openxmlformats.org/officeDocument/2006/relationships/hyperlink" Target="http://www.intercult-project.eu/" TargetMode="External"/><Relationship Id="rId4" Type="http://schemas.openxmlformats.org/officeDocument/2006/relationships/hyperlink" Target="https://skillsmatch.eu/" TargetMode="External"/><Relationship Id="rId9" Type="http://schemas.openxmlformats.org/officeDocument/2006/relationships/hyperlink" Target="https://increase.grant.umfiasi.ro/"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europa.eu/europass"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bFL9bEezvSk"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hyperlink" Target="https://ec.europa.eu/esco/portal" TargetMode="External"/><Relationship Id="rId3" Type="http://schemas.openxmlformats.org/officeDocument/2006/relationships/hyperlink" Target="https://www.ecpi.edu/blog/what-it-takes-to-be-a-chef-hard-and-soft-skills-you-will-need" TargetMode="External"/><Relationship Id="rId7" Type="http://schemas.openxmlformats.org/officeDocument/2006/relationships/hyperlink" Target="https://ec.europa.eu/esco/portal/news/fd542061-178a-4a04-81ae-b3b0eccb3edd"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hyperlink" Target="https://skillspanorama.cedefop.europa.eu/en/glossary/s" TargetMode="External"/><Relationship Id="rId5" Type="http://schemas.openxmlformats.org/officeDocument/2006/relationships/hyperlink" Target="https://ec.europa.eu/social/main.jsp?catId=1146&amp;langId=en" TargetMode="External"/><Relationship Id="rId4" Type="http://schemas.openxmlformats.org/officeDocument/2006/relationships/hyperlink" Target="https://www.ecpi.edu/blog/what-soft-skills-are-employers-looking-for-in-a-chef"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ec.europa.eu/esf/transnationality/content/how-boost-soft-skills-recognition" TargetMode="External"/><Relationship Id="rId7" Type="http://schemas.openxmlformats.org/officeDocument/2006/relationships/hyperlink" Target="https://www.britishcouncil.org/voices-magazine/why-employers-value-intercultural-skills"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hyperlink" Target="https://www.investopedia.com/terms/s/soft-skills.asp" TargetMode="External"/><Relationship Id="rId5" Type="http://schemas.openxmlformats.org/officeDocument/2006/relationships/hyperlink" Target="https://www.indeed.com/career-advice/resumes-cover-letters/soft-skills" TargetMode="External"/><Relationship Id="rId4" Type="http://schemas.openxmlformats.org/officeDocument/2006/relationships/hyperlink" Target="https://www.glassdoor.com/blog/guide/develop-soft-skills"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leadingchefacademy.com/leadership-development/why-chefs-should-use-speed-when-making-decisions"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hyperlink" Target="https://unesdoc.unesco.org/ark:/48223/pf0000245576" TargetMode="External"/></Relationships>
</file>

<file path=ppt/slides/_rels/slide63.xml.rels><?xml version="1.0" encoding="UTF-8" standalone="yes"?>
<Relationships xmlns="http://schemas.openxmlformats.org/package/2006/relationships"><Relationship Id="rId8" Type="http://schemas.openxmlformats.org/officeDocument/2006/relationships/hyperlink" Target="https://www.europass.at/fileadmin/dateien_redaktion/lebenslauf/Europass_CV_Instructions_EN.pdf" TargetMode="External"/><Relationship Id="rId3" Type="http://schemas.openxmlformats.org/officeDocument/2006/relationships/hyperlink" Target="https://www.escoffier.edu/blog/culinary-pastry-careers/acing-your-first-interview-out-of-culinary-school/" TargetMode="External"/><Relationship Id="rId7" Type="http://schemas.openxmlformats.org/officeDocument/2006/relationships/hyperlink" Target="https://crossculture2go.com/are-they-really-soft-skills/"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hyperlink" Target="https://www.commisceo-global.com/blog/10-definitions-of-intercultural-competence" TargetMode="External"/><Relationship Id="rId5" Type="http://schemas.openxmlformats.org/officeDocument/2006/relationships/hyperlink" Target="https://www.businessphrases.net/willingness-to-learn/" TargetMode="External"/><Relationship Id="rId4" Type="http://schemas.openxmlformats.org/officeDocument/2006/relationships/hyperlink" Target="https://www.escoffier.edu/blog/culinary-arts/5-transferable-skills-you-can-learn-in-culinary-schools/"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www.thebalancecareers.com/top-resume-writing-tips-2063314"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hyperlink" Target="https://hospitalityinsights.ehl.edu/soft-skills-critical-tourism-hospitality" TargetMode="External"/><Relationship Id="rId4" Type="http://schemas.openxmlformats.org/officeDocument/2006/relationships/hyperlink" Target="https://hospitalityinsights.ehl.edu/teaching-soft-skills"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0.png"/><Relationship Id="rId7"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image" Target="../media/image32.jpg"/><Relationship Id="rId11" Type="http://schemas.openxmlformats.org/officeDocument/2006/relationships/image" Target="../media/image9.png"/><Relationship Id="rId5" Type="http://schemas.openxmlformats.org/officeDocument/2006/relationships/image" Target="../media/image31.pn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
          <p:cNvSpPr/>
          <p:nvPr/>
        </p:nvSpPr>
        <p:spPr>
          <a:xfrm>
            <a:off x="-6735" y="0"/>
            <a:ext cx="12192000" cy="6858000"/>
          </a:xfrm>
          <a:prstGeom prst="rect">
            <a:avLst/>
          </a:prstGeom>
          <a:solidFill>
            <a:srgbClr val="608CB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2B70AA"/>
              </a:solidFill>
              <a:latin typeface="Calibri"/>
              <a:ea typeface="Calibri"/>
              <a:cs typeface="Calibri"/>
              <a:sym typeface="Calibri"/>
            </a:endParaRPr>
          </a:p>
        </p:txBody>
      </p:sp>
      <p:sp>
        <p:nvSpPr>
          <p:cNvPr id="105" name="Google Shape;105;p1"/>
          <p:cNvSpPr/>
          <p:nvPr/>
        </p:nvSpPr>
        <p:spPr>
          <a:xfrm>
            <a:off x="11253194" y="2690204"/>
            <a:ext cx="275589" cy="75353"/>
          </a:xfrm>
          <a:custGeom>
            <a:avLst/>
            <a:gdLst/>
            <a:ahLst/>
            <a:cxnLst/>
            <a:rect l="l" t="t" r="r" b="b"/>
            <a:pathLst>
              <a:path w="413384" h="113029" extrusionOk="0">
                <a:moveTo>
                  <a:pt x="1927" y="7113"/>
                </a:moveTo>
                <a:lnTo>
                  <a:pt x="7570" y="7974"/>
                </a:lnTo>
                <a:lnTo>
                  <a:pt x="12565" y="7030"/>
                </a:lnTo>
                <a:lnTo>
                  <a:pt x="65082" y="573"/>
                </a:lnTo>
                <a:lnTo>
                  <a:pt x="117132" y="0"/>
                </a:lnTo>
                <a:lnTo>
                  <a:pt x="168830" y="3866"/>
                </a:lnTo>
                <a:lnTo>
                  <a:pt x="220289" y="10730"/>
                </a:lnTo>
                <a:lnTo>
                  <a:pt x="322944" y="27673"/>
                </a:lnTo>
                <a:lnTo>
                  <a:pt x="374368" y="34866"/>
                </a:lnTo>
                <a:lnTo>
                  <a:pt x="406680" y="55794"/>
                </a:lnTo>
                <a:lnTo>
                  <a:pt x="413335" y="79319"/>
                </a:lnTo>
                <a:lnTo>
                  <a:pt x="410974" y="88066"/>
                </a:lnTo>
                <a:lnTo>
                  <a:pt x="372747" y="112653"/>
                </a:lnTo>
                <a:lnTo>
                  <a:pt x="364015" y="112566"/>
                </a:lnTo>
                <a:lnTo>
                  <a:pt x="309829" y="105953"/>
                </a:lnTo>
                <a:lnTo>
                  <a:pt x="255768" y="98660"/>
                </a:lnTo>
                <a:lnTo>
                  <a:pt x="201992" y="89815"/>
                </a:lnTo>
                <a:lnTo>
                  <a:pt x="148659" y="78545"/>
                </a:lnTo>
                <a:lnTo>
                  <a:pt x="95928" y="63979"/>
                </a:lnTo>
                <a:lnTo>
                  <a:pt x="55571" y="44336"/>
                </a:lnTo>
                <a:lnTo>
                  <a:pt x="43043" y="36046"/>
                </a:lnTo>
                <a:lnTo>
                  <a:pt x="35748" y="31556"/>
                </a:lnTo>
                <a:lnTo>
                  <a:pt x="28064" y="27913"/>
                </a:lnTo>
                <a:lnTo>
                  <a:pt x="19938" y="25285"/>
                </a:lnTo>
                <a:lnTo>
                  <a:pt x="11318" y="23844"/>
                </a:lnTo>
                <a:lnTo>
                  <a:pt x="5577" y="23339"/>
                </a:lnTo>
                <a:lnTo>
                  <a:pt x="3783" y="22840"/>
                </a:lnTo>
                <a:lnTo>
                  <a:pt x="0" y="17534"/>
                </a:lnTo>
                <a:lnTo>
                  <a:pt x="1927" y="7113"/>
                </a:lnTo>
                <a:close/>
              </a:path>
            </a:pathLst>
          </a:custGeom>
          <a:solidFill>
            <a:srgbClr val="F4FA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6" name="Google Shape;106;p1"/>
          <p:cNvSpPr/>
          <p:nvPr/>
        </p:nvSpPr>
        <p:spPr>
          <a:xfrm>
            <a:off x="11153116" y="2154635"/>
            <a:ext cx="277706" cy="188807"/>
          </a:xfrm>
          <a:custGeom>
            <a:avLst/>
            <a:gdLst/>
            <a:ahLst/>
            <a:cxnLst/>
            <a:rect l="l" t="t" r="r" b="b"/>
            <a:pathLst>
              <a:path w="416559" h="283210" extrusionOk="0">
                <a:moveTo>
                  <a:pt x="194315" y="117493"/>
                </a:moveTo>
                <a:lnTo>
                  <a:pt x="232621" y="90296"/>
                </a:lnTo>
                <a:lnTo>
                  <a:pt x="271243" y="63550"/>
                </a:lnTo>
                <a:lnTo>
                  <a:pt x="310278" y="37394"/>
                </a:lnTo>
                <a:lnTo>
                  <a:pt x="349820" y="11967"/>
                </a:lnTo>
                <a:lnTo>
                  <a:pt x="385502" y="0"/>
                </a:lnTo>
                <a:lnTo>
                  <a:pt x="398592" y="1832"/>
                </a:lnTo>
                <a:lnTo>
                  <a:pt x="410746" y="6928"/>
                </a:lnTo>
                <a:lnTo>
                  <a:pt x="416344" y="13919"/>
                </a:lnTo>
                <a:lnTo>
                  <a:pt x="415333" y="22879"/>
                </a:lnTo>
                <a:lnTo>
                  <a:pt x="355713" y="76497"/>
                </a:lnTo>
                <a:lnTo>
                  <a:pt x="320858" y="102642"/>
                </a:lnTo>
                <a:lnTo>
                  <a:pt x="250281" y="153775"/>
                </a:lnTo>
                <a:lnTo>
                  <a:pt x="216193" y="179176"/>
                </a:lnTo>
                <a:lnTo>
                  <a:pt x="181667" y="203952"/>
                </a:lnTo>
                <a:lnTo>
                  <a:pt x="146788" y="228232"/>
                </a:lnTo>
                <a:lnTo>
                  <a:pt x="111641" y="252149"/>
                </a:lnTo>
                <a:lnTo>
                  <a:pt x="67365" y="273826"/>
                </a:lnTo>
                <a:lnTo>
                  <a:pt x="18671" y="279979"/>
                </a:lnTo>
                <a:lnTo>
                  <a:pt x="12608" y="279704"/>
                </a:lnTo>
                <a:lnTo>
                  <a:pt x="3760" y="282822"/>
                </a:lnTo>
                <a:lnTo>
                  <a:pt x="0" y="264740"/>
                </a:lnTo>
                <a:lnTo>
                  <a:pt x="9681" y="266812"/>
                </a:lnTo>
                <a:lnTo>
                  <a:pt x="23404" y="263385"/>
                </a:lnTo>
                <a:lnTo>
                  <a:pt x="29751" y="258861"/>
                </a:lnTo>
                <a:lnTo>
                  <a:pt x="34277" y="252093"/>
                </a:lnTo>
                <a:lnTo>
                  <a:pt x="52295" y="229045"/>
                </a:lnTo>
                <a:lnTo>
                  <a:pt x="72828" y="208625"/>
                </a:lnTo>
                <a:lnTo>
                  <a:pt x="95083" y="190087"/>
                </a:lnTo>
                <a:lnTo>
                  <a:pt x="118267" y="172685"/>
                </a:lnTo>
                <a:lnTo>
                  <a:pt x="194315" y="117493"/>
                </a:lnTo>
                <a:close/>
              </a:path>
            </a:pathLst>
          </a:custGeom>
          <a:solidFill>
            <a:srgbClr val="F4FA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7" name="Google Shape;107;p1"/>
          <p:cNvSpPr/>
          <p:nvPr/>
        </p:nvSpPr>
        <p:spPr>
          <a:xfrm>
            <a:off x="10877430" y="1872930"/>
            <a:ext cx="103293" cy="256963"/>
          </a:xfrm>
          <a:custGeom>
            <a:avLst/>
            <a:gdLst/>
            <a:ahLst/>
            <a:cxnLst/>
            <a:rect l="l" t="t" r="r" b="b"/>
            <a:pathLst>
              <a:path w="154940" h="385444" extrusionOk="0">
                <a:moveTo>
                  <a:pt x="109985" y="8260"/>
                </a:moveTo>
                <a:lnTo>
                  <a:pt x="120137" y="2313"/>
                </a:lnTo>
                <a:lnTo>
                  <a:pt x="129694" y="0"/>
                </a:lnTo>
                <a:lnTo>
                  <a:pt x="138768" y="1436"/>
                </a:lnTo>
                <a:lnTo>
                  <a:pt x="147475" y="6740"/>
                </a:lnTo>
                <a:lnTo>
                  <a:pt x="153128" y="13841"/>
                </a:lnTo>
                <a:lnTo>
                  <a:pt x="154737" y="21438"/>
                </a:lnTo>
                <a:lnTo>
                  <a:pt x="153421" y="29476"/>
                </a:lnTo>
                <a:lnTo>
                  <a:pt x="139540" y="65963"/>
                </a:lnTo>
                <a:lnTo>
                  <a:pt x="130395" y="94560"/>
                </a:lnTo>
                <a:lnTo>
                  <a:pt x="114002" y="152369"/>
                </a:lnTo>
                <a:lnTo>
                  <a:pt x="99901" y="198887"/>
                </a:lnTo>
                <a:lnTo>
                  <a:pt x="84003" y="244614"/>
                </a:lnTo>
                <a:lnTo>
                  <a:pt x="65523" y="289217"/>
                </a:lnTo>
                <a:lnTo>
                  <a:pt x="43672" y="332363"/>
                </a:lnTo>
                <a:lnTo>
                  <a:pt x="17664" y="373718"/>
                </a:lnTo>
                <a:lnTo>
                  <a:pt x="14446" y="378299"/>
                </a:lnTo>
                <a:lnTo>
                  <a:pt x="12696" y="385156"/>
                </a:lnTo>
                <a:lnTo>
                  <a:pt x="0" y="380526"/>
                </a:lnTo>
                <a:lnTo>
                  <a:pt x="824" y="375341"/>
                </a:lnTo>
                <a:lnTo>
                  <a:pt x="2698" y="371410"/>
                </a:lnTo>
                <a:lnTo>
                  <a:pt x="9309" y="352545"/>
                </a:lnTo>
                <a:lnTo>
                  <a:pt x="12780" y="333096"/>
                </a:lnTo>
                <a:lnTo>
                  <a:pt x="14998" y="313414"/>
                </a:lnTo>
                <a:lnTo>
                  <a:pt x="17850" y="293852"/>
                </a:lnTo>
                <a:lnTo>
                  <a:pt x="29196" y="242214"/>
                </a:lnTo>
                <a:lnTo>
                  <a:pt x="42556" y="191135"/>
                </a:lnTo>
                <a:lnTo>
                  <a:pt x="57427" y="140475"/>
                </a:lnTo>
                <a:lnTo>
                  <a:pt x="73305" y="90098"/>
                </a:lnTo>
                <a:lnTo>
                  <a:pt x="89686" y="39865"/>
                </a:lnTo>
                <a:lnTo>
                  <a:pt x="102922" y="13874"/>
                </a:lnTo>
                <a:lnTo>
                  <a:pt x="109985" y="8260"/>
                </a:lnTo>
                <a:close/>
              </a:path>
            </a:pathLst>
          </a:custGeom>
          <a:solidFill>
            <a:srgbClr val="F4FA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8" name="Google Shape;108;p1"/>
          <p:cNvSpPr/>
          <p:nvPr/>
        </p:nvSpPr>
        <p:spPr>
          <a:xfrm>
            <a:off x="11052928" y="2097602"/>
            <a:ext cx="42333" cy="88900"/>
          </a:xfrm>
          <a:custGeom>
            <a:avLst/>
            <a:gdLst/>
            <a:ahLst/>
            <a:cxnLst/>
            <a:rect l="l" t="t" r="r" b="b"/>
            <a:pathLst>
              <a:path w="63500" h="133350" extrusionOk="0">
                <a:moveTo>
                  <a:pt x="24410" y="4932"/>
                </a:moveTo>
                <a:lnTo>
                  <a:pt x="29911" y="1548"/>
                </a:lnTo>
                <a:lnTo>
                  <a:pt x="36015" y="0"/>
                </a:lnTo>
                <a:lnTo>
                  <a:pt x="42548" y="369"/>
                </a:lnTo>
                <a:lnTo>
                  <a:pt x="49333" y="2737"/>
                </a:lnTo>
                <a:lnTo>
                  <a:pt x="57000" y="6531"/>
                </a:lnTo>
                <a:lnTo>
                  <a:pt x="62958" y="13590"/>
                </a:lnTo>
                <a:lnTo>
                  <a:pt x="59770" y="21801"/>
                </a:lnTo>
                <a:lnTo>
                  <a:pt x="52530" y="46945"/>
                </a:lnTo>
                <a:lnTo>
                  <a:pt x="47344" y="72718"/>
                </a:lnTo>
                <a:lnTo>
                  <a:pt x="40578" y="98004"/>
                </a:lnTo>
                <a:lnTo>
                  <a:pt x="28600" y="121688"/>
                </a:lnTo>
                <a:lnTo>
                  <a:pt x="25397" y="126259"/>
                </a:lnTo>
                <a:lnTo>
                  <a:pt x="24390" y="132828"/>
                </a:lnTo>
                <a:lnTo>
                  <a:pt x="8567" y="131175"/>
                </a:lnTo>
                <a:lnTo>
                  <a:pt x="10508" y="124028"/>
                </a:lnTo>
                <a:lnTo>
                  <a:pt x="8560" y="119038"/>
                </a:lnTo>
                <a:lnTo>
                  <a:pt x="2095" y="96492"/>
                </a:lnTo>
                <a:lnTo>
                  <a:pt x="0" y="73927"/>
                </a:lnTo>
                <a:lnTo>
                  <a:pt x="2001" y="51332"/>
                </a:lnTo>
                <a:lnTo>
                  <a:pt x="7828" y="28697"/>
                </a:lnTo>
                <a:lnTo>
                  <a:pt x="10429" y="22130"/>
                </a:lnTo>
                <a:lnTo>
                  <a:pt x="13858" y="15952"/>
                </a:lnTo>
                <a:lnTo>
                  <a:pt x="18418" y="10204"/>
                </a:lnTo>
                <a:lnTo>
                  <a:pt x="24410" y="4932"/>
                </a:lnTo>
                <a:close/>
              </a:path>
            </a:pathLst>
          </a:custGeom>
          <a:solidFill>
            <a:srgbClr val="F4FA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9" name="Google Shape;109;p1"/>
          <p:cNvSpPr/>
          <p:nvPr/>
        </p:nvSpPr>
        <p:spPr>
          <a:xfrm>
            <a:off x="11256457" y="2535925"/>
            <a:ext cx="82973" cy="15663"/>
          </a:xfrm>
          <a:custGeom>
            <a:avLst/>
            <a:gdLst/>
            <a:ahLst/>
            <a:cxnLst/>
            <a:rect l="l" t="t" r="r" b="b"/>
            <a:pathLst>
              <a:path w="124459" h="23495" extrusionOk="0">
                <a:moveTo>
                  <a:pt x="0" y="3860"/>
                </a:moveTo>
                <a:lnTo>
                  <a:pt x="17455" y="594"/>
                </a:lnTo>
                <a:lnTo>
                  <a:pt x="34834" y="0"/>
                </a:lnTo>
                <a:lnTo>
                  <a:pt x="80061" y="2539"/>
                </a:lnTo>
                <a:lnTo>
                  <a:pt x="117368" y="6697"/>
                </a:lnTo>
                <a:lnTo>
                  <a:pt x="124354" y="6225"/>
                </a:lnTo>
                <a:lnTo>
                  <a:pt x="123259" y="21611"/>
                </a:lnTo>
                <a:lnTo>
                  <a:pt x="117135" y="21467"/>
                </a:lnTo>
                <a:lnTo>
                  <a:pt x="112443" y="22063"/>
                </a:lnTo>
                <a:lnTo>
                  <a:pt x="83522" y="23046"/>
                </a:lnTo>
                <a:lnTo>
                  <a:pt x="55294" y="19388"/>
                </a:lnTo>
                <a:lnTo>
                  <a:pt x="27531" y="12517"/>
                </a:lnTo>
                <a:lnTo>
                  <a:pt x="0" y="3860"/>
                </a:lnTo>
                <a:close/>
              </a:path>
            </a:pathLst>
          </a:custGeom>
          <a:solidFill>
            <a:srgbClr val="F4FAE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110" name="Google Shape;110;p1"/>
          <p:cNvGrpSpPr/>
          <p:nvPr/>
        </p:nvGrpSpPr>
        <p:grpSpPr>
          <a:xfrm>
            <a:off x="-571928" y="-1576"/>
            <a:ext cx="3408272" cy="6390180"/>
            <a:chOff x="-990182" y="-74394"/>
            <a:chExt cx="5556184" cy="10361392"/>
          </a:xfrm>
        </p:grpSpPr>
        <p:sp>
          <p:nvSpPr>
            <p:cNvPr id="111" name="Google Shape;111;p1"/>
            <p:cNvSpPr/>
            <p:nvPr/>
          </p:nvSpPr>
          <p:spPr>
            <a:xfrm>
              <a:off x="0" y="6074718"/>
              <a:ext cx="4566002" cy="421228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2" name="Google Shape;112;p1"/>
            <p:cNvSpPr/>
            <p:nvPr/>
          </p:nvSpPr>
          <p:spPr>
            <a:xfrm>
              <a:off x="-990182" y="-74394"/>
              <a:ext cx="5556184" cy="4443918"/>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3" name="Google Shape;113;p1"/>
            <p:cNvSpPr/>
            <p:nvPr/>
          </p:nvSpPr>
          <p:spPr>
            <a:xfrm>
              <a:off x="-48345" y="3758602"/>
              <a:ext cx="3340904" cy="55353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sp>
        <p:nvSpPr>
          <p:cNvPr id="114" name="Google Shape;114;p1"/>
          <p:cNvSpPr txBox="1"/>
          <p:nvPr/>
        </p:nvSpPr>
        <p:spPr>
          <a:xfrm>
            <a:off x="257810" y="1573462"/>
            <a:ext cx="10671267" cy="2360474"/>
          </a:xfrm>
          <a:prstGeom prst="rect">
            <a:avLst/>
          </a:prstGeom>
          <a:noFill/>
          <a:ln>
            <a:noFill/>
          </a:ln>
        </p:spPr>
        <p:txBody>
          <a:bodyPr spcFirstLastPara="1" wrap="square" lIns="0" tIns="691725" rIns="0" bIns="0" anchor="t" anchorCtr="0">
            <a:spAutoFit/>
          </a:bodyPr>
          <a:lstStyle/>
          <a:p>
            <a:pPr lvl="0" algn="r"/>
            <a:r>
              <a:rPr lang="el-GR" sz="3600" dirty="0">
                <a:solidFill>
                  <a:srgbClr val="F4FAEC"/>
                </a:solidFill>
              </a:rPr>
              <a:t>Ένταξη μεταναστών μέσω</a:t>
            </a:r>
            <a:br>
              <a:rPr lang="el-GR" sz="3600" dirty="0">
                <a:solidFill>
                  <a:srgbClr val="F4FAEC"/>
                </a:solidFill>
              </a:rPr>
            </a:br>
            <a:r>
              <a:rPr lang="el-GR" sz="3600" dirty="0">
                <a:solidFill>
                  <a:srgbClr val="F4FAEC"/>
                </a:solidFill>
              </a:rPr>
              <a:t>Μαγειρικών Τεχνών</a:t>
            </a:r>
          </a:p>
          <a:p>
            <a:pPr lvl="0" algn="r"/>
            <a:r>
              <a:rPr lang="el-GR" sz="3600" dirty="0" err="1">
                <a:solidFill>
                  <a:srgbClr val="F4FAEC"/>
                </a:solidFill>
              </a:rPr>
              <a:t>Cοοking</a:t>
            </a:r>
            <a:r>
              <a:rPr lang="el-GR" sz="3600" dirty="0">
                <a:solidFill>
                  <a:srgbClr val="F4FAEC"/>
                </a:solidFill>
              </a:rPr>
              <a:t> </a:t>
            </a:r>
            <a:r>
              <a:rPr lang="el-GR" sz="3600" dirty="0" err="1">
                <a:solidFill>
                  <a:srgbClr val="F4FAEC"/>
                </a:solidFill>
              </a:rPr>
              <a:t>Cultures</a:t>
            </a:r>
            <a:endParaRPr lang="el-GR" sz="3600" dirty="0">
              <a:solidFill>
                <a:srgbClr val="F4FAEC"/>
              </a:solidFill>
            </a:endParaRPr>
          </a:p>
        </p:txBody>
      </p:sp>
      <p:sp>
        <p:nvSpPr>
          <p:cNvPr id="115" name="Google Shape;115;p1"/>
          <p:cNvSpPr txBox="1"/>
          <p:nvPr/>
        </p:nvSpPr>
        <p:spPr>
          <a:xfrm>
            <a:off x="7015359" y="4615906"/>
            <a:ext cx="3913717" cy="255625"/>
          </a:xfrm>
          <a:prstGeom prst="rect">
            <a:avLst/>
          </a:prstGeom>
          <a:noFill/>
          <a:ln>
            <a:noFill/>
          </a:ln>
        </p:spPr>
        <p:txBody>
          <a:bodyPr spcFirstLastPara="1" wrap="square" lIns="0" tIns="9300" rIns="0" bIns="0" anchor="t" anchorCtr="0">
            <a:spAutoFit/>
          </a:bodyPr>
          <a:lstStyle/>
          <a:p>
            <a:pPr marL="0" marR="0" lvl="0" indent="0" algn="l" rtl="0">
              <a:spcBef>
                <a:spcPts val="0"/>
              </a:spcBef>
              <a:spcAft>
                <a:spcPts val="0"/>
              </a:spcAft>
              <a:buNone/>
            </a:pPr>
            <a:r>
              <a:rPr lang="en-US" sz="1600" i="1" dirty="0">
                <a:solidFill>
                  <a:schemeClr val="lt1"/>
                </a:solidFill>
                <a:latin typeface="Calibri"/>
                <a:ea typeface="Calibri"/>
                <a:cs typeface="Calibri"/>
                <a:sym typeface="Calibri"/>
              </a:rPr>
              <a:t>Erasmus + </a:t>
            </a:r>
            <a:r>
              <a:rPr lang="el-GR" sz="1600" i="1" dirty="0">
                <a:solidFill>
                  <a:schemeClr val="lt1"/>
                </a:solidFill>
                <a:latin typeface="Calibri"/>
                <a:ea typeface="Calibri"/>
                <a:cs typeface="Calibri"/>
                <a:sym typeface="Calibri"/>
              </a:rPr>
              <a:t>Πρόγραμμα</a:t>
            </a:r>
            <a:r>
              <a:rPr lang="en-US" sz="1600" i="1" dirty="0">
                <a:solidFill>
                  <a:schemeClr val="lt1"/>
                </a:solidFill>
                <a:latin typeface="Calibri"/>
                <a:ea typeface="Calibri"/>
                <a:cs typeface="Calibri"/>
                <a:sym typeface="Calibri"/>
              </a:rPr>
              <a:t> [2019-1-KA204-074418]</a:t>
            </a:r>
            <a:endParaRPr sz="1600" dirty="0">
              <a:solidFill>
                <a:schemeClr val="lt1"/>
              </a:solidFill>
              <a:latin typeface="Calibri"/>
              <a:ea typeface="Calibri"/>
              <a:cs typeface="Calibri"/>
              <a:sym typeface="Calibri"/>
            </a:endParaRPr>
          </a:p>
        </p:txBody>
      </p:sp>
      <p:pic>
        <p:nvPicPr>
          <p:cNvPr id="116" name="Google Shape;116;p1"/>
          <p:cNvPicPr preferRelativeResize="0"/>
          <p:nvPr/>
        </p:nvPicPr>
        <p:blipFill rotWithShape="1">
          <a:blip r:embed="rId6">
            <a:alphaModFix/>
          </a:blip>
          <a:srcRect/>
          <a:stretch/>
        </p:blipFill>
        <p:spPr>
          <a:xfrm>
            <a:off x="8278153" y="-417272"/>
            <a:ext cx="3250631" cy="3250631"/>
          </a:xfrm>
          <a:prstGeom prst="rect">
            <a:avLst/>
          </a:prstGeom>
          <a:noFill/>
          <a:ln>
            <a:noFill/>
          </a:ln>
        </p:spPr>
      </p:pic>
      <p:pic>
        <p:nvPicPr>
          <p:cNvPr id="117" name="Google Shape;117;p1" descr="akmi-cl1-350x278"/>
          <p:cNvPicPr preferRelativeResize="0"/>
          <p:nvPr/>
        </p:nvPicPr>
        <p:blipFill rotWithShape="1">
          <a:blip r:embed="rId7">
            <a:alphaModFix/>
          </a:blip>
          <a:srcRect/>
          <a:stretch/>
        </p:blipFill>
        <p:spPr>
          <a:xfrm>
            <a:off x="5691120" y="4783376"/>
            <a:ext cx="1258920" cy="1002325"/>
          </a:xfrm>
          <a:prstGeom prst="rect">
            <a:avLst/>
          </a:prstGeom>
          <a:noFill/>
          <a:ln>
            <a:noFill/>
          </a:ln>
        </p:spPr>
      </p:pic>
      <p:pic>
        <p:nvPicPr>
          <p:cNvPr id="118" name="Google Shape;118;p1"/>
          <p:cNvPicPr preferRelativeResize="0"/>
          <p:nvPr/>
        </p:nvPicPr>
        <p:blipFill rotWithShape="1">
          <a:blip r:embed="rId8">
            <a:alphaModFix/>
          </a:blip>
          <a:srcRect/>
          <a:stretch/>
        </p:blipFill>
        <p:spPr>
          <a:xfrm>
            <a:off x="4827610" y="4969655"/>
            <a:ext cx="534990" cy="534990"/>
          </a:xfrm>
          <a:prstGeom prst="rect">
            <a:avLst/>
          </a:prstGeom>
          <a:noFill/>
          <a:ln>
            <a:noFill/>
          </a:ln>
        </p:spPr>
      </p:pic>
      <p:pic>
        <p:nvPicPr>
          <p:cNvPr id="119" name="Google Shape;119;p1"/>
          <p:cNvPicPr preferRelativeResize="0"/>
          <p:nvPr/>
        </p:nvPicPr>
        <p:blipFill rotWithShape="1">
          <a:blip r:embed="rId9">
            <a:alphaModFix/>
          </a:blip>
          <a:srcRect l="11242" t="31941" r="13609" b="36119"/>
          <a:stretch/>
        </p:blipFill>
        <p:spPr>
          <a:xfrm>
            <a:off x="8705560" y="5152220"/>
            <a:ext cx="1104477" cy="234950"/>
          </a:xfrm>
          <a:prstGeom prst="rect">
            <a:avLst/>
          </a:prstGeom>
          <a:noFill/>
          <a:ln>
            <a:noFill/>
          </a:ln>
        </p:spPr>
      </p:pic>
      <p:pic>
        <p:nvPicPr>
          <p:cNvPr id="120" name="Google Shape;120;p1" descr="14742E46-8181-433E-AF9B-28FBF1A0E9CA@home"/>
          <p:cNvPicPr preferRelativeResize="0"/>
          <p:nvPr/>
        </p:nvPicPr>
        <p:blipFill rotWithShape="1">
          <a:blip r:embed="rId10">
            <a:alphaModFix/>
          </a:blip>
          <a:srcRect/>
          <a:stretch/>
        </p:blipFill>
        <p:spPr>
          <a:xfrm>
            <a:off x="7238855" y="4976582"/>
            <a:ext cx="1191487" cy="576878"/>
          </a:xfrm>
          <a:prstGeom prst="rect">
            <a:avLst/>
          </a:prstGeom>
          <a:noFill/>
          <a:ln>
            <a:noFill/>
          </a:ln>
        </p:spPr>
      </p:pic>
      <p:pic>
        <p:nvPicPr>
          <p:cNvPr id="121" name="Google Shape;121;p1"/>
          <p:cNvPicPr preferRelativeResize="0"/>
          <p:nvPr/>
        </p:nvPicPr>
        <p:blipFill rotWithShape="1">
          <a:blip r:embed="rId11">
            <a:alphaModFix/>
          </a:blip>
          <a:srcRect/>
          <a:stretch/>
        </p:blipFill>
        <p:spPr>
          <a:xfrm>
            <a:off x="10119813" y="4952354"/>
            <a:ext cx="881117" cy="629674"/>
          </a:xfrm>
          <a:prstGeom prst="rect">
            <a:avLst/>
          </a:prstGeom>
          <a:noFill/>
          <a:ln>
            <a:noFill/>
          </a:ln>
        </p:spPr>
      </p:pic>
      <p:sp>
        <p:nvSpPr>
          <p:cNvPr id="122" name="Google Shape;122;p1"/>
          <p:cNvSpPr/>
          <p:nvPr/>
        </p:nvSpPr>
        <p:spPr>
          <a:xfrm>
            <a:off x="1972910" y="520138"/>
            <a:ext cx="6623465" cy="1384954"/>
          </a:xfrm>
          <a:prstGeom prst="rect">
            <a:avLst/>
          </a:prstGeom>
          <a:solidFill>
            <a:schemeClr val="lt2">
              <a:alpha val="83921"/>
            </a:schemeClr>
          </a:solidFill>
          <a:ln>
            <a:noFill/>
          </a:ln>
        </p:spPr>
        <p:txBody>
          <a:bodyPr spcFirstLastPara="1" wrap="square" lIns="91425" tIns="45700" rIns="91425" bIns="45700" anchor="t" anchorCtr="0">
            <a:spAutoFit/>
          </a:bodyPr>
          <a:lstStyle/>
          <a:p>
            <a:pPr lvl="0" algn="just"/>
            <a:r>
              <a:rPr lang="el-GR" sz="2800" b="1" dirty="0">
                <a:solidFill>
                  <a:schemeClr val="dk2"/>
                </a:solidFill>
                <a:latin typeface="Calibri" panose="020F0502020204030204" pitchFamily="34" charset="0"/>
                <a:ea typeface="Calibri"/>
                <a:cs typeface="Calibri"/>
                <a:sym typeface="Calibri"/>
              </a:rPr>
              <a:t>Εκπαιδευτική Ενότητα 1</a:t>
            </a:r>
            <a:r>
              <a:rPr lang="en-US" sz="2800" b="1" dirty="0">
                <a:solidFill>
                  <a:schemeClr val="dk2"/>
                </a:solidFill>
                <a:latin typeface="Calibri" panose="020F0502020204030204" pitchFamily="34" charset="0"/>
                <a:ea typeface="Calibri"/>
                <a:cs typeface="Calibri"/>
                <a:sym typeface="Calibri"/>
              </a:rPr>
              <a:t> </a:t>
            </a:r>
            <a:endParaRPr sz="2800" dirty="0">
              <a:latin typeface="Calibri" panose="020F0502020204030204" pitchFamily="34" charset="0"/>
            </a:endParaRPr>
          </a:p>
          <a:p>
            <a:pPr lvl="0"/>
            <a:r>
              <a:rPr lang="el-GR" sz="2800" b="1" dirty="0">
                <a:solidFill>
                  <a:schemeClr val="dk2"/>
                </a:solidFill>
                <a:latin typeface="Calibri" panose="020F0502020204030204" pitchFamily="34" charset="0"/>
                <a:ea typeface="Calibri"/>
                <a:cs typeface="Calibri"/>
                <a:sym typeface="Calibri"/>
              </a:rPr>
              <a:t>Εισαγωγή στις ήπιες δεξιότητες για εργαζόμενους στον επισιτιστικό τομέα</a:t>
            </a:r>
            <a:endParaRPr sz="2800" b="1" dirty="0">
              <a:solidFill>
                <a:schemeClr val="dk2"/>
              </a:solidFill>
              <a:latin typeface="Calibri" panose="020F0502020204030204" pitchFamily="34" charset="0"/>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0"/>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l-GR" sz="2500" b="1" dirty="0">
                <a:solidFill>
                  <a:schemeClr val="accent1"/>
                </a:solidFill>
                <a:latin typeface="Arial"/>
                <a:ea typeface="Arial"/>
                <a:cs typeface="Arial"/>
                <a:sym typeface="Arial"/>
              </a:rPr>
              <a:t>Εισαγωγή στις ήπιες/διαπολιτισμικές δεξιότητες</a:t>
            </a:r>
            <a:endParaRPr sz="2500" dirty="0"/>
          </a:p>
        </p:txBody>
      </p:sp>
      <p:sp>
        <p:nvSpPr>
          <p:cNvPr id="191" name="Google Shape;191;p10"/>
          <p:cNvSpPr txBox="1">
            <a:spLocks noGrp="1"/>
          </p:cNvSpPr>
          <p:nvPr>
            <p:ph type="body" idx="1"/>
          </p:nvPr>
        </p:nvSpPr>
        <p:spPr>
          <a:xfrm>
            <a:off x="1026199" y="2048428"/>
            <a:ext cx="5669280" cy="4647460"/>
          </a:xfrm>
          <a:prstGeom prst="rect">
            <a:avLst/>
          </a:prstGeom>
          <a:noFill/>
          <a:ln>
            <a:noFill/>
          </a:ln>
        </p:spPr>
        <p:txBody>
          <a:bodyPr spcFirstLastPara="1" wrap="square" lIns="91425" tIns="45700" rIns="91425" bIns="45700" anchor="t" anchorCtr="0">
            <a:normAutofit lnSpcReduction="10000"/>
          </a:bodyPr>
          <a:lstStyle/>
          <a:p>
            <a:pPr marL="0" lvl="0" indent="0">
              <a:lnSpc>
                <a:spcPct val="100000"/>
              </a:lnSpc>
              <a:spcBef>
                <a:spcPts val="0"/>
              </a:spcBef>
              <a:buNone/>
            </a:pPr>
            <a:r>
              <a:rPr lang="el-GR" sz="1800" dirty="0">
                <a:latin typeface="Arial"/>
                <a:ea typeface="Arial"/>
                <a:cs typeface="Arial"/>
                <a:sym typeface="Arial"/>
              </a:rPr>
              <a:t>Όλοι θα συμφωνήσουμε ότι είτε έχεις είτε δεν έχεις δίπλωμα ή πιστοποίηση στη μαγειρική τέχνη, αυτό που χρειάζεται είναι αφοσίωση, υπομονή και πολλές δεξιότητες για να βρεις τη δουλειά που επιθυμείς ή να φθάσεις στην κορυφή.</a:t>
            </a:r>
          </a:p>
          <a:p>
            <a:pPr marL="0" lvl="0" indent="0">
              <a:spcBef>
                <a:spcPts val="0"/>
              </a:spcBef>
              <a:buNone/>
            </a:pPr>
            <a:endParaRPr lang="el-GR" sz="1800" dirty="0">
              <a:latin typeface="Arial"/>
              <a:ea typeface="Arial"/>
              <a:cs typeface="Arial"/>
              <a:sym typeface="Arial"/>
            </a:endParaRPr>
          </a:p>
          <a:p>
            <a:pPr marL="0" lvl="0" indent="0">
              <a:lnSpc>
                <a:spcPct val="100000"/>
              </a:lnSpc>
              <a:spcBef>
                <a:spcPts val="0"/>
              </a:spcBef>
              <a:buNone/>
            </a:pPr>
            <a:r>
              <a:rPr lang="el-GR" sz="1800" dirty="0">
                <a:latin typeface="Arial"/>
                <a:ea typeface="Arial"/>
                <a:cs typeface="Arial"/>
                <a:sym typeface="Arial"/>
              </a:rPr>
              <a:t>Ακόμη και αν διαθέτεις όλες τις απαραίτητες τεχνικές δεξιότητες (δεξιότητες στην παρασκευή  τροφίμων και ποτών, δεξιότητες κουζίνας – από την καθαριότητα, την υγιεινή και τις πρώτες βοήθειες έως και την μαγειρική τεχνογνωσία και τη σύνθεση μενού – ή ακόμη και δεξιότητες μάνατζμεντ επιχειρήσεων) θα πρέπει να έχεις ήδη αντιληφθεί ότι χωρίς τα κατάλληλα γνωρίσματα προσωπικότητας και χαρακτήρα, οι πιθανότητες επιτυχίας λιγοστεύουν.</a:t>
            </a:r>
          </a:p>
          <a:p>
            <a:pPr marL="0" lvl="0" indent="0" algn="just" rtl="0">
              <a:lnSpc>
                <a:spcPct val="90000"/>
              </a:lnSpc>
              <a:spcBef>
                <a:spcPts val="1000"/>
              </a:spcBef>
              <a:spcAft>
                <a:spcPts val="0"/>
              </a:spcAft>
              <a:buClr>
                <a:schemeClr val="dk1"/>
              </a:buClr>
              <a:buSzPts val="1800"/>
              <a:buNone/>
            </a:pPr>
            <a:br>
              <a:rPr lang="en-US" sz="1800" dirty="0">
                <a:latin typeface="Arial"/>
                <a:ea typeface="Arial"/>
                <a:cs typeface="Arial"/>
                <a:sym typeface="Arial"/>
              </a:rPr>
            </a:br>
            <a:endParaRPr sz="1800" dirty="0">
              <a:latin typeface="Arial"/>
              <a:ea typeface="Arial"/>
              <a:cs typeface="Arial"/>
              <a:sym typeface="Arial"/>
            </a:endParaRPr>
          </a:p>
        </p:txBody>
      </p:sp>
      <p:pic>
        <p:nvPicPr>
          <p:cNvPr id="5" name="Εικόνα 4">
            <a:extLst>
              <a:ext uri="{FF2B5EF4-FFF2-40B4-BE49-F238E27FC236}">
                <a16:creationId xmlns:a16="http://schemas.microsoft.com/office/drawing/2014/main" id="{5A1A08DD-41D8-40C8-A93D-C51154E2E884}"/>
              </a:ext>
            </a:extLst>
          </p:cNvPr>
          <p:cNvPicPr>
            <a:picLocks noChangeAspect="1"/>
          </p:cNvPicPr>
          <p:nvPr/>
        </p:nvPicPr>
        <p:blipFill>
          <a:blip r:embed="rId3"/>
          <a:stretch>
            <a:fillRect/>
          </a:stretch>
        </p:blipFill>
        <p:spPr>
          <a:xfrm>
            <a:off x="6883478" y="2048428"/>
            <a:ext cx="4470321" cy="374746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1"/>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l-GR" sz="2500" b="1" dirty="0">
                <a:solidFill>
                  <a:schemeClr val="accent1"/>
                </a:solidFill>
                <a:latin typeface="Arial"/>
                <a:ea typeface="Arial"/>
                <a:cs typeface="Arial"/>
                <a:sym typeface="Arial"/>
              </a:rPr>
              <a:t>Εισαγωγή στις ήπιες/διαπολιτισμικές δεξιότητες</a:t>
            </a:r>
            <a:endParaRPr sz="2500" dirty="0"/>
          </a:p>
        </p:txBody>
      </p:sp>
      <p:sp>
        <p:nvSpPr>
          <p:cNvPr id="197" name="Google Shape;197;p11"/>
          <p:cNvSpPr txBox="1">
            <a:spLocks noGrp="1"/>
          </p:cNvSpPr>
          <p:nvPr>
            <p:ph type="body" idx="1"/>
          </p:nvPr>
        </p:nvSpPr>
        <p:spPr>
          <a:xfrm>
            <a:off x="838200" y="2210540"/>
            <a:ext cx="10515600" cy="3966423"/>
          </a:xfrm>
          <a:prstGeom prst="rect">
            <a:avLst/>
          </a:prstGeom>
          <a:noFill/>
          <a:ln>
            <a:noFill/>
          </a:ln>
        </p:spPr>
        <p:txBody>
          <a:bodyPr spcFirstLastPara="1" wrap="square" lIns="91425" tIns="45700" rIns="91425" bIns="45700" anchor="t" anchorCtr="0">
            <a:normAutofit/>
          </a:bodyPr>
          <a:lstStyle/>
          <a:p>
            <a:pPr marL="0" lvl="0" indent="0" algn="just">
              <a:spcBef>
                <a:spcPts val="0"/>
              </a:spcBef>
              <a:buNone/>
            </a:pPr>
            <a:r>
              <a:rPr lang="el-GR" sz="1800" dirty="0">
                <a:latin typeface="Arial"/>
                <a:ea typeface="Arial"/>
                <a:cs typeface="Arial"/>
                <a:sym typeface="Arial"/>
              </a:rPr>
              <a:t>Η εισαγωγική αυτή ενότητα εστιάζει στις επονομαζόμενες «ήπιες δεξιότητες» (</a:t>
            </a:r>
            <a:r>
              <a:rPr lang="en-US" sz="1800" dirty="0">
                <a:latin typeface="Arial"/>
                <a:ea typeface="Arial"/>
                <a:cs typeface="Arial"/>
                <a:sym typeface="Arial"/>
              </a:rPr>
              <a:t>soft skills) </a:t>
            </a:r>
            <a:r>
              <a:rPr lang="el-GR" sz="1800" dirty="0">
                <a:latin typeface="Arial"/>
                <a:ea typeface="Arial"/>
                <a:cs typeface="Arial"/>
                <a:sym typeface="Arial"/>
              </a:rPr>
              <a:t>και την ανάγκη της περαιτέρω ανάπτυξής τους, έτσι ώστε να ακολουθήσεις μια επιτυχημένη σταδιοδρομία στον επισιτιστικό τομέα ή σε άλλα παρεμφερή επαγγέλματα. </a:t>
            </a:r>
          </a:p>
          <a:p>
            <a:pPr marL="0" lvl="0" indent="0" algn="just">
              <a:spcBef>
                <a:spcPts val="0"/>
              </a:spcBef>
              <a:buNone/>
            </a:pPr>
            <a:endParaRPr lang="el-GR" sz="1800" dirty="0">
              <a:latin typeface="Arial"/>
              <a:ea typeface="Arial"/>
              <a:cs typeface="Arial"/>
              <a:sym typeface="Arial"/>
            </a:endParaRPr>
          </a:p>
          <a:p>
            <a:pPr marL="0" lvl="0" indent="0" algn="just">
              <a:spcBef>
                <a:spcPts val="0"/>
              </a:spcBef>
              <a:buNone/>
            </a:pPr>
            <a:r>
              <a:rPr lang="el-GR" sz="1800" dirty="0">
                <a:latin typeface="Arial"/>
                <a:ea typeface="Arial"/>
                <a:cs typeface="Arial"/>
                <a:sym typeface="Arial"/>
              </a:rPr>
              <a:t>Είναι γεγονός ότι οι «ήπιες δεξιότητες» αποτελούν από τα πιο κρίσιμα χαρακτηριστικά που αναζητούν οι εργοδότες όταν κάνουν προσλήψεις. Εντούτοις, οι δεξιότητες αυτές δεν συγκαταλέγονται σε πολλά προγράμματα εκπαίδευσης και κατάρτισης. </a:t>
            </a:r>
          </a:p>
          <a:p>
            <a:pPr marL="0" lvl="0" indent="0" algn="just">
              <a:spcBef>
                <a:spcPts val="0"/>
              </a:spcBef>
              <a:buNone/>
            </a:pPr>
            <a:endParaRPr lang="el-GR" sz="1800" dirty="0">
              <a:latin typeface="Arial"/>
              <a:ea typeface="Arial"/>
              <a:cs typeface="Arial"/>
              <a:sym typeface="Arial"/>
            </a:endParaRPr>
          </a:p>
          <a:p>
            <a:pPr marL="0" lvl="0" indent="0" algn="just">
              <a:spcBef>
                <a:spcPts val="0"/>
              </a:spcBef>
              <a:buNone/>
            </a:pPr>
            <a:r>
              <a:rPr lang="el-GR" sz="1800" dirty="0">
                <a:latin typeface="Arial"/>
                <a:ea typeface="Arial"/>
                <a:cs typeface="Arial"/>
                <a:sym typeface="Arial"/>
              </a:rPr>
              <a:t>Η ενότητα αυτή θα σε βοηθήσει να καταλάβεις τι ακριβώς εννοούν οι εργοδότες όταν αναζητούν «ήπιες δεξιότητες», πώς μπορεί κανείς να τις διδαχθεί και να τις αναπτύξει περαιτέρω, καθώς και τα πλεονεκτήματα του να διαθέτεις όσο το δυνατόν περισσότερες ήπιες δεξιότητες πριν από την αναζήτηση θέσης εργασίας. Αλλά ακόμη κι αν εργάζεσαι ήδη στον επισιτιστικό τομέα, το να εμπλουτίσεις τις ήπιες δεξιότητές σου δεν μπορεί παρά να σε ωφελήσει!</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2"/>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l-GR" sz="2500" b="1" dirty="0">
                <a:solidFill>
                  <a:schemeClr val="accent1"/>
                </a:solidFill>
                <a:latin typeface="Arial"/>
                <a:ea typeface="Arial"/>
                <a:cs typeface="Arial"/>
                <a:sym typeface="Arial"/>
              </a:rPr>
              <a:t>Εισαγωγή στις ήπιες/διαπολιτισμικές δεξιότητες</a:t>
            </a:r>
            <a:endParaRPr sz="2500" dirty="0"/>
          </a:p>
        </p:txBody>
      </p:sp>
      <p:sp>
        <p:nvSpPr>
          <p:cNvPr id="203" name="Google Shape;203;p12"/>
          <p:cNvSpPr txBox="1">
            <a:spLocks noGrp="1"/>
          </p:cNvSpPr>
          <p:nvPr>
            <p:ph type="body" idx="1"/>
          </p:nvPr>
        </p:nvSpPr>
        <p:spPr>
          <a:xfrm>
            <a:off x="1055076" y="2008660"/>
            <a:ext cx="6161649" cy="4534644"/>
          </a:xfrm>
          <a:prstGeom prst="rect">
            <a:avLst/>
          </a:prstGeom>
          <a:noFill/>
          <a:ln>
            <a:noFill/>
          </a:ln>
        </p:spPr>
        <p:txBody>
          <a:bodyPr spcFirstLastPara="1" wrap="square" lIns="91425" tIns="45700" rIns="91425" bIns="45700" anchor="t" anchorCtr="0">
            <a:noAutofit/>
          </a:bodyPr>
          <a:lstStyle/>
          <a:p>
            <a:pPr marL="12700" lvl="0" indent="0" algn="just">
              <a:spcBef>
                <a:spcPts val="0"/>
              </a:spcBef>
              <a:buClr>
                <a:srgbClr val="000000"/>
              </a:buClr>
              <a:buSzPts val="3600"/>
              <a:buNone/>
            </a:pPr>
            <a:r>
              <a:rPr lang="el-GR" sz="1800" dirty="0">
                <a:latin typeface="Arial"/>
                <a:ea typeface="Arial"/>
                <a:cs typeface="Arial"/>
                <a:sym typeface="Arial"/>
              </a:rPr>
              <a:t>Μην ξεχνάς ότι η απόκτηση ήπιων και διαπολιτισμικών δεξιοτήτων δεν είναι το ίδιο απλή, όπως η απόκτηση τεχνικών γνώσεων. Παρόλ’ αυτά χαίρουν εκτίμησης για πολλούς λόγους τους οποίους θα συζητήσουμε στην παρούσα ενότητα. Και το σημαντικότερο όλων: σε ανταμείβουν εφ’ όρου ζωής!</a:t>
            </a:r>
          </a:p>
          <a:p>
            <a:pPr marL="12700" lvl="0" indent="0" algn="just">
              <a:spcBef>
                <a:spcPts val="0"/>
              </a:spcBef>
              <a:buClr>
                <a:srgbClr val="000000"/>
              </a:buClr>
              <a:buSzPts val="3600"/>
              <a:buNone/>
            </a:pPr>
            <a:endParaRPr lang="el-GR" sz="1800" dirty="0">
              <a:latin typeface="Arial"/>
              <a:ea typeface="Arial"/>
              <a:cs typeface="Arial"/>
              <a:sym typeface="Arial"/>
            </a:endParaRPr>
          </a:p>
          <a:p>
            <a:pPr marL="12700" lvl="0" indent="0" algn="just">
              <a:spcBef>
                <a:spcPts val="0"/>
              </a:spcBef>
              <a:buClr>
                <a:srgbClr val="000000"/>
              </a:buClr>
              <a:buSzPts val="3600"/>
              <a:buNone/>
            </a:pPr>
            <a:r>
              <a:rPr lang="el-GR" sz="1800" dirty="0">
                <a:latin typeface="Arial"/>
                <a:ea typeface="Arial"/>
                <a:cs typeface="Arial"/>
                <a:sym typeface="Arial"/>
              </a:rPr>
              <a:t>Οι θέσεις εργασίας έρχονται και παρέρχονται, όμως αν έχεις αναπτύξει δεξιότητες όπως τη δημιουργικότητα, τη διαχείριση χρόνου ή τη διαχείριση του άγχους κ.λπ., έχεις τη σιγουριά ότι θα τα καταφέρεις οπουδήποτε κι αν σε οδηγήσει η ζωή. </a:t>
            </a:r>
          </a:p>
          <a:p>
            <a:pPr marL="12700" lvl="0" indent="0" algn="just">
              <a:spcBef>
                <a:spcPts val="0"/>
              </a:spcBef>
              <a:buClr>
                <a:srgbClr val="000000"/>
              </a:buClr>
              <a:buSzPts val="3600"/>
              <a:buNone/>
            </a:pPr>
            <a:r>
              <a:rPr lang="el-GR" sz="1800" dirty="0">
                <a:latin typeface="Arial"/>
                <a:ea typeface="Arial"/>
                <a:cs typeface="Arial"/>
                <a:sym typeface="Arial"/>
              </a:rPr>
              <a:t>Για τον λόγο αυτόν, μια πολύ καλή ιδέα είναι να ξεκινήσεις να χτίζεις δεξιότητες για μακρόχρονη κι επιτυχημένη σταδιοδρομία, ενώ παράλληλα θα καλλιεργείς το πάθος σου για τον κλάδο των τροφίμων και των ποτών και ειδικά για την τέχνη της γαστρονομίας!</a:t>
            </a:r>
          </a:p>
        </p:txBody>
      </p:sp>
      <p:pic>
        <p:nvPicPr>
          <p:cNvPr id="5" name="Εικόνα 4">
            <a:extLst>
              <a:ext uri="{FF2B5EF4-FFF2-40B4-BE49-F238E27FC236}">
                <a16:creationId xmlns:a16="http://schemas.microsoft.com/office/drawing/2014/main" id="{C679E16C-F533-4440-A0EA-C6B5CE35AA07}"/>
              </a:ext>
            </a:extLst>
          </p:cNvPr>
          <p:cNvPicPr>
            <a:picLocks noChangeAspect="1"/>
          </p:cNvPicPr>
          <p:nvPr/>
        </p:nvPicPr>
        <p:blipFill rotWithShape="1">
          <a:blip r:embed="rId3"/>
          <a:srcRect r="6126"/>
          <a:stretch/>
        </p:blipFill>
        <p:spPr>
          <a:xfrm>
            <a:off x="7395798" y="2221537"/>
            <a:ext cx="3958002" cy="353451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3"/>
          <p:cNvSpPr txBox="1"/>
          <p:nvPr/>
        </p:nvSpPr>
        <p:spPr>
          <a:xfrm>
            <a:off x="753978" y="2453857"/>
            <a:ext cx="10944809" cy="288047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accent1"/>
              </a:buClr>
              <a:buSzPts val="4000"/>
              <a:buFont typeface="Arial"/>
              <a:buNone/>
            </a:pPr>
            <a:r>
              <a:rPr lang="el-GR" sz="4000" b="1" dirty="0">
                <a:solidFill>
                  <a:schemeClr val="accent1"/>
                </a:solidFill>
                <a:latin typeface="Arial"/>
                <a:ea typeface="Arial"/>
                <a:cs typeface="Arial"/>
                <a:sym typeface="Arial"/>
              </a:rPr>
              <a:t>ΕΝΟΤΗΤΑ</a:t>
            </a:r>
            <a:r>
              <a:rPr lang="en-US" sz="4000" b="1" dirty="0">
                <a:solidFill>
                  <a:schemeClr val="accent1"/>
                </a:solidFill>
                <a:latin typeface="Arial"/>
                <a:ea typeface="Arial"/>
                <a:cs typeface="Arial"/>
                <a:sym typeface="Arial"/>
              </a:rPr>
              <a:t> 2: </a:t>
            </a:r>
            <a:r>
              <a:rPr lang="el-GR" sz="4000" b="1" dirty="0">
                <a:solidFill>
                  <a:schemeClr val="accent1"/>
                </a:solidFill>
                <a:latin typeface="Arial"/>
                <a:ea typeface="Arial"/>
                <a:cs typeface="Arial"/>
                <a:sym typeface="Arial"/>
              </a:rPr>
              <a:t>ΤΙ ΕΙΝΑΙ ΟΙ </a:t>
            </a:r>
          </a:p>
          <a:p>
            <a:pPr marL="0" marR="0" lvl="0" indent="0" algn="ctr" rtl="0">
              <a:lnSpc>
                <a:spcPct val="90000"/>
              </a:lnSpc>
              <a:spcBef>
                <a:spcPts val="0"/>
              </a:spcBef>
              <a:spcAft>
                <a:spcPts val="0"/>
              </a:spcAft>
              <a:buClr>
                <a:schemeClr val="accent1"/>
              </a:buClr>
              <a:buSzPts val="4000"/>
              <a:buFont typeface="Arial"/>
              <a:buNone/>
            </a:pPr>
            <a:r>
              <a:rPr lang="el-GR" sz="4000" b="1" dirty="0">
                <a:solidFill>
                  <a:schemeClr val="accent1"/>
                </a:solidFill>
                <a:latin typeface="Arial"/>
                <a:ea typeface="Arial"/>
                <a:cs typeface="Arial"/>
                <a:sym typeface="Arial"/>
              </a:rPr>
              <a:t>«ΗΠΙΕΣ ΔΕΞΙΟΤΗΤΕΣ»;</a:t>
            </a:r>
            <a:br>
              <a:rPr lang="en-US" sz="4000" b="1" dirty="0">
                <a:solidFill>
                  <a:schemeClr val="accent1"/>
                </a:solidFill>
                <a:latin typeface="Arial"/>
                <a:ea typeface="Arial"/>
                <a:cs typeface="Arial"/>
                <a:sym typeface="Arial"/>
              </a:rPr>
            </a:br>
            <a:endParaRPr sz="4000" b="1" dirty="0">
              <a:solidFill>
                <a:schemeClr val="accen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4"/>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Arial"/>
                <a:ea typeface="Arial"/>
                <a:cs typeface="Arial"/>
                <a:sym typeface="Arial"/>
              </a:rPr>
              <a:t>2.1 </a:t>
            </a:r>
            <a:r>
              <a:rPr lang="el-GR" sz="2500" b="1" dirty="0">
                <a:solidFill>
                  <a:schemeClr val="accent1"/>
                </a:solidFill>
                <a:latin typeface="Arial"/>
                <a:ea typeface="Arial"/>
                <a:cs typeface="Arial"/>
                <a:sym typeface="Arial"/>
              </a:rPr>
              <a:t>Ορισμός: ήπιες δεξιότητες</a:t>
            </a:r>
            <a:endParaRPr sz="2500" b="1" dirty="0">
              <a:solidFill>
                <a:schemeClr val="accent1"/>
              </a:solidFill>
              <a:latin typeface="Arial"/>
              <a:ea typeface="Arial"/>
              <a:cs typeface="Arial"/>
              <a:sym typeface="Arial"/>
            </a:endParaRPr>
          </a:p>
        </p:txBody>
      </p:sp>
      <p:sp>
        <p:nvSpPr>
          <p:cNvPr id="214" name="Google Shape;214;p14"/>
          <p:cNvSpPr txBox="1">
            <a:spLocks noGrp="1"/>
          </p:cNvSpPr>
          <p:nvPr>
            <p:ph type="body" idx="1"/>
          </p:nvPr>
        </p:nvSpPr>
        <p:spPr>
          <a:xfrm>
            <a:off x="838200" y="2210540"/>
            <a:ext cx="10515600" cy="3966423"/>
          </a:xfrm>
          <a:prstGeom prst="rect">
            <a:avLst/>
          </a:prstGeom>
          <a:noFill/>
          <a:ln>
            <a:noFill/>
          </a:ln>
        </p:spPr>
        <p:txBody>
          <a:bodyPr spcFirstLastPara="1" wrap="square" lIns="91425" tIns="45700" rIns="91425" bIns="45700" anchor="t" anchorCtr="0">
            <a:normAutofit fontScale="70000" lnSpcReduction="20000"/>
          </a:bodyPr>
          <a:lstStyle/>
          <a:p>
            <a:pPr marL="0" lvl="0" indent="0" algn="just">
              <a:lnSpc>
                <a:spcPct val="110000"/>
              </a:lnSpc>
              <a:spcBef>
                <a:spcPts val="0"/>
              </a:spcBef>
              <a:buNone/>
            </a:pPr>
            <a:r>
              <a:rPr lang="el-GR" sz="2600" dirty="0">
                <a:latin typeface="Arial"/>
                <a:ea typeface="Arial"/>
                <a:cs typeface="Arial"/>
                <a:sym typeface="Arial"/>
              </a:rPr>
              <a:t>Σε μια εισαγωγική ενότητα για τις ήπιες δεξιότητες στον επισιτιστικό τομέα θα πρέπει κατ’ αρχάς να αποσαφηνιστεί ο κομβικός όρος «δεξιότητα».</a:t>
            </a:r>
          </a:p>
          <a:p>
            <a:pPr marL="0" lvl="0" indent="0" algn="just">
              <a:lnSpc>
                <a:spcPct val="110000"/>
              </a:lnSpc>
              <a:spcBef>
                <a:spcPts val="0"/>
              </a:spcBef>
              <a:buNone/>
            </a:pPr>
            <a:endParaRPr lang="el-GR" sz="2600" dirty="0">
              <a:latin typeface="Arial"/>
              <a:ea typeface="Arial"/>
              <a:cs typeface="Arial"/>
              <a:sym typeface="Arial"/>
            </a:endParaRPr>
          </a:p>
          <a:p>
            <a:pPr marL="0" lvl="0" indent="0" algn="just">
              <a:lnSpc>
                <a:spcPct val="110000"/>
              </a:lnSpc>
              <a:spcBef>
                <a:spcPts val="0"/>
              </a:spcBef>
              <a:buNone/>
            </a:pPr>
            <a:r>
              <a:rPr lang="el-GR" sz="2600" dirty="0">
                <a:latin typeface="Arial"/>
                <a:ea typeface="Arial"/>
                <a:cs typeface="Arial"/>
                <a:sym typeface="Arial"/>
              </a:rPr>
              <a:t>Το ευρωπαϊκό έργο «</a:t>
            </a:r>
            <a:r>
              <a:rPr lang="el-GR" sz="2600" dirty="0" err="1">
                <a:latin typeface="Arial"/>
                <a:ea typeface="Arial"/>
                <a:cs typeface="Arial"/>
                <a:sym typeface="Arial"/>
              </a:rPr>
              <a:t>Cooking</a:t>
            </a:r>
            <a:r>
              <a:rPr lang="el-GR" sz="2600" dirty="0">
                <a:latin typeface="Arial"/>
                <a:ea typeface="Arial"/>
                <a:cs typeface="Arial"/>
                <a:sym typeface="Arial"/>
              </a:rPr>
              <a:t> </a:t>
            </a:r>
            <a:r>
              <a:rPr lang="el-GR" sz="2600" dirty="0" err="1">
                <a:latin typeface="Arial"/>
                <a:ea typeface="Arial"/>
                <a:cs typeface="Arial"/>
                <a:sym typeface="Arial"/>
              </a:rPr>
              <a:t>Culture</a:t>
            </a:r>
            <a:r>
              <a:rPr lang="el-GR" sz="2600" dirty="0">
                <a:latin typeface="Arial"/>
                <a:ea typeface="Arial"/>
                <a:cs typeface="Arial"/>
                <a:sym typeface="Arial"/>
              </a:rPr>
              <a:t>», ευθυγραμμιζόμενο με την ESCO*, χρησιμοποιεί τον ίδιο ορισμό για τη «δεξιότητα», όπως και το ευρωπαϊκό πλαίσιο επαγγελματικών προσόντων (ΕΠΕΠ). Σύμφωνα με αυτόν τον ορισμό, «δεξιότητα σημαίνει η ικανότητα να εφαρμόζει κανείς γνώσεις και να χρησιμοποιεί τεχνογνωσία για την εκτέλεση εργασιών και την επίλυση προβλημάτων».  </a:t>
            </a:r>
          </a:p>
          <a:p>
            <a:pPr marL="0" lvl="0" indent="0" algn="just">
              <a:lnSpc>
                <a:spcPct val="110000"/>
              </a:lnSpc>
              <a:spcBef>
                <a:spcPts val="0"/>
              </a:spcBef>
              <a:buNone/>
            </a:pPr>
            <a:endParaRPr lang="el-GR" sz="2600" dirty="0">
              <a:latin typeface="Arial"/>
              <a:ea typeface="Arial"/>
              <a:cs typeface="Arial"/>
              <a:sym typeface="Arial"/>
            </a:endParaRPr>
          </a:p>
          <a:p>
            <a:pPr marL="0" lvl="0" indent="0" algn="just">
              <a:lnSpc>
                <a:spcPct val="110000"/>
              </a:lnSpc>
              <a:spcBef>
                <a:spcPts val="0"/>
              </a:spcBef>
              <a:buNone/>
            </a:pPr>
            <a:r>
              <a:rPr lang="el-GR" sz="2600" dirty="0">
                <a:latin typeface="Arial"/>
                <a:ea typeface="Arial"/>
                <a:cs typeface="Arial"/>
                <a:sym typeface="Arial"/>
              </a:rPr>
              <a:t>Σύμφωνα με την ESCO, οι δεξιότητες μπορεί να είναι και «πρακτικές» και «γνωστικές». Η πρώτη περίπτωση αφορά την επιδεξιότητα των χεριών, συνδυασμένη με την εφαρμογή μεθόδων, υλικών, μέσων και εργαλείων (σκληρές δεξιότητες). Στη δεύτερη περίπτωση η λογική, η διαίσθηση και η δημιουργικότητα κάνουν τη διαφορά (ήπιες δεξιότητες). </a:t>
            </a:r>
            <a:endParaRPr lang="el-GR" sz="1800" dirty="0">
              <a:latin typeface="Arial"/>
              <a:ea typeface="Arial"/>
              <a:cs typeface="Arial"/>
              <a:sym typeface="Arial"/>
            </a:endParaRPr>
          </a:p>
          <a:p>
            <a:pPr marL="0" lvl="0" indent="0" algn="just">
              <a:spcBef>
                <a:spcPts val="0"/>
              </a:spcBef>
              <a:buNone/>
            </a:pPr>
            <a:endParaRPr lang="el-GR" sz="1800" dirty="0">
              <a:latin typeface="Arial"/>
              <a:ea typeface="Arial"/>
              <a:cs typeface="Arial"/>
              <a:sym typeface="Arial"/>
            </a:endParaRPr>
          </a:p>
          <a:p>
            <a:pPr marL="0" lvl="0" indent="0" algn="just">
              <a:buNone/>
            </a:pPr>
            <a:br>
              <a:rPr lang="en-US" sz="1700" dirty="0">
                <a:solidFill>
                  <a:srgbClr val="7B3C15"/>
                </a:solidFill>
              </a:rPr>
            </a:br>
            <a:r>
              <a:rPr lang="en-US" sz="1700" dirty="0">
                <a:latin typeface="Arial"/>
                <a:ea typeface="Arial"/>
                <a:cs typeface="Arial"/>
                <a:sym typeface="Arial"/>
              </a:rPr>
              <a:t>* ESCO (European Skills, Competences and Occupations) </a:t>
            </a:r>
            <a:r>
              <a:rPr lang="el-GR" sz="1700" dirty="0">
                <a:latin typeface="Arial"/>
                <a:ea typeface="Arial"/>
                <a:cs typeface="Arial"/>
                <a:sym typeface="Arial"/>
              </a:rPr>
              <a:t>είναι η ευρωπαϊκή πολυγλωσσική ταξινόμηση δεξιοτήτων, ικανοτήτων και επαγγελμάτων</a:t>
            </a:r>
            <a:r>
              <a:rPr lang="en-US" sz="1700" dirty="0">
                <a:latin typeface="Arial"/>
                <a:ea typeface="Arial"/>
                <a:cs typeface="Arial"/>
                <a:sym typeface="Arial"/>
              </a:rPr>
              <a:t>.</a:t>
            </a:r>
            <a:endParaRPr sz="1700" dirty="0">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Arial"/>
                <a:ea typeface="Arial"/>
                <a:cs typeface="Arial"/>
                <a:sym typeface="Arial"/>
              </a:rPr>
              <a:t>2.1 </a:t>
            </a:r>
            <a:r>
              <a:rPr lang="el-GR" sz="2500" b="1" dirty="0">
                <a:solidFill>
                  <a:schemeClr val="accent1"/>
                </a:solidFill>
                <a:latin typeface="Arial"/>
                <a:ea typeface="Arial"/>
                <a:cs typeface="Arial"/>
                <a:sym typeface="Arial"/>
              </a:rPr>
              <a:t>Ορισμός: ήπιες δεξιότητες</a:t>
            </a:r>
            <a:endParaRPr sz="2500" b="1" dirty="0">
              <a:solidFill>
                <a:schemeClr val="accent1"/>
              </a:solidFill>
              <a:latin typeface="Arial"/>
              <a:ea typeface="Arial"/>
              <a:cs typeface="Arial"/>
              <a:sym typeface="Arial"/>
            </a:endParaRPr>
          </a:p>
        </p:txBody>
      </p:sp>
      <p:sp>
        <p:nvSpPr>
          <p:cNvPr id="220" name="Google Shape;220;p15"/>
          <p:cNvSpPr txBox="1">
            <a:spLocks noGrp="1"/>
          </p:cNvSpPr>
          <p:nvPr>
            <p:ph type="body" idx="1"/>
          </p:nvPr>
        </p:nvSpPr>
        <p:spPr>
          <a:xfrm>
            <a:off x="1111348" y="2210540"/>
            <a:ext cx="5655212" cy="4114466"/>
          </a:xfrm>
          <a:prstGeom prst="rect">
            <a:avLst/>
          </a:prstGeom>
          <a:noFill/>
          <a:ln>
            <a:noFill/>
          </a:ln>
        </p:spPr>
        <p:txBody>
          <a:bodyPr spcFirstLastPara="1" wrap="square" lIns="91425" tIns="45700" rIns="91425" bIns="45700" anchor="t" anchorCtr="0">
            <a:normAutofit fontScale="92500" lnSpcReduction="10000"/>
          </a:bodyPr>
          <a:lstStyle/>
          <a:p>
            <a:pPr marL="0" lvl="0" indent="0" algn="just">
              <a:lnSpc>
                <a:spcPct val="100000"/>
              </a:lnSpc>
              <a:spcBef>
                <a:spcPts val="0"/>
              </a:spcBef>
              <a:buNone/>
            </a:pPr>
            <a:r>
              <a:rPr lang="el-GR" sz="1800" dirty="0">
                <a:latin typeface="Arial"/>
                <a:ea typeface="Arial"/>
                <a:cs typeface="Arial"/>
                <a:sym typeface="Arial"/>
              </a:rPr>
              <a:t>«Ήπιες δεξιότητες» είναι όρος που συχνά χρησιμοποιείται ως συνώνυμο των «ανθρωπίνων δεξιοτήτων» διότι έχουν μεγαλύτερη σχέση με το «ποιος είσαι» παρά με το «τι ξέρεις». </a:t>
            </a:r>
          </a:p>
          <a:p>
            <a:pPr marL="0" lvl="0" indent="0" algn="just">
              <a:lnSpc>
                <a:spcPct val="100000"/>
              </a:lnSpc>
              <a:spcBef>
                <a:spcPts val="0"/>
              </a:spcBef>
              <a:buNone/>
            </a:pPr>
            <a:r>
              <a:rPr lang="el-GR" sz="1800" dirty="0">
                <a:latin typeface="Arial"/>
                <a:ea typeface="Arial"/>
                <a:cs typeface="Arial"/>
                <a:sym typeface="Arial"/>
              </a:rPr>
              <a:t> </a:t>
            </a:r>
          </a:p>
          <a:p>
            <a:pPr marL="0" lvl="0" indent="0" algn="just">
              <a:lnSpc>
                <a:spcPct val="100000"/>
              </a:lnSpc>
              <a:spcBef>
                <a:spcPts val="0"/>
              </a:spcBef>
              <a:buNone/>
            </a:pPr>
            <a:r>
              <a:rPr lang="el-GR" sz="1800" dirty="0">
                <a:latin typeface="Arial"/>
                <a:ea typeface="Arial"/>
                <a:cs typeface="Arial"/>
                <a:sym typeface="Arial"/>
              </a:rPr>
              <a:t>Οι ήπιες δεξιότητες αναφέρονται και ως επικοινωνιακές δεξιότητες, πολυεπίπεδες, προσωπικές ή διαπροσωπικές δεξιότητες ή ακόμα και κοινωνικές δεξιότητες ή ταλέντα.</a:t>
            </a:r>
          </a:p>
          <a:p>
            <a:pPr marL="0" lvl="0" indent="0" algn="just">
              <a:lnSpc>
                <a:spcPct val="100000"/>
              </a:lnSpc>
              <a:spcBef>
                <a:spcPts val="0"/>
              </a:spcBef>
              <a:buNone/>
            </a:pPr>
            <a:endParaRPr lang="el-GR" sz="1800" dirty="0">
              <a:latin typeface="Arial"/>
              <a:ea typeface="Arial"/>
              <a:cs typeface="Arial"/>
              <a:sym typeface="Arial"/>
            </a:endParaRPr>
          </a:p>
          <a:p>
            <a:pPr marL="0" lvl="0" indent="0" algn="just">
              <a:lnSpc>
                <a:spcPct val="100000"/>
              </a:lnSpc>
              <a:spcBef>
                <a:spcPts val="0"/>
              </a:spcBef>
              <a:buNone/>
            </a:pPr>
            <a:r>
              <a:rPr lang="el-GR" sz="1800" dirty="0">
                <a:latin typeface="Arial"/>
                <a:ea typeface="Arial"/>
                <a:cs typeface="Arial"/>
                <a:sym typeface="Arial"/>
              </a:rPr>
              <a:t>Σύμφωνα με την UNESCO (2016) οι Ήπιες Δεξιότητες αποτελούν κοινωνικά εδραιωμένα μοτίβα σκέψης, αισθημάτων και συμπεριφορών που μπορούν να συνεχίσουν να αναπτύσσονται καθόλη τη διάρκεια του βίου για την παραγωγή αξίας, και παίζουν τεράστιο ρόλο στην απασχολησιμότητα και την προσαρμοστικότητα των ανθρώπων. </a:t>
            </a:r>
          </a:p>
        </p:txBody>
      </p:sp>
      <p:pic>
        <p:nvPicPr>
          <p:cNvPr id="3" name="Εικόνα 2">
            <a:extLst>
              <a:ext uri="{FF2B5EF4-FFF2-40B4-BE49-F238E27FC236}">
                <a16:creationId xmlns:a16="http://schemas.microsoft.com/office/drawing/2014/main" id="{E309B81E-0B88-483E-BB8E-CFAB732CB248}"/>
              </a:ext>
            </a:extLst>
          </p:cNvPr>
          <p:cNvPicPr>
            <a:picLocks noChangeAspect="1"/>
          </p:cNvPicPr>
          <p:nvPr/>
        </p:nvPicPr>
        <p:blipFill>
          <a:blip r:embed="rId3"/>
          <a:stretch>
            <a:fillRect/>
          </a:stretch>
        </p:blipFill>
        <p:spPr>
          <a:xfrm>
            <a:off x="6893169" y="2062496"/>
            <a:ext cx="4755052" cy="398615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6"/>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Arial"/>
                <a:ea typeface="Arial"/>
                <a:cs typeface="Arial"/>
                <a:sym typeface="Arial"/>
              </a:rPr>
              <a:t>2.1 </a:t>
            </a:r>
            <a:r>
              <a:rPr lang="el-GR" sz="2500" b="1" dirty="0">
                <a:solidFill>
                  <a:schemeClr val="accent1"/>
                </a:solidFill>
                <a:latin typeface="Arial"/>
                <a:ea typeface="Arial"/>
                <a:cs typeface="Arial"/>
                <a:sym typeface="Arial"/>
              </a:rPr>
              <a:t>Ορισμός: ήπιες δεξιότητες</a:t>
            </a:r>
            <a:endParaRPr sz="2500" b="1" dirty="0">
              <a:solidFill>
                <a:schemeClr val="accent1"/>
              </a:solidFill>
              <a:latin typeface="Arial"/>
              <a:ea typeface="Arial"/>
              <a:cs typeface="Arial"/>
              <a:sym typeface="Arial"/>
            </a:endParaRPr>
          </a:p>
        </p:txBody>
      </p:sp>
      <p:sp>
        <p:nvSpPr>
          <p:cNvPr id="226" name="Google Shape;226;p16"/>
          <p:cNvSpPr txBox="1">
            <a:spLocks noGrp="1"/>
          </p:cNvSpPr>
          <p:nvPr>
            <p:ph type="body" idx="1"/>
          </p:nvPr>
        </p:nvSpPr>
        <p:spPr>
          <a:xfrm>
            <a:off x="838200" y="2210540"/>
            <a:ext cx="5257800" cy="3966423"/>
          </a:xfrm>
          <a:prstGeom prst="rect">
            <a:avLst/>
          </a:prstGeom>
          <a:noFill/>
          <a:ln>
            <a:noFill/>
          </a:ln>
        </p:spPr>
        <p:txBody>
          <a:bodyPr spcFirstLastPara="1" wrap="square" lIns="91425" tIns="45700" rIns="91425" bIns="45700" anchor="t" anchorCtr="0">
            <a:normAutofit/>
          </a:bodyPr>
          <a:lstStyle/>
          <a:p>
            <a:pPr marL="0" lvl="0" indent="0" algn="just">
              <a:spcBef>
                <a:spcPts val="0"/>
              </a:spcBef>
              <a:buNone/>
            </a:pPr>
            <a:r>
              <a:rPr lang="el-GR" sz="1800" dirty="0">
                <a:latin typeface="Arial"/>
                <a:ea typeface="Arial"/>
                <a:cs typeface="Arial"/>
                <a:sym typeface="Arial"/>
              </a:rPr>
              <a:t>Ο όρος αυτός περιγράφει τις προσωπικές ικανότητες, τα στοιχεία του χαρακτήρα και τις δεξιότητες που προσδιορίζουν τις σχέσεις ενός ανθρώπου με τους άλλους. </a:t>
            </a:r>
          </a:p>
          <a:p>
            <a:pPr marL="0" lvl="0" indent="0" algn="just">
              <a:spcBef>
                <a:spcPts val="0"/>
              </a:spcBef>
              <a:buNone/>
            </a:pPr>
            <a:endParaRPr lang="el-GR" sz="1800" dirty="0">
              <a:latin typeface="Arial"/>
              <a:ea typeface="Arial"/>
              <a:cs typeface="Arial"/>
              <a:sym typeface="Arial"/>
            </a:endParaRPr>
          </a:p>
          <a:p>
            <a:pPr marL="0" lvl="0" indent="0" algn="just">
              <a:spcBef>
                <a:spcPts val="0"/>
              </a:spcBef>
              <a:buNone/>
            </a:pPr>
            <a:r>
              <a:rPr lang="el-GR" sz="1800" dirty="0">
                <a:latin typeface="Arial"/>
                <a:ea typeface="Arial"/>
                <a:cs typeface="Arial"/>
                <a:sym typeface="Arial"/>
              </a:rPr>
              <a:t>Σύμφωνα με τον ορισμό του CEDEFOP (Ευρωπαϊκό Κέντρο για την Ανάπτυξη της Επαγγελματικής Κατάρτισης), οι ήπιες δεξιότητες αφορούν οριζόντια όλα τα επαγγέλματα και όλους τους τομείς και σχετίζονται τόσο με τις προσωπικές ικανότητες (π.χ. εμπιστοσύνη, πειθαρχία, αυτοδιαχείριση) όσο και με τις κοινωνικές (π.χ. ομαδική εργασία, επικοινωνία, συναισθηματική νοημοσύνη).</a:t>
            </a:r>
          </a:p>
        </p:txBody>
      </p:sp>
      <p:pic>
        <p:nvPicPr>
          <p:cNvPr id="6" name="Εικόνα 5">
            <a:extLst>
              <a:ext uri="{FF2B5EF4-FFF2-40B4-BE49-F238E27FC236}">
                <a16:creationId xmlns:a16="http://schemas.microsoft.com/office/drawing/2014/main" id="{170A4025-E196-400E-A88A-D483C3E3DEE8}"/>
              </a:ext>
            </a:extLst>
          </p:cNvPr>
          <p:cNvPicPr>
            <a:picLocks noChangeAspect="1"/>
          </p:cNvPicPr>
          <p:nvPr/>
        </p:nvPicPr>
        <p:blipFill rotWithShape="1">
          <a:blip r:embed="rId3"/>
          <a:srcRect t="6377"/>
          <a:stretch/>
        </p:blipFill>
        <p:spPr>
          <a:xfrm>
            <a:off x="6096000" y="1915233"/>
            <a:ext cx="5806316" cy="455703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7"/>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2500"/>
              <a:buFont typeface="Arial"/>
              <a:buNone/>
            </a:pPr>
            <a:r>
              <a:rPr lang="en-US" sz="2500" b="1" dirty="0">
                <a:solidFill>
                  <a:schemeClr val="accent1"/>
                </a:solidFill>
                <a:latin typeface="Arial"/>
                <a:ea typeface="Arial"/>
                <a:cs typeface="Arial"/>
                <a:sym typeface="Arial"/>
              </a:rPr>
              <a:t>2.2 </a:t>
            </a:r>
            <a:r>
              <a:rPr lang="el-GR" sz="2500" b="1" dirty="0">
                <a:solidFill>
                  <a:schemeClr val="accent1"/>
                </a:solidFill>
                <a:latin typeface="Arial"/>
                <a:ea typeface="Arial"/>
                <a:cs typeface="Arial"/>
                <a:sym typeface="Arial"/>
              </a:rPr>
              <a:t>Ήπιες Δεξιότητες </a:t>
            </a:r>
            <a:r>
              <a:rPr lang="en-US" sz="2500" b="1" dirty="0">
                <a:solidFill>
                  <a:schemeClr val="accent1"/>
                </a:solidFill>
                <a:latin typeface="Arial"/>
                <a:ea typeface="Arial"/>
                <a:cs typeface="Arial"/>
                <a:sym typeface="Arial"/>
              </a:rPr>
              <a:t>&amp; </a:t>
            </a:r>
            <a:r>
              <a:rPr lang="el-GR" sz="2500" b="1" dirty="0">
                <a:solidFill>
                  <a:schemeClr val="accent1"/>
                </a:solidFill>
                <a:latin typeface="Arial"/>
                <a:ea typeface="Arial"/>
                <a:cs typeface="Arial"/>
                <a:sym typeface="Arial"/>
              </a:rPr>
              <a:t>Σκληρές Δεξιότητες</a:t>
            </a:r>
            <a:endParaRPr sz="2500" b="1" dirty="0">
              <a:solidFill>
                <a:schemeClr val="accent1"/>
              </a:solidFill>
              <a:latin typeface="Arial"/>
              <a:ea typeface="Arial"/>
              <a:cs typeface="Arial"/>
              <a:sym typeface="Arial"/>
            </a:endParaRPr>
          </a:p>
        </p:txBody>
      </p:sp>
      <p:sp>
        <p:nvSpPr>
          <p:cNvPr id="232" name="Google Shape;232;p17"/>
          <p:cNvSpPr txBox="1">
            <a:spLocks noGrp="1"/>
          </p:cNvSpPr>
          <p:nvPr>
            <p:ph type="body" idx="1"/>
          </p:nvPr>
        </p:nvSpPr>
        <p:spPr>
          <a:xfrm>
            <a:off x="838200" y="2210540"/>
            <a:ext cx="10515600" cy="3966423"/>
          </a:xfrm>
          <a:prstGeom prst="rect">
            <a:avLst/>
          </a:prstGeom>
          <a:noFill/>
          <a:ln>
            <a:noFill/>
          </a:ln>
        </p:spPr>
        <p:txBody>
          <a:bodyPr spcFirstLastPara="1" wrap="square" lIns="91425" tIns="45700" rIns="91425" bIns="45700" anchor="t" anchorCtr="0">
            <a:normAutofit/>
          </a:bodyPr>
          <a:lstStyle/>
          <a:p>
            <a:pPr marL="0" lvl="0" indent="0">
              <a:spcBef>
                <a:spcPts val="0"/>
              </a:spcBef>
              <a:buNone/>
            </a:pPr>
            <a:r>
              <a:rPr lang="el-GR" sz="1800" dirty="0">
                <a:latin typeface="Arial"/>
                <a:ea typeface="Arial"/>
                <a:cs typeface="Arial"/>
                <a:sym typeface="Arial"/>
              </a:rPr>
              <a:t>Για την καλύτερη κατανόηση του ορισμού των «ήπιων δεξιοτήτων»</a:t>
            </a:r>
            <a:r>
              <a:rPr lang="en-US" sz="1800" dirty="0">
                <a:latin typeface="Arial"/>
                <a:ea typeface="Arial"/>
                <a:cs typeface="Arial"/>
                <a:sym typeface="Arial"/>
              </a:rPr>
              <a:t> (soft skills)</a:t>
            </a:r>
            <a:r>
              <a:rPr lang="el-GR" sz="1800" dirty="0">
                <a:latin typeface="Arial"/>
                <a:ea typeface="Arial"/>
                <a:cs typeface="Arial"/>
                <a:sym typeface="Arial"/>
              </a:rPr>
              <a:t> θα χρειαστεί να τις συγκρίνουμε με τις επονομαζόμενες «σκληρές δεξιότητες»</a:t>
            </a:r>
            <a:r>
              <a:rPr lang="en-US" sz="1800" dirty="0">
                <a:latin typeface="Arial"/>
                <a:ea typeface="Arial"/>
                <a:cs typeface="Arial"/>
                <a:sym typeface="Arial"/>
              </a:rPr>
              <a:t> </a:t>
            </a:r>
            <a:r>
              <a:rPr lang="el-GR" sz="1800" dirty="0">
                <a:latin typeface="Arial"/>
                <a:ea typeface="Arial"/>
                <a:cs typeface="Arial"/>
                <a:sym typeface="Arial"/>
              </a:rPr>
              <a:t>(</a:t>
            </a:r>
            <a:r>
              <a:rPr lang="en-US" sz="1800" dirty="0">
                <a:latin typeface="Arial"/>
                <a:ea typeface="Arial"/>
                <a:cs typeface="Arial"/>
                <a:sym typeface="Arial"/>
              </a:rPr>
              <a:t>hard skills)</a:t>
            </a:r>
            <a:r>
              <a:rPr lang="el-GR" sz="1800" dirty="0">
                <a:latin typeface="Arial"/>
                <a:ea typeface="Arial"/>
                <a:cs typeface="Arial"/>
                <a:sym typeface="Arial"/>
              </a:rPr>
              <a:t>. Στις επόμενες ενότητες θα συζητήσουμε ειδικά παραδείγματα, όμως γι αρχή ένα καλό πρώτο παράδειγμα είναι το εξής: ας θεωρήσουμε ότι οι τεχνικές γνώσεις μαγειρικής ενός σεφ αποτελούν τις σκληρές του δεξιότητες, ενώ η ομαδική εργασία και η επικοινωνία με τα μέλη της ομάδας του τις ήπιες δεξιότητές του. </a:t>
            </a:r>
          </a:p>
          <a:p>
            <a:pPr marL="0" lvl="0" indent="0">
              <a:spcBef>
                <a:spcPts val="0"/>
              </a:spcBef>
              <a:buNone/>
            </a:pPr>
            <a:endParaRPr lang="el-GR" sz="1800" dirty="0">
              <a:latin typeface="Arial"/>
              <a:ea typeface="Arial"/>
              <a:cs typeface="Arial"/>
              <a:sym typeface="Arial"/>
            </a:endParaRPr>
          </a:p>
          <a:p>
            <a:pPr marL="0" lvl="0" indent="0">
              <a:spcBef>
                <a:spcPts val="0"/>
              </a:spcBef>
              <a:buNone/>
            </a:pPr>
            <a:r>
              <a:rPr lang="el-GR" sz="1800" dirty="0">
                <a:latin typeface="Arial"/>
                <a:ea typeface="Arial"/>
                <a:cs typeface="Arial"/>
                <a:sym typeface="Arial"/>
              </a:rPr>
              <a:t>Εάν οι σκληρές δεξιότητες είναι αυτές που «οδηγούν έναν άνθρωπο σε μια θέση εργασίας» τότε οι ήπιες δεξιότητες είναι αυτές που καθορίζουν την μελλοντική του επιτυχία.</a:t>
            </a:r>
          </a:p>
          <a:p>
            <a:pPr marL="0" lvl="0" indent="0">
              <a:spcBef>
                <a:spcPts val="0"/>
              </a:spcBef>
              <a:buNone/>
            </a:pPr>
            <a:endParaRPr lang="el-GR" sz="1800" dirty="0">
              <a:latin typeface="Arial"/>
              <a:ea typeface="Arial"/>
              <a:cs typeface="Arial"/>
              <a:sym typeface="Arial"/>
            </a:endParaRPr>
          </a:p>
          <a:p>
            <a:pPr marL="0" lvl="0" indent="0">
              <a:spcBef>
                <a:spcPts val="0"/>
              </a:spcBef>
              <a:buNone/>
            </a:pPr>
            <a:r>
              <a:rPr lang="el-GR" sz="1800" dirty="0">
                <a:latin typeface="Arial"/>
                <a:ea typeface="Arial"/>
                <a:cs typeface="Arial"/>
                <a:sym typeface="Arial"/>
              </a:rPr>
              <a:t>Οι ήπιες δεξιότητες είναι ζωτικής σημασίας για την απασχολησιμότητα και την προσαρμοστικότητα των πολιτών στις σύγχρονες κοινωνίες και τις περισσότερες φορές είναι αλληλένδετες επηρεάζοντας η μία την άλλη. </a:t>
            </a:r>
          </a:p>
          <a:p>
            <a:pPr marL="0" lvl="0" indent="0">
              <a:spcBef>
                <a:spcPts val="0"/>
              </a:spcBef>
              <a:buNone/>
            </a:pPr>
            <a:endParaRPr lang="el-GR" sz="1800" dirty="0">
              <a:latin typeface="Arial"/>
              <a:cs typeface="Arial"/>
              <a:sym typeface="Arial"/>
            </a:endParaRPr>
          </a:p>
          <a:p>
            <a:pPr marL="0" lvl="0" indent="0">
              <a:spcBef>
                <a:spcPts val="0"/>
              </a:spcBef>
              <a:buNone/>
            </a:pPr>
            <a:r>
              <a:rPr lang="el-GR" sz="1800" dirty="0">
                <a:latin typeface="+mj-lt"/>
                <a:cs typeface="Arial"/>
                <a:sym typeface="Arial"/>
              </a:rPr>
              <a:t>Δείτε το ενδιαφέρον εισαγωγικό βίντεο του </a:t>
            </a:r>
            <a:r>
              <a:rPr lang="el-GR" sz="1800" dirty="0" err="1">
                <a:latin typeface="+mj-lt"/>
                <a:cs typeface="Arial"/>
                <a:sym typeface="Arial"/>
              </a:rPr>
              <a:t>Indeed</a:t>
            </a:r>
            <a:r>
              <a:rPr lang="en-US" sz="1800" dirty="0">
                <a:latin typeface="+mj-lt"/>
                <a:cs typeface="Arial"/>
                <a:sym typeface="Arial"/>
              </a:rPr>
              <a:t>: </a:t>
            </a:r>
          </a:p>
          <a:p>
            <a:pPr marL="0" lvl="0" indent="0" algn="l" rtl="0">
              <a:lnSpc>
                <a:spcPct val="90000"/>
              </a:lnSpc>
              <a:spcBef>
                <a:spcPts val="0"/>
              </a:spcBef>
              <a:spcAft>
                <a:spcPts val="0"/>
              </a:spcAft>
              <a:buClr>
                <a:schemeClr val="dk1"/>
              </a:buClr>
              <a:buSzPts val="1800"/>
              <a:buNone/>
            </a:pPr>
            <a:r>
              <a:rPr lang="en-US" sz="1800" dirty="0">
                <a:latin typeface="+mj-lt"/>
                <a:hlinkClick r:id="rId3"/>
              </a:rPr>
              <a:t>https://www.youtube.com/watch?v=_bZi-34IFxs&amp;feature=emb_title</a:t>
            </a:r>
            <a:r>
              <a:rPr lang="en-US" sz="1800" dirty="0">
                <a:latin typeface="+mj-lt"/>
                <a:cs typeface="Arial"/>
                <a:sym typeface="Arial"/>
              </a:rPr>
              <a:t> </a:t>
            </a:r>
            <a:endParaRPr sz="1800" dirty="0">
              <a:latin typeface="+mj-lt"/>
            </a:endParaRPr>
          </a:p>
          <a:p>
            <a:pPr marL="228600" lvl="0" indent="-114300" algn="l" rtl="0">
              <a:lnSpc>
                <a:spcPct val="90000"/>
              </a:lnSpc>
              <a:spcBef>
                <a:spcPts val="1000"/>
              </a:spcBef>
              <a:spcAft>
                <a:spcPts val="0"/>
              </a:spcAft>
              <a:buClr>
                <a:schemeClr val="dk1"/>
              </a:buClr>
              <a:buSzPts val="1800"/>
              <a:buNone/>
            </a:pPr>
            <a:endParaRPr sz="1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8"/>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Arial"/>
                <a:ea typeface="Arial"/>
                <a:cs typeface="Arial"/>
                <a:sym typeface="Arial"/>
              </a:rPr>
              <a:t>2.2 </a:t>
            </a:r>
            <a:r>
              <a:rPr lang="el-GR" sz="2500" b="1" dirty="0">
                <a:solidFill>
                  <a:schemeClr val="accent1"/>
                </a:solidFill>
                <a:latin typeface="Arial"/>
                <a:ea typeface="Arial"/>
                <a:cs typeface="Arial"/>
                <a:sym typeface="Arial"/>
              </a:rPr>
              <a:t>Ήπιες Δεξιότητες </a:t>
            </a:r>
            <a:r>
              <a:rPr lang="en-US" sz="2500" b="1" dirty="0">
                <a:solidFill>
                  <a:schemeClr val="accent1"/>
                </a:solidFill>
                <a:latin typeface="Arial"/>
                <a:ea typeface="Arial"/>
                <a:cs typeface="Arial"/>
                <a:sym typeface="Arial"/>
              </a:rPr>
              <a:t>&amp; </a:t>
            </a:r>
            <a:r>
              <a:rPr lang="el-GR" sz="2500" b="1" dirty="0">
                <a:solidFill>
                  <a:schemeClr val="accent1"/>
                </a:solidFill>
                <a:latin typeface="Arial"/>
                <a:ea typeface="Arial"/>
                <a:cs typeface="Arial"/>
                <a:sym typeface="Arial"/>
              </a:rPr>
              <a:t>Σκληρές Δεξιότητες</a:t>
            </a:r>
            <a:endParaRPr sz="2500" dirty="0"/>
          </a:p>
        </p:txBody>
      </p:sp>
      <p:sp>
        <p:nvSpPr>
          <p:cNvPr id="238" name="Google Shape;238;p18"/>
          <p:cNvSpPr txBox="1">
            <a:spLocks noGrp="1"/>
          </p:cNvSpPr>
          <p:nvPr>
            <p:ph type="body" idx="1"/>
          </p:nvPr>
        </p:nvSpPr>
        <p:spPr>
          <a:xfrm>
            <a:off x="838200" y="2210540"/>
            <a:ext cx="6189534" cy="3966423"/>
          </a:xfrm>
          <a:prstGeom prst="rect">
            <a:avLst/>
          </a:prstGeom>
          <a:noFill/>
          <a:ln>
            <a:noFill/>
          </a:ln>
        </p:spPr>
        <p:txBody>
          <a:bodyPr spcFirstLastPara="1" wrap="square" lIns="91425" tIns="45700" rIns="91425" bIns="45700" anchor="t" anchorCtr="0">
            <a:normAutofit fontScale="85000" lnSpcReduction="20000"/>
          </a:bodyPr>
          <a:lstStyle/>
          <a:p>
            <a:pPr marL="0" lvl="0" indent="0">
              <a:spcBef>
                <a:spcPts val="0"/>
              </a:spcBef>
              <a:buNone/>
            </a:pPr>
            <a:r>
              <a:rPr lang="el-GR" sz="1800" b="1" dirty="0">
                <a:latin typeface="Arial"/>
                <a:ea typeface="Arial"/>
                <a:cs typeface="Arial"/>
                <a:sym typeface="Arial"/>
              </a:rPr>
              <a:t>Οι Σκληρές Δεξιότητες:</a:t>
            </a:r>
            <a:endParaRPr dirty="0"/>
          </a:p>
          <a:p>
            <a:pPr marL="228600" lvl="0" indent="-228600">
              <a:lnSpc>
                <a:spcPct val="110000"/>
              </a:lnSpc>
            </a:pPr>
            <a:r>
              <a:rPr lang="el-GR" sz="1800" dirty="0">
                <a:latin typeface="Arial"/>
                <a:ea typeface="Arial"/>
                <a:cs typeface="Arial"/>
                <a:sym typeface="Arial"/>
              </a:rPr>
              <a:t>Είναι οι πρακτικές γνώσεις που έχει αποκτήσει ένας άνθρωπος χάρη στην πείρα της ζωής, συμπεριλαμβανομένης και της σταδιοδρομίας ή της εκπαίδευσής του (όπως η μαγειρική τεχνογνωσία για έναν σεφ).</a:t>
            </a:r>
          </a:p>
          <a:p>
            <a:pPr marL="228600" lvl="0" indent="-228600">
              <a:lnSpc>
                <a:spcPct val="110000"/>
              </a:lnSpc>
            </a:pPr>
            <a:r>
              <a:rPr lang="el-GR" sz="1800" dirty="0">
                <a:latin typeface="Arial"/>
                <a:ea typeface="Arial"/>
                <a:cs typeface="Arial"/>
                <a:sym typeface="Arial"/>
              </a:rPr>
              <a:t>Είναι οι ικανότητες που μπορεί κανείς να διδαχθεί και που συνήθως αποκτώνται στο πλαίσιο του επίσημου εκπαιδευτικού συστήματος και προγραμμάτων κατάρτισης (π.χ. πιστοποιημένα μαθήματα μαγειρικής κατάρτισης ή επαγγελματικές σχολές μαγείρων).</a:t>
            </a:r>
          </a:p>
          <a:p>
            <a:pPr marL="228600" lvl="0" indent="-228600">
              <a:lnSpc>
                <a:spcPct val="110000"/>
              </a:lnSpc>
            </a:pPr>
            <a:r>
              <a:rPr lang="el-GR" sz="1800" dirty="0">
                <a:latin typeface="Arial"/>
                <a:ea typeface="Arial"/>
                <a:cs typeface="Arial"/>
                <a:sym typeface="Arial"/>
              </a:rPr>
              <a:t>Αφορούν το σύνολο των τεχνικών δεξιοτήτων ενός ανθρώπου καθώς και την ικανότητά του να φέρει εις πέρας συγκεκριμένα καθήκοντα (όπως τεχνικές μαγειρικής για έναν αρτοποιό). </a:t>
            </a:r>
          </a:p>
          <a:p>
            <a:pPr marL="228600" lvl="0" indent="-228600">
              <a:lnSpc>
                <a:spcPct val="110000"/>
              </a:lnSpc>
            </a:pPr>
            <a:r>
              <a:rPr lang="el-GR" sz="1800" dirty="0">
                <a:latin typeface="Arial"/>
                <a:ea typeface="Arial"/>
                <a:cs typeface="Arial"/>
                <a:sym typeface="Arial"/>
              </a:rPr>
              <a:t>Είναι αυτές που εύκολα αξιολογούνται με εξετάσεις και οι οποίες αποδεικνύονται με πιστοποίηση (π.χ. πιστοποίηση σχολής σεφ ή δίπλωμα μαγειρικής). </a:t>
            </a:r>
            <a:endParaRPr sz="1800" dirty="0">
              <a:latin typeface="Arial"/>
              <a:ea typeface="Arial"/>
              <a:cs typeface="Arial"/>
              <a:sym typeface="Arial"/>
            </a:endParaRPr>
          </a:p>
        </p:txBody>
      </p:sp>
      <p:pic>
        <p:nvPicPr>
          <p:cNvPr id="3" name="Εικόνα 2">
            <a:extLst>
              <a:ext uri="{FF2B5EF4-FFF2-40B4-BE49-F238E27FC236}">
                <a16:creationId xmlns:a16="http://schemas.microsoft.com/office/drawing/2014/main" id="{F77D5C27-C792-4A79-8EA3-4925C879CD58}"/>
              </a:ext>
            </a:extLst>
          </p:cNvPr>
          <p:cNvPicPr>
            <a:picLocks noChangeAspect="1"/>
          </p:cNvPicPr>
          <p:nvPr/>
        </p:nvPicPr>
        <p:blipFill>
          <a:blip r:embed="rId3"/>
          <a:stretch>
            <a:fillRect/>
          </a:stretch>
        </p:blipFill>
        <p:spPr>
          <a:xfrm>
            <a:off x="7027734" y="2261740"/>
            <a:ext cx="4549977" cy="381423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9"/>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Arial"/>
                <a:ea typeface="Arial"/>
                <a:cs typeface="Arial"/>
                <a:sym typeface="Arial"/>
              </a:rPr>
              <a:t>2.2 </a:t>
            </a:r>
            <a:r>
              <a:rPr lang="el-GR" sz="2500" b="1" dirty="0">
                <a:solidFill>
                  <a:schemeClr val="accent1"/>
                </a:solidFill>
                <a:latin typeface="Arial"/>
                <a:ea typeface="Arial"/>
                <a:cs typeface="Arial"/>
                <a:sym typeface="Arial"/>
              </a:rPr>
              <a:t>Ήπιες Δεξιότητες </a:t>
            </a:r>
            <a:r>
              <a:rPr lang="en-US" sz="2500" b="1" dirty="0">
                <a:solidFill>
                  <a:schemeClr val="accent1"/>
                </a:solidFill>
                <a:latin typeface="Arial"/>
                <a:ea typeface="Arial"/>
                <a:cs typeface="Arial"/>
                <a:sym typeface="Arial"/>
              </a:rPr>
              <a:t>&amp; </a:t>
            </a:r>
            <a:r>
              <a:rPr lang="el-GR" sz="2500" b="1" dirty="0">
                <a:solidFill>
                  <a:schemeClr val="accent1"/>
                </a:solidFill>
                <a:latin typeface="Arial"/>
                <a:ea typeface="Arial"/>
                <a:cs typeface="Arial"/>
                <a:sym typeface="Arial"/>
              </a:rPr>
              <a:t>Σκληρές Δεξιότητες</a:t>
            </a:r>
            <a:endParaRPr sz="2500" dirty="0"/>
          </a:p>
        </p:txBody>
      </p:sp>
      <p:sp>
        <p:nvSpPr>
          <p:cNvPr id="244" name="Google Shape;244;p19"/>
          <p:cNvSpPr txBox="1">
            <a:spLocks noGrp="1"/>
          </p:cNvSpPr>
          <p:nvPr>
            <p:ph type="body" idx="1"/>
          </p:nvPr>
        </p:nvSpPr>
        <p:spPr>
          <a:xfrm>
            <a:off x="838200" y="2210540"/>
            <a:ext cx="6175467" cy="3966423"/>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ts val="1800"/>
              <a:buNone/>
            </a:pPr>
            <a:r>
              <a:rPr lang="el-GR" sz="1800" b="1" dirty="0">
                <a:latin typeface="Arial"/>
                <a:ea typeface="Arial"/>
                <a:cs typeface="Arial"/>
                <a:sym typeface="Arial"/>
              </a:rPr>
              <a:t>Ήπιες Δεξιότητες</a:t>
            </a:r>
            <a:r>
              <a:rPr lang="en-US" sz="1800" b="1" dirty="0">
                <a:latin typeface="Arial"/>
                <a:ea typeface="Arial"/>
                <a:cs typeface="Arial"/>
                <a:sym typeface="Arial"/>
              </a:rPr>
              <a:t>:</a:t>
            </a:r>
            <a:endParaRPr dirty="0"/>
          </a:p>
          <a:p>
            <a:pPr marL="228600" lvl="0" indent="-228600"/>
            <a:r>
              <a:rPr lang="el-GR" sz="1800" dirty="0">
                <a:latin typeface="Arial"/>
                <a:ea typeface="Arial"/>
                <a:cs typeface="Arial"/>
                <a:sym typeface="Arial"/>
              </a:rPr>
              <a:t>Είναι τα στοιχεία της προσωπικότητας και οι συνήθειες που διαμορφώνουν τον τρόπο με τον οποίον εργάζεται κανείς μόνος ή μαζί με άλλους.</a:t>
            </a:r>
          </a:p>
          <a:p>
            <a:pPr marL="228600" lvl="0" indent="-228600"/>
            <a:r>
              <a:rPr lang="el-GR" sz="1800" dirty="0">
                <a:latin typeface="Arial"/>
                <a:ea typeface="Arial"/>
                <a:cs typeface="Arial"/>
                <a:sym typeface="Arial"/>
              </a:rPr>
              <a:t>Συμπληρώνουν τις σκληρές δεξιότητες και είναι ζωτικής σημασίας διότι ενισχύουν τους απασχολούμενους στην αλληλεπίδρασή τους με τους άλλους και στην επιτυχή εκτέλεση της εργασίας τους. </a:t>
            </a:r>
          </a:p>
          <a:p>
            <a:pPr marL="228600" lvl="0" indent="-228600"/>
            <a:r>
              <a:rPr lang="el-GR" sz="1800" dirty="0">
                <a:latin typeface="Arial"/>
                <a:ea typeface="Arial"/>
                <a:cs typeface="Arial"/>
                <a:sym typeface="Arial"/>
              </a:rPr>
              <a:t>Αφορούν τον χαρακτήρα, τη νοοτροπία, τα κίνητρα και τη στάση ζωής ενός ανθρώπου και αποτυπώνονται ευρέως σε διάφορα επαγγέλματα και κλάδους. Γι αυτόν ακριβώς τον λόγο αποδεικνύονται τόσο πολύτιμες. </a:t>
            </a:r>
          </a:p>
          <a:p>
            <a:pPr marL="228600" lvl="0" indent="-228600"/>
            <a:r>
              <a:rPr lang="el-GR" sz="1800" dirty="0">
                <a:latin typeface="Arial"/>
                <a:ea typeface="Arial"/>
                <a:cs typeface="Arial"/>
                <a:sym typeface="Arial"/>
              </a:rPr>
              <a:t>Καλύπτουν ένα ευρύ φάσμα και γι αυτό είναι δύσκολο να τις προσδιορίσουμε, να τις μετρήσουμε και να τις αποδείξουμε με πιστοποίηση.</a:t>
            </a:r>
            <a:endParaRPr dirty="0"/>
          </a:p>
        </p:txBody>
      </p:sp>
      <p:pic>
        <p:nvPicPr>
          <p:cNvPr id="3" name="Εικόνα 2">
            <a:extLst>
              <a:ext uri="{FF2B5EF4-FFF2-40B4-BE49-F238E27FC236}">
                <a16:creationId xmlns:a16="http://schemas.microsoft.com/office/drawing/2014/main" id="{80BE87E5-D89F-4409-9505-4340333A8741}"/>
              </a:ext>
            </a:extLst>
          </p:cNvPr>
          <p:cNvPicPr>
            <a:picLocks noChangeAspect="1"/>
          </p:cNvPicPr>
          <p:nvPr/>
        </p:nvPicPr>
        <p:blipFill>
          <a:blip r:embed="rId3"/>
          <a:stretch>
            <a:fillRect/>
          </a:stretch>
        </p:blipFill>
        <p:spPr>
          <a:xfrm>
            <a:off x="7013667" y="2148395"/>
            <a:ext cx="4598065" cy="385454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Autofit/>
          </a:bodyPr>
          <a:lstStyle/>
          <a:p>
            <a:pPr lvl="0">
              <a:buClr>
                <a:srgbClr val="4472C4"/>
              </a:buClr>
              <a:buSzPts val="2000"/>
            </a:pPr>
            <a:r>
              <a:rPr lang="el-GR" sz="2000" b="1" dirty="0">
                <a:solidFill>
                  <a:srgbClr val="4472C4"/>
                </a:solidFill>
                <a:latin typeface="Arial"/>
                <a:ea typeface="Arial"/>
                <a:cs typeface="Arial"/>
                <a:sym typeface="Arial"/>
              </a:rPr>
              <a:t>ΠΡΟΤΕΡΑΙΟΤΗΤΕΣ ΓΙΑ ΤΙΣ ΘΕΣΕΙΣ ΣΤΟΝ ΤΟΜΕΑ ΤΟΥ ΕΠΙΣΙΤΙΣΜΟΥ</a:t>
            </a:r>
            <a:endParaRPr sz="2000" dirty="0"/>
          </a:p>
        </p:txBody>
      </p:sp>
      <p:sp>
        <p:nvSpPr>
          <p:cNvPr id="128" name="Google Shape;128;p2"/>
          <p:cNvSpPr txBox="1">
            <a:spLocks noGrp="1"/>
          </p:cNvSpPr>
          <p:nvPr>
            <p:ph type="body" idx="1"/>
          </p:nvPr>
        </p:nvSpPr>
        <p:spPr>
          <a:xfrm>
            <a:off x="838200" y="2025748"/>
            <a:ext cx="10515600" cy="4151215"/>
          </a:xfrm>
          <a:prstGeom prst="rect">
            <a:avLst/>
          </a:prstGeom>
          <a:noFill/>
          <a:ln>
            <a:noFill/>
          </a:ln>
        </p:spPr>
        <p:txBody>
          <a:bodyPr spcFirstLastPara="1" wrap="square" lIns="91425" tIns="45700" rIns="91425" bIns="45700" anchor="t" anchorCtr="0">
            <a:normAutofit lnSpcReduction="10000"/>
          </a:bodyPr>
          <a:lstStyle/>
          <a:p>
            <a:pPr marL="0" lvl="0" indent="0" algn="just">
              <a:lnSpc>
                <a:spcPct val="87000"/>
              </a:lnSpc>
              <a:spcBef>
                <a:spcPts val="0"/>
              </a:spcBef>
              <a:buSzPts val="1750"/>
              <a:buNone/>
            </a:pPr>
            <a:r>
              <a:rPr lang="el-GR" sz="1750" dirty="0">
                <a:latin typeface="Arial"/>
                <a:ea typeface="Arial"/>
                <a:cs typeface="Arial"/>
                <a:sym typeface="Arial"/>
              </a:rPr>
              <a:t>Ο επισιτιστικός τομέας περιλαμβάνει πολλά επαγγέλματα. Συγκεντρώσαμε μερικά από αυτά σε 4 ομάδες, με βάση τις θέσεις εργασίας και τις ειδικότητες των ατόμων που συμμετείχαν στις έρευνες του Έργου «</a:t>
            </a:r>
            <a:r>
              <a:rPr lang="el-GR" sz="1750" dirty="0" err="1">
                <a:latin typeface="Arial"/>
                <a:ea typeface="Arial"/>
                <a:cs typeface="Arial"/>
                <a:sym typeface="Arial"/>
              </a:rPr>
              <a:t>Cooking</a:t>
            </a:r>
            <a:r>
              <a:rPr lang="el-GR" sz="1750" dirty="0">
                <a:latin typeface="Arial"/>
                <a:ea typeface="Arial"/>
                <a:cs typeface="Arial"/>
                <a:sym typeface="Arial"/>
              </a:rPr>
              <a:t> </a:t>
            </a:r>
            <a:r>
              <a:rPr lang="el-GR" sz="1750" dirty="0" err="1">
                <a:latin typeface="Arial"/>
                <a:ea typeface="Arial"/>
                <a:cs typeface="Arial"/>
                <a:sym typeface="Arial"/>
              </a:rPr>
              <a:t>Cultures</a:t>
            </a:r>
            <a:r>
              <a:rPr lang="el-GR" sz="1750" dirty="0">
                <a:latin typeface="Arial"/>
                <a:ea typeface="Arial"/>
                <a:cs typeface="Arial"/>
                <a:sym typeface="Arial"/>
              </a:rPr>
              <a:t>». </a:t>
            </a:r>
            <a:r>
              <a:rPr lang="tr-TR" sz="1750" dirty="0">
                <a:solidFill>
                  <a:srgbClr val="000000"/>
                </a:solidFill>
                <a:latin typeface="Arial"/>
                <a:ea typeface="Arial"/>
                <a:cs typeface="Arial"/>
                <a:sym typeface="Arial"/>
              </a:rPr>
              <a:t>Αυτές οι κατηγορίες επαγγελμάτων και </a:t>
            </a:r>
            <a:r>
              <a:rPr lang="el-GR" sz="1750" dirty="0">
                <a:solidFill>
                  <a:srgbClr val="000000"/>
                </a:solidFill>
                <a:latin typeface="Arial"/>
                <a:ea typeface="Arial"/>
                <a:cs typeface="Arial"/>
                <a:sym typeface="Arial"/>
              </a:rPr>
              <a:t>οι επιμέρους θέσεις εργασίας</a:t>
            </a:r>
            <a:r>
              <a:rPr lang="tr-TR" sz="1750" dirty="0">
                <a:solidFill>
                  <a:srgbClr val="000000"/>
                </a:solidFill>
                <a:latin typeface="Arial"/>
                <a:ea typeface="Arial"/>
                <a:cs typeface="Arial"/>
                <a:sym typeface="Arial"/>
              </a:rPr>
              <a:t>, έχουν </a:t>
            </a:r>
            <a:r>
              <a:rPr lang="el-GR" sz="1750" dirty="0">
                <a:solidFill>
                  <a:srgbClr val="000000"/>
                </a:solidFill>
                <a:latin typeface="Arial"/>
                <a:ea typeface="Arial"/>
                <a:cs typeface="Arial"/>
                <a:sym typeface="Arial"/>
              </a:rPr>
              <a:t>ενδεικτικά </a:t>
            </a:r>
            <a:r>
              <a:rPr lang="tr-TR" sz="1750" dirty="0">
                <a:solidFill>
                  <a:srgbClr val="000000"/>
                </a:solidFill>
                <a:latin typeface="Arial"/>
                <a:ea typeface="Arial"/>
                <a:cs typeface="Arial"/>
                <a:sym typeface="Arial"/>
              </a:rPr>
              <a:t>ως εξής</a:t>
            </a:r>
            <a:r>
              <a:rPr lang="el-GR" sz="1750" dirty="0">
                <a:latin typeface="Arial"/>
                <a:ea typeface="Arial"/>
                <a:cs typeface="Arial"/>
                <a:sym typeface="Arial"/>
              </a:rPr>
              <a:t>:</a:t>
            </a:r>
            <a:endParaRPr sz="1750" dirty="0">
              <a:latin typeface="Arial"/>
              <a:ea typeface="Arial"/>
              <a:cs typeface="Arial"/>
              <a:sym typeface="Arial"/>
            </a:endParaRPr>
          </a:p>
          <a:p>
            <a:pPr marL="0" lvl="0" indent="0" algn="just" rtl="0">
              <a:lnSpc>
                <a:spcPct val="87000"/>
              </a:lnSpc>
              <a:spcBef>
                <a:spcPts val="0"/>
              </a:spcBef>
              <a:spcAft>
                <a:spcPts val="0"/>
              </a:spcAft>
              <a:buSzPts val="1750"/>
              <a:buNone/>
            </a:pPr>
            <a:endParaRPr lang="el-GR" sz="1750" b="1" dirty="0">
              <a:latin typeface="Arial"/>
              <a:ea typeface="Arial"/>
              <a:cs typeface="Arial"/>
              <a:sym typeface="Arial"/>
            </a:endParaRPr>
          </a:p>
          <a:p>
            <a:pPr marL="0" lvl="0" indent="0" algn="just" rtl="0">
              <a:lnSpc>
                <a:spcPct val="87000"/>
              </a:lnSpc>
              <a:spcBef>
                <a:spcPts val="0"/>
              </a:spcBef>
              <a:spcAft>
                <a:spcPts val="0"/>
              </a:spcAft>
              <a:buSzPts val="1750"/>
              <a:buNone/>
            </a:pPr>
            <a:r>
              <a:rPr lang="el-GR" sz="1750" b="1" dirty="0">
                <a:latin typeface="Arial"/>
                <a:ea typeface="Arial"/>
                <a:cs typeface="Arial"/>
                <a:sym typeface="Arial"/>
              </a:rPr>
              <a:t>1. Σεφ και επαγγελματίες μαγειρικής:</a:t>
            </a:r>
            <a:r>
              <a:rPr lang="el-GR" sz="1750" dirty="0">
                <a:latin typeface="Arial"/>
                <a:ea typeface="Arial"/>
                <a:cs typeface="Arial"/>
                <a:sym typeface="Arial"/>
              </a:rPr>
              <a:t> </a:t>
            </a:r>
            <a:r>
              <a:rPr lang="el-GR" sz="1750" dirty="0">
                <a:solidFill>
                  <a:srgbClr val="000000"/>
                </a:solidFill>
                <a:latin typeface="Arial"/>
                <a:ea typeface="Arial"/>
                <a:cs typeface="Arial"/>
                <a:sym typeface="Arial"/>
              </a:rPr>
              <a:t>Σεφ, Βοηθός Σεφ, Επεξεργαστής Κρέατος, Ειδικός Γαστρονομίας, Ζαχαροπλάστης, Αρτοποιός, Σεφ Ζαχαροπλαστικής, Τεχνικός Μαγειρικής Τέχνης, </a:t>
            </a:r>
            <a:r>
              <a:rPr lang="el-GR" sz="1750" dirty="0" err="1">
                <a:solidFill>
                  <a:srgbClr val="000000"/>
                </a:solidFill>
                <a:latin typeface="Arial"/>
                <a:ea typeface="Arial"/>
                <a:cs typeface="Arial"/>
                <a:sym typeface="Arial"/>
              </a:rPr>
              <a:t>Σοκολατοποιός</a:t>
            </a:r>
            <a:r>
              <a:rPr lang="el-GR" sz="1750" dirty="0">
                <a:solidFill>
                  <a:srgbClr val="000000"/>
                </a:solidFill>
                <a:latin typeface="Arial"/>
                <a:ea typeface="Arial"/>
                <a:cs typeface="Arial"/>
                <a:sym typeface="Arial"/>
              </a:rPr>
              <a:t> και κάποιοι τοπικοί σεφ/μάγειρες (Σεφ σε Πιτσαρία, Σεφ ειδικός στο Κεμπάπ (</a:t>
            </a:r>
            <a:r>
              <a:rPr lang="el-GR" sz="1750" dirty="0" err="1">
                <a:solidFill>
                  <a:srgbClr val="000000"/>
                </a:solidFill>
                <a:latin typeface="Arial"/>
                <a:ea typeface="Arial"/>
                <a:cs typeface="Arial"/>
                <a:sym typeface="Arial"/>
              </a:rPr>
              <a:t>Kebapçı</a:t>
            </a:r>
            <a:r>
              <a:rPr lang="el-GR" sz="1750" dirty="0">
                <a:solidFill>
                  <a:srgbClr val="000000"/>
                </a:solidFill>
                <a:latin typeface="Arial"/>
                <a:ea typeface="Arial"/>
                <a:cs typeface="Arial"/>
                <a:sym typeface="Arial"/>
              </a:rPr>
              <a:t>) κ.α.)</a:t>
            </a:r>
            <a:endParaRPr lang="el-GR" sz="1750" dirty="0">
              <a:latin typeface="Arial"/>
              <a:ea typeface="Arial"/>
              <a:cs typeface="Arial"/>
              <a:sym typeface="Arial"/>
            </a:endParaRPr>
          </a:p>
          <a:p>
            <a:pPr marL="0" lvl="0" indent="0" algn="just" rtl="0">
              <a:lnSpc>
                <a:spcPct val="87000"/>
              </a:lnSpc>
              <a:spcBef>
                <a:spcPts val="1800"/>
              </a:spcBef>
              <a:spcAft>
                <a:spcPts val="0"/>
              </a:spcAft>
              <a:buClr>
                <a:srgbClr val="000000"/>
              </a:buClr>
              <a:buSzPts val="1750"/>
              <a:buNone/>
            </a:pPr>
            <a:r>
              <a:rPr lang="el-GR" sz="1750" b="1" dirty="0">
                <a:solidFill>
                  <a:srgbClr val="000000"/>
                </a:solidFill>
                <a:latin typeface="Arial"/>
                <a:ea typeface="Arial"/>
                <a:cs typeface="Arial"/>
                <a:sym typeface="Arial"/>
              </a:rPr>
              <a:t>2. Προϊστάμενοι κουζίνας και ειδικοί/εμπειρογνώμονες:</a:t>
            </a:r>
            <a:r>
              <a:rPr lang="el-GR" sz="1750" dirty="0">
                <a:solidFill>
                  <a:srgbClr val="000000"/>
                </a:solidFill>
                <a:latin typeface="Arial"/>
                <a:ea typeface="Arial"/>
                <a:cs typeface="Arial"/>
                <a:sym typeface="Arial"/>
              </a:rPr>
              <a:t> Υπεύθυνος Εστιατορίων, Συντονιστής Κουζίνας, Μάνατζερ Εταιρείας Παροχής Γευμάτων (</a:t>
            </a:r>
            <a:r>
              <a:rPr lang="en-US" sz="1750" dirty="0">
                <a:solidFill>
                  <a:srgbClr val="000000"/>
                </a:solidFill>
                <a:latin typeface="Arial"/>
                <a:ea typeface="Arial"/>
                <a:cs typeface="Arial"/>
                <a:sym typeface="Arial"/>
              </a:rPr>
              <a:t>catering)</a:t>
            </a:r>
            <a:r>
              <a:rPr lang="el-GR" sz="1750" dirty="0">
                <a:solidFill>
                  <a:srgbClr val="000000"/>
                </a:solidFill>
                <a:latin typeface="Arial"/>
                <a:ea typeface="Arial"/>
                <a:cs typeface="Arial"/>
                <a:sym typeface="Arial"/>
              </a:rPr>
              <a:t>, Διαιτολόγος, Μηχανικός Τροφίμων, Τεχνικός Τεχνολογίας Τροφίμων</a:t>
            </a:r>
            <a:endParaRPr lang="el-GR" sz="1750" dirty="0">
              <a:latin typeface="Arial"/>
              <a:ea typeface="Arial"/>
              <a:cs typeface="Arial"/>
              <a:sym typeface="Arial"/>
            </a:endParaRPr>
          </a:p>
          <a:p>
            <a:pPr marL="0" lvl="0" indent="0" algn="just" rtl="0">
              <a:lnSpc>
                <a:spcPct val="87000"/>
              </a:lnSpc>
              <a:spcBef>
                <a:spcPts val="1800"/>
              </a:spcBef>
              <a:spcAft>
                <a:spcPts val="0"/>
              </a:spcAft>
              <a:buClr>
                <a:srgbClr val="000000"/>
              </a:buClr>
              <a:buSzPts val="1750"/>
              <a:buNone/>
            </a:pPr>
            <a:r>
              <a:rPr lang="el-GR" sz="1750" b="1" dirty="0">
                <a:solidFill>
                  <a:srgbClr val="000000"/>
                </a:solidFill>
                <a:latin typeface="Arial"/>
                <a:ea typeface="Arial"/>
                <a:cs typeface="Arial"/>
                <a:sym typeface="Arial"/>
              </a:rPr>
              <a:t>3. Εξυπηρέτηση Πελατών:</a:t>
            </a:r>
            <a:r>
              <a:rPr lang="el-GR" sz="1750" dirty="0">
                <a:solidFill>
                  <a:srgbClr val="000000"/>
                </a:solidFill>
                <a:latin typeface="Arial"/>
                <a:ea typeface="Arial"/>
                <a:cs typeface="Arial"/>
                <a:sym typeface="Arial"/>
              </a:rPr>
              <a:t> Υπεύθυνος/η ή βοηθός Μπαρ, Βοηθός Σερβιτόρου, Υπεύθυνος Σέρβις, Προμηθευτής, Μεταφορέας, Σερβιτόρος, Μετρ, Ταμίας/Τηλεφωνική Εξυπηρέτηση Πελατών</a:t>
            </a:r>
            <a:endParaRPr lang="el-GR" sz="1750" dirty="0">
              <a:latin typeface="Arial"/>
              <a:ea typeface="Arial"/>
              <a:cs typeface="Arial"/>
              <a:sym typeface="Arial"/>
            </a:endParaRPr>
          </a:p>
          <a:p>
            <a:pPr marL="0" lvl="0" indent="0" algn="l" rtl="0">
              <a:lnSpc>
                <a:spcPct val="87000"/>
              </a:lnSpc>
              <a:spcBef>
                <a:spcPts val="1800"/>
              </a:spcBef>
              <a:spcAft>
                <a:spcPts val="0"/>
              </a:spcAft>
              <a:buClr>
                <a:srgbClr val="000000"/>
              </a:buClr>
              <a:buSzPts val="1750"/>
              <a:buNone/>
            </a:pPr>
            <a:r>
              <a:rPr lang="el-GR" sz="1750" b="1" dirty="0">
                <a:solidFill>
                  <a:srgbClr val="000000"/>
                </a:solidFill>
                <a:latin typeface="Arial"/>
                <a:ea typeface="Arial"/>
                <a:cs typeface="Arial"/>
                <a:sym typeface="Arial"/>
              </a:rPr>
              <a:t>4.Προσωπικό καθαριότητες και ειδικοί: </a:t>
            </a:r>
            <a:r>
              <a:rPr lang="el-GR" sz="1750" dirty="0" err="1">
                <a:solidFill>
                  <a:srgbClr val="000000"/>
                </a:solidFill>
                <a:latin typeface="Arial"/>
                <a:ea typeface="Arial"/>
                <a:cs typeface="Arial"/>
                <a:sym typeface="Arial"/>
              </a:rPr>
              <a:t>Λατζιέρης</a:t>
            </a:r>
            <a:r>
              <a:rPr lang="el-GR" sz="1750" dirty="0">
                <a:solidFill>
                  <a:srgbClr val="000000"/>
                </a:solidFill>
                <a:latin typeface="Arial"/>
                <a:ea typeface="Arial"/>
                <a:cs typeface="Arial"/>
                <a:sym typeface="Arial"/>
              </a:rPr>
              <a:t>/</a:t>
            </a:r>
            <a:r>
              <a:rPr lang="el-GR" sz="1750" dirty="0" err="1">
                <a:solidFill>
                  <a:srgbClr val="000000"/>
                </a:solidFill>
                <a:latin typeface="Arial"/>
                <a:ea typeface="Arial"/>
                <a:cs typeface="Arial"/>
                <a:sym typeface="Arial"/>
              </a:rPr>
              <a:t>ισσα</a:t>
            </a:r>
            <a:r>
              <a:rPr lang="el-GR" sz="1750" dirty="0">
                <a:solidFill>
                  <a:srgbClr val="000000"/>
                </a:solidFill>
                <a:latin typeface="Arial"/>
                <a:ea typeface="Arial"/>
                <a:cs typeface="Arial"/>
                <a:sym typeface="Arial"/>
              </a:rPr>
              <a:t>, Βοηθός </a:t>
            </a:r>
            <a:r>
              <a:rPr lang="el-GR" sz="1750" dirty="0" err="1">
                <a:solidFill>
                  <a:srgbClr val="000000"/>
                </a:solidFill>
                <a:latin typeface="Arial"/>
                <a:ea typeface="Arial"/>
                <a:cs typeface="Arial"/>
                <a:sym typeface="Arial"/>
              </a:rPr>
              <a:t>Λατζιέρη</a:t>
            </a:r>
            <a:r>
              <a:rPr lang="el-GR" sz="1750" dirty="0">
                <a:solidFill>
                  <a:srgbClr val="000000"/>
                </a:solidFill>
                <a:latin typeface="Arial"/>
                <a:ea typeface="Arial"/>
                <a:cs typeface="Arial"/>
                <a:sym typeface="Arial"/>
              </a:rPr>
              <a:t>, Προσωπικό καθαριότητας, Υγειονομικά υπεύθυνοι.</a:t>
            </a:r>
            <a:endParaRPr lang="el-GR" sz="1750" dirty="0">
              <a:latin typeface="Arial"/>
              <a:ea typeface="Arial"/>
              <a:cs typeface="Arial"/>
              <a:sym typeface="Arial"/>
            </a:endParaRPr>
          </a:p>
          <a:p>
            <a:pPr marL="0" lvl="0" indent="0" algn="l" rtl="0">
              <a:lnSpc>
                <a:spcPct val="87000"/>
              </a:lnSpc>
              <a:spcBef>
                <a:spcPts val="1800"/>
              </a:spcBef>
              <a:spcAft>
                <a:spcPts val="0"/>
              </a:spcAft>
              <a:buClr>
                <a:srgbClr val="000000"/>
              </a:buClr>
              <a:buSzPts val="1750"/>
              <a:buNone/>
            </a:pPr>
            <a:endParaRPr sz="1750" dirty="0">
              <a:latin typeface="Arial"/>
              <a:ea typeface="Arial"/>
              <a:cs typeface="Arial"/>
              <a:sym typeface="Arial"/>
            </a:endParaRPr>
          </a:p>
          <a:p>
            <a:pPr marL="228600" lvl="0" indent="-117475" algn="l" rtl="0">
              <a:lnSpc>
                <a:spcPct val="70000"/>
              </a:lnSpc>
              <a:spcBef>
                <a:spcPts val="1800"/>
              </a:spcBef>
              <a:spcAft>
                <a:spcPts val="0"/>
              </a:spcAft>
              <a:buClr>
                <a:schemeClr val="dk1"/>
              </a:buClr>
              <a:buSzPts val="1750"/>
              <a:buNone/>
            </a:pPr>
            <a:endParaRPr sz="1750" dirty="0">
              <a:latin typeface="Arial"/>
              <a:ea typeface="Arial"/>
              <a:cs typeface="Arial"/>
              <a:sym typeface="Arial"/>
            </a:endParaRPr>
          </a:p>
          <a:p>
            <a:pPr marL="228600" lvl="0" indent="-117475" algn="l" rtl="0">
              <a:lnSpc>
                <a:spcPct val="70000"/>
              </a:lnSpc>
              <a:spcBef>
                <a:spcPts val="1000"/>
              </a:spcBef>
              <a:spcAft>
                <a:spcPts val="0"/>
              </a:spcAft>
              <a:buClr>
                <a:schemeClr val="dk1"/>
              </a:buClr>
              <a:buSzPts val="1750"/>
              <a:buNone/>
            </a:pPr>
            <a:endParaRPr sz="1750" dirty="0">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0"/>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Arial"/>
                <a:ea typeface="Arial"/>
                <a:cs typeface="Arial"/>
                <a:sym typeface="Arial"/>
              </a:rPr>
              <a:t>2.3 </a:t>
            </a:r>
            <a:r>
              <a:rPr lang="el-GR" sz="2500" b="1" dirty="0">
                <a:solidFill>
                  <a:schemeClr val="accent1"/>
                </a:solidFill>
                <a:latin typeface="Arial"/>
                <a:ea typeface="Arial"/>
                <a:cs typeface="Arial"/>
                <a:sym typeface="Arial"/>
              </a:rPr>
              <a:t>Οι σημαντικότερες ήπιες δεξιότητες </a:t>
            </a:r>
            <a:br>
              <a:rPr lang="el-GR" sz="2500" b="1" dirty="0">
                <a:solidFill>
                  <a:schemeClr val="accent1"/>
                </a:solidFill>
                <a:latin typeface="Arial"/>
                <a:ea typeface="Arial"/>
                <a:cs typeface="Arial"/>
                <a:sym typeface="Arial"/>
              </a:rPr>
            </a:br>
            <a:r>
              <a:rPr lang="el-GR" sz="2500" b="1" dirty="0">
                <a:solidFill>
                  <a:schemeClr val="accent1"/>
                </a:solidFill>
                <a:latin typeface="Arial"/>
                <a:ea typeface="Arial"/>
                <a:cs typeface="Arial"/>
                <a:sym typeface="Arial"/>
              </a:rPr>
              <a:t>για επιτυχημένη επαγγελματική πορεία</a:t>
            </a:r>
            <a:endParaRPr sz="2500" b="1" dirty="0">
              <a:solidFill>
                <a:schemeClr val="accent1"/>
              </a:solidFill>
              <a:latin typeface="Arial"/>
              <a:ea typeface="Arial"/>
              <a:cs typeface="Arial"/>
              <a:sym typeface="Arial"/>
            </a:endParaRPr>
          </a:p>
        </p:txBody>
      </p:sp>
      <p:sp>
        <p:nvSpPr>
          <p:cNvPr id="250" name="Google Shape;250;p20"/>
          <p:cNvSpPr txBox="1"/>
          <p:nvPr/>
        </p:nvSpPr>
        <p:spPr>
          <a:xfrm>
            <a:off x="1684420" y="2527236"/>
            <a:ext cx="4411580" cy="3752309"/>
          </a:xfrm>
          <a:prstGeom prst="rect">
            <a:avLst/>
          </a:prstGeom>
          <a:noFill/>
          <a:ln>
            <a:noFill/>
          </a:ln>
        </p:spPr>
        <p:txBody>
          <a:bodyPr spcFirstLastPara="1" wrap="square" lIns="0" tIns="12700" rIns="0" bIns="0" anchor="t" anchorCtr="0">
            <a:spAutoFit/>
          </a:bodyPr>
          <a:lstStyle/>
          <a:p>
            <a:pPr marL="298450" marR="0" lvl="0" indent="-285750" algn="l" rtl="0">
              <a:lnSpc>
                <a:spcPct val="150000"/>
              </a:lnSpc>
              <a:spcBef>
                <a:spcPts val="0"/>
              </a:spcBef>
              <a:spcAft>
                <a:spcPts val="0"/>
              </a:spcAft>
              <a:buClr>
                <a:schemeClr val="dk1"/>
              </a:buClr>
              <a:buSzPts val="2268"/>
              <a:buFont typeface="Noto Sans Symbols"/>
              <a:buChar char="✔"/>
            </a:pPr>
            <a:r>
              <a:rPr lang="el-GR" sz="1800" b="0" i="0" u="none" strike="noStrike" cap="none" dirty="0">
                <a:solidFill>
                  <a:schemeClr val="dk1"/>
                </a:solidFill>
                <a:latin typeface="Arial"/>
                <a:ea typeface="Arial"/>
                <a:cs typeface="Arial"/>
                <a:sym typeface="Arial"/>
              </a:rPr>
              <a:t>Επικοινωνία</a:t>
            </a:r>
            <a:endParaRPr sz="1800" dirty="0">
              <a:solidFill>
                <a:schemeClr val="dk1"/>
              </a:solidFill>
              <a:latin typeface="Arial"/>
              <a:ea typeface="Arial"/>
              <a:cs typeface="Arial"/>
              <a:sym typeface="Arial"/>
            </a:endParaRPr>
          </a:p>
          <a:p>
            <a:pPr marL="298450" marR="0" lvl="0" indent="-285750" algn="l" rtl="0">
              <a:lnSpc>
                <a:spcPct val="150000"/>
              </a:lnSpc>
              <a:spcBef>
                <a:spcPts val="0"/>
              </a:spcBef>
              <a:spcAft>
                <a:spcPts val="0"/>
              </a:spcAft>
              <a:buClr>
                <a:schemeClr val="dk1"/>
              </a:buClr>
              <a:buSzPts val="2268"/>
              <a:buFont typeface="Noto Sans Symbols"/>
              <a:buChar char="✔"/>
            </a:pPr>
            <a:r>
              <a:rPr lang="el-GR" sz="1800" b="0" i="0" u="none" strike="noStrike" cap="none" dirty="0">
                <a:solidFill>
                  <a:schemeClr val="dk1"/>
                </a:solidFill>
                <a:latin typeface="Arial"/>
                <a:ea typeface="Arial"/>
                <a:cs typeface="Arial"/>
                <a:sym typeface="Arial"/>
              </a:rPr>
              <a:t>Ενσυναίσθηση</a:t>
            </a:r>
            <a:endParaRPr sz="1800" dirty="0">
              <a:solidFill>
                <a:schemeClr val="dk1"/>
              </a:solidFill>
              <a:latin typeface="Arial"/>
              <a:ea typeface="Arial"/>
              <a:cs typeface="Arial"/>
              <a:sym typeface="Arial"/>
            </a:endParaRPr>
          </a:p>
          <a:p>
            <a:pPr marL="298450" lvl="0" indent="-285750">
              <a:lnSpc>
                <a:spcPct val="150000"/>
              </a:lnSpc>
              <a:buClr>
                <a:schemeClr val="dk1"/>
              </a:buClr>
              <a:buSzPts val="2268"/>
              <a:buFont typeface="Noto Sans Symbols"/>
              <a:buChar char="✔"/>
            </a:pPr>
            <a:r>
              <a:rPr lang="el-GR" sz="1800" b="0" i="0" u="none" strike="noStrike" cap="none" dirty="0">
                <a:solidFill>
                  <a:schemeClr val="dk1"/>
                </a:solidFill>
                <a:latin typeface="Arial"/>
                <a:ea typeface="Arial"/>
                <a:cs typeface="Arial"/>
                <a:sym typeface="Arial"/>
              </a:rPr>
              <a:t>Διαπραγματεύσεις &amp; Επίλυση </a:t>
            </a:r>
            <a:r>
              <a:rPr lang="el-GR" sz="1800" dirty="0">
                <a:solidFill>
                  <a:schemeClr val="dk1"/>
                </a:solidFill>
              </a:rPr>
              <a:t>συγκρούσεων</a:t>
            </a:r>
            <a:endParaRPr sz="1800" dirty="0">
              <a:solidFill>
                <a:schemeClr val="dk1"/>
              </a:solidFill>
              <a:latin typeface="Arial"/>
              <a:ea typeface="Arial"/>
              <a:cs typeface="Arial"/>
              <a:sym typeface="Arial"/>
            </a:endParaRPr>
          </a:p>
          <a:p>
            <a:pPr marL="298450" marR="0" lvl="0" indent="-285750" algn="l" rtl="0">
              <a:lnSpc>
                <a:spcPct val="150000"/>
              </a:lnSpc>
              <a:spcBef>
                <a:spcPts val="0"/>
              </a:spcBef>
              <a:spcAft>
                <a:spcPts val="0"/>
              </a:spcAft>
              <a:buClr>
                <a:schemeClr val="dk1"/>
              </a:buClr>
              <a:buSzPts val="2268"/>
              <a:buFont typeface="Noto Sans Symbols"/>
              <a:buChar char="✔"/>
            </a:pPr>
            <a:r>
              <a:rPr lang="el-GR" sz="1800" b="0" i="0" u="none" strike="noStrike" cap="none" dirty="0">
                <a:solidFill>
                  <a:schemeClr val="dk1"/>
                </a:solidFill>
                <a:latin typeface="Arial"/>
                <a:ea typeface="Arial"/>
                <a:cs typeface="Arial"/>
                <a:sym typeface="Arial"/>
              </a:rPr>
              <a:t>Επίλυση προβλημάτων</a:t>
            </a:r>
            <a:endParaRPr sz="1800" dirty="0">
              <a:solidFill>
                <a:schemeClr val="dk1"/>
              </a:solidFill>
              <a:latin typeface="Arial"/>
              <a:ea typeface="Arial"/>
              <a:cs typeface="Arial"/>
              <a:sym typeface="Arial"/>
            </a:endParaRPr>
          </a:p>
          <a:p>
            <a:pPr marL="298450" marR="0" lvl="0" indent="-285750" algn="l" rtl="0">
              <a:lnSpc>
                <a:spcPct val="150000"/>
              </a:lnSpc>
              <a:spcBef>
                <a:spcPts val="0"/>
              </a:spcBef>
              <a:spcAft>
                <a:spcPts val="0"/>
              </a:spcAft>
              <a:buClr>
                <a:schemeClr val="dk1"/>
              </a:buClr>
              <a:buSzPts val="2268"/>
              <a:buFont typeface="Noto Sans Symbols"/>
              <a:buChar char="✔"/>
            </a:pPr>
            <a:r>
              <a:rPr lang="el-GR" sz="1800" b="0" i="0" u="none" strike="noStrike" cap="none" dirty="0">
                <a:solidFill>
                  <a:schemeClr val="dk1"/>
                </a:solidFill>
                <a:latin typeface="Arial"/>
                <a:ea typeface="Arial"/>
                <a:cs typeface="Arial"/>
                <a:sym typeface="Arial"/>
              </a:rPr>
              <a:t>Υπευθυνότητα</a:t>
            </a:r>
            <a:endParaRPr sz="1800" dirty="0">
              <a:solidFill>
                <a:schemeClr val="dk1"/>
              </a:solidFill>
              <a:latin typeface="Arial"/>
              <a:ea typeface="Arial"/>
              <a:cs typeface="Arial"/>
              <a:sym typeface="Arial"/>
            </a:endParaRPr>
          </a:p>
          <a:p>
            <a:pPr marL="298450" lvl="0" indent="-285750">
              <a:lnSpc>
                <a:spcPct val="150000"/>
              </a:lnSpc>
              <a:buClr>
                <a:schemeClr val="dk1"/>
              </a:buClr>
              <a:buSzPts val="2268"/>
              <a:buFont typeface="Noto Sans Symbols"/>
              <a:buChar char="✔"/>
            </a:pPr>
            <a:r>
              <a:rPr lang="el-GR" sz="1800" dirty="0">
                <a:solidFill>
                  <a:schemeClr val="dk1"/>
                </a:solidFill>
              </a:rPr>
              <a:t>Αυτοενεργοποίηση</a:t>
            </a:r>
            <a:endParaRPr sz="1800" dirty="0">
              <a:solidFill>
                <a:schemeClr val="dk1"/>
              </a:solidFill>
              <a:latin typeface="Arial"/>
              <a:ea typeface="Arial"/>
              <a:cs typeface="Arial"/>
              <a:sym typeface="Arial"/>
            </a:endParaRPr>
          </a:p>
          <a:p>
            <a:pPr marL="298450" marR="0" lvl="0" indent="-285750" algn="l" rtl="0">
              <a:lnSpc>
                <a:spcPct val="150000"/>
              </a:lnSpc>
              <a:spcBef>
                <a:spcPts val="0"/>
              </a:spcBef>
              <a:spcAft>
                <a:spcPts val="0"/>
              </a:spcAft>
              <a:buClr>
                <a:schemeClr val="dk1"/>
              </a:buClr>
              <a:buSzPts val="2268"/>
              <a:buFont typeface="Noto Sans Symbols"/>
              <a:buChar char="✔"/>
            </a:pPr>
            <a:r>
              <a:rPr lang="el-GR" sz="1800" b="0" i="0" u="none" strike="noStrike" cap="none" dirty="0">
                <a:solidFill>
                  <a:schemeClr val="dk1"/>
                </a:solidFill>
                <a:latin typeface="Arial"/>
                <a:ea typeface="Arial"/>
                <a:cs typeface="Arial"/>
                <a:sym typeface="Arial"/>
              </a:rPr>
              <a:t>Δημιουργικότητα</a:t>
            </a:r>
            <a:endParaRPr sz="1800" dirty="0">
              <a:solidFill>
                <a:schemeClr val="dk1"/>
              </a:solidFill>
              <a:latin typeface="Arial"/>
              <a:ea typeface="Arial"/>
              <a:cs typeface="Arial"/>
              <a:sym typeface="Arial"/>
            </a:endParaRPr>
          </a:p>
          <a:p>
            <a:pPr marL="552450" marR="0" lvl="0" indent="-141732" algn="l" rtl="0">
              <a:lnSpc>
                <a:spcPct val="150000"/>
              </a:lnSpc>
              <a:spcBef>
                <a:spcPts val="0"/>
              </a:spcBef>
              <a:spcAft>
                <a:spcPts val="0"/>
              </a:spcAft>
              <a:buClr>
                <a:schemeClr val="dk1"/>
              </a:buClr>
              <a:buSzPts val="2268"/>
              <a:buFont typeface="Noto Sans Symbols"/>
              <a:buNone/>
            </a:pPr>
            <a:endParaRPr sz="1800" b="0" i="0" u="none" strike="noStrike" cap="none" dirty="0">
              <a:solidFill>
                <a:schemeClr val="dk1"/>
              </a:solidFill>
              <a:latin typeface="Arial"/>
              <a:ea typeface="Arial"/>
              <a:cs typeface="Arial"/>
              <a:sym typeface="Arial"/>
            </a:endParaRPr>
          </a:p>
        </p:txBody>
      </p:sp>
      <p:sp>
        <p:nvSpPr>
          <p:cNvPr id="251" name="Google Shape;251;p20"/>
          <p:cNvSpPr txBox="1"/>
          <p:nvPr/>
        </p:nvSpPr>
        <p:spPr>
          <a:xfrm>
            <a:off x="5903495" y="2527235"/>
            <a:ext cx="6065444" cy="3336811"/>
          </a:xfrm>
          <a:prstGeom prst="rect">
            <a:avLst/>
          </a:prstGeom>
          <a:noFill/>
          <a:ln>
            <a:noFill/>
          </a:ln>
        </p:spPr>
        <p:txBody>
          <a:bodyPr spcFirstLastPara="1" wrap="square" lIns="0" tIns="12700" rIns="0" bIns="0" anchor="t" anchorCtr="0">
            <a:spAutoFit/>
          </a:bodyPr>
          <a:lstStyle/>
          <a:p>
            <a:pPr marL="298450" marR="0" lvl="0" indent="-285750" algn="l" rtl="0">
              <a:lnSpc>
                <a:spcPct val="150000"/>
              </a:lnSpc>
              <a:spcBef>
                <a:spcPts val="0"/>
              </a:spcBef>
              <a:spcAft>
                <a:spcPts val="0"/>
              </a:spcAft>
              <a:buClr>
                <a:schemeClr val="dk1"/>
              </a:buClr>
              <a:buSzPts val="2268"/>
              <a:buFont typeface="Noto Sans Symbols"/>
              <a:buChar char="✔"/>
            </a:pPr>
            <a:r>
              <a:rPr lang="el-GR" sz="1800" b="0" i="0" u="none" strike="noStrike" cap="none" dirty="0">
                <a:solidFill>
                  <a:schemeClr val="dk1"/>
                </a:solidFill>
                <a:latin typeface="Arial"/>
                <a:ea typeface="Arial"/>
                <a:cs typeface="Arial"/>
                <a:sym typeface="Arial"/>
              </a:rPr>
              <a:t>Ευελιξία</a:t>
            </a:r>
            <a:r>
              <a:rPr lang="en-US" sz="1800" b="0" i="0" u="none" strike="noStrike" cap="none" dirty="0">
                <a:solidFill>
                  <a:schemeClr val="dk1"/>
                </a:solidFill>
                <a:latin typeface="Arial"/>
                <a:ea typeface="Arial"/>
                <a:cs typeface="Arial"/>
                <a:sym typeface="Arial"/>
              </a:rPr>
              <a:t> &amp; </a:t>
            </a:r>
            <a:r>
              <a:rPr lang="el-GR" sz="1800" b="0" i="0" u="none" strike="noStrike" cap="none" dirty="0">
                <a:solidFill>
                  <a:schemeClr val="dk1"/>
                </a:solidFill>
                <a:latin typeface="Arial"/>
                <a:ea typeface="Arial"/>
                <a:cs typeface="Arial"/>
                <a:sym typeface="Arial"/>
              </a:rPr>
              <a:t>Προσαρμοστικότητα</a:t>
            </a:r>
            <a:endParaRPr sz="1800" dirty="0">
              <a:solidFill>
                <a:schemeClr val="dk1"/>
              </a:solidFill>
              <a:latin typeface="Arial"/>
              <a:ea typeface="Arial"/>
              <a:cs typeface="Arial"/>
              <a:sym typeface="Arial"/>
            </a:endParaRPr>
          </a:p>
          <a:p>
            <a:pPr marL="298450" marR="0" lvl="0" indent="-285750" algn="l" rtl="0">
              <a:lnSpc>
                <a:spcPct val="150000"/>
              </a:lnSpc>
              <a:spcBef>
                <a:spcPts val="0"/>
              </a:spcBef>
              <a:spcAft>
                <a:spcPts val="0"/>
              </a:spcAft>
              <a:buClr>
                <a:schemeClr val="dk1"/>
              </a:buClr>
              <a:buSzPts val="2268"/>
              <a:buFont typeface="Noto Sans Symbols"/>
              <a:buChar char="✔"/>
            </a:pPr>
            <a:r>
              <a:rPr lang="el-GR" sz="1800" b="0" i="0" u="none" strike="noStrike" cap="none" dirty="0">
                <a:solidFill>
                  <a:schemeClr val="dk1"/>
                </a:solidFill>
                <a:latin typeface="Arial"/>
                <a:ea typeface="Arial"/>
                <a:cs typeface="Arial"/>
                <a:sym typeface="Arial"/>
              </a:rPr>
              <a:t>Ομαδική εργασία</a:t>
            </a:r>
          </a:p>
          <a:p>
            <a:pPr marL="298450" marR="0" lvl="0" indent="-285750" algn="l" rtl="0">
              <a:lnSpc>
                <a:spcPct val="150000"/>
              </a:lnSpc>
              <a:spcBef>
                <a:spcPts val="0"/>
              </a:spcBef>
              <a:spcAft>
                <a:spcPts val="0"/>
              </a:spcAft>
              <a:buClr>
                <a:schemeClr val="dk1"/>
              </a:buClr>
              <a:buSzPts val="2268"/>
              <a:buFont typeface="Noto Sans Symbols"/>
              <a:buChar char="✔"/>
            </a:pPr>
            <a:r>
              <a:rPr lang="el-GR" sz="1800" dirty="0">
                <a:solidFill>
                  <a:schemeClr val="dk1"/>
                </a:solidFill>
              </a:rPr>
              <a:t>Εργασία υπό πίεση</a:t>
            </a:r>
          </a:p>
          <a:p>
            <a:pPr marL="298450" lvl="0" indent="-285750">
              <a:lnSpc>
                <a:spcPct val="150000"/>
              </a:lnSpc>
              <a:buClr>
                <a:schemeClr val="dk1"/>
              </a:buClr>
              <a:buSzPts val="2268"/>
              <a:buFont typeface="Noto Sans Symbols"/>
              <a:buChar char="✔"/>
            </a:pPr>
            <a:r>
              <a:rPr lang="el-GR" sz="1800" b="0" i="0" u="none" strike="noStrike" cap="none" dirty="0">
                <a:solidFill>
                  <a:schemeClr val="dk1"/>
                </a:solidFill>
                <a:latin typeface="Arial"/>
                <a:ea typeface="Arial"/>
                <a:cs typeface="Arial"/>
                <a:sym typeface="Arial"/>
              </a:rPr>
              <a:t>Διαχείριση χρόνου</a:t>
            </a:r>
            <a:r>
              <a:rPr lang="en-US" sz="1800" b="0" i="0" u="none" strike="noStrike" cap="none" dirty="0">
                <a:solidFill>
                  <a:schemeClr val="dk1"/>
                </a:solidFill>
                <a:latin typeface="Arial"/>
                <a:ea typeface="Arial"/>
                <a:cs typeface="Arial"/>
                <a:sym typeface="Arial"/>
              </a:rPr>
              <a:t> </a:t>
            </a:r>
            <a:endParaRPr sz="1800" dirty="0">
              <a:solidFill>
                <a:schemeClr val="dk1"/>
              </a:solidFill>
              <a:latin typeface="Arial"/>
              <a:ea typeface="Arial"/>
              <a:cs typeface="Arial"/>
              <a:sym typeface="Arial"/>
            </a:endParaRPr>
          </a:p>
          <a:p>
            <a:pPr marL="298450" marR="0" lvl="0" indent="-285750" algn="l" rtl="0">
              <a:lnSpc>
                <a:spcPct val="150000"/>
              </a:lnSpc>
              <a:spcBef>
                <a:spcPts val="0"/>
              </a:spcBef>
              <a:spcAft>
                <a:spcPts val="0"/>
              </a:spcAft>
              <a:buClr>
                <a:schemeClr val="dk1"/>
              </a:buClr>
              <a:buSzPts val="2268"/>
              <a:buFont typeface="Noto Sans Symbols"/>
              <a:buChar char="✔"/>
            </a:pPr>
            <a:r>
              <a:rPr lang="el-GR" sz="1800" b="0" i="0" u="none" strike="noStrike" cap="none" dirty="0">
                <a:solidFill>
                  <a:schemeClr val="dk1"/>
                </a:solidFill>
                <a:latin typeface="Arial"/>
                <a:ea typeface="Arial"/>
                <a:cs typeface="Arial"/>
                <a:sym typeface="Arial"/>
              </a:rPr>
              <a:t>Εργασιακή ηθική </a:t>
            </a:r>
            <a:r>
              <a:rPr lang="en-US" sz="1800" b="0" i="0" u="none" strike="noStrike" cap="none" dirty="0">
                <a:solidFill>
                  <a:schemeClr val="dk1"/>
                </a:solidFill>
                <a:latin typeface="Arial"/>
                <a:ea typeface="Arial"/>
                <a:cs typeface="Arial"/>
                <a:sym typeface="Arial"/>
              </a:rPr>
              <a:t>&amp; </a:t>
            </a:r>
            <a:r>
              <a:rPr lang="el-GR" sz="1800" b="0" i="0" u="none" strike="noStrike" cap="none" dirty="0">
                <a:solidFill>
                  <a:schemeClr val="dk1"/>
                </a:solidFill>
                <a:latin typeface="Arial"/>
                <a:ea typeface="Arial"/>
                <a:cs typeface="Arial"/>
                <a:sym typeface="Arial"/>
              </a:rPr>
              <a:t>Ακεραιότητα</a:t>
            </a:r>
            <a:r>
              <a:rPr lang="en-US" sz="1800" b="0" i="0" u="none" strike="noStrike" cap="none" dirty="0">
                <a:solidFill>
                  <a:schemeClr val="dk1"/>
                </a:solidFill>
                <a:latin typeface="Arial"/>
                <a:ea typeface="Arial"/>
                <a:cs typeface="Arial"/>
                <a:sym typeface="Arial"/>
              </a:rPr>
              <a:t> </a:t>
            </a:r>
            <a:endParaRPr sz="1800" dirty="0">
              <a:solidFill>
                <a:schemeClr val="dk1"/>
              </a:solidFill>
              <a:latin typeface="Arial"/>
              <a:ea typeface="Arial"/>
              <a:cs typeface="Arial"/>
              <a:sym typeface="Arial"/>
            </a:endParaRPr>
          </a:p>
          <a:p>
            <a:pPr marL="298450" marR="0" lvl="0" indent="-285750" algn="l" rtl="0">
              <a:lnSpc>
                <a:spcPct val="150000"/>
              </a:lnSpc>
              <a:spcBef>
                <a:spcPts val="0"/>
              </a:spcBef>
              <a:spcAft>
                <a:spcPts val="0"/>
              </a:spcAft>
              <a:buClr>
                <a:schemeClr val="dk1"/>
              </a:buClr>
              <a:buSzPts val="2268"/>
              <a:buFont typeface="Noto Sans Symbols"/>
              <a:buChar char="✔"/>
            </a:pPr>
            <a:r>
              <a:rPr lang="el-GR" sz="1800" b="0" i="0" u="none" strike="noStrike" cap="none" dirty="0">
                <a:solidFill>
                  <a:schemeClr val="dk1"/>
                </a:solidFill>
                <a:latin typeface="Arial"/>
                <a:ea typeface="Arial"/>
                <a:cs typeface="Arial"/>
                <a:sym typeface="Arial"/>
              </a:rPr>
              <a:t>Ηγετικές ικανότητες</a:t>
            </a:r>
            <a:endParaRPr sz="1800" dirty="0">
              <a:solidFill>
                <a:schemeClr val="dk1"/>
              </a:solidFill>
              <a:latin typeface="Arial"/>
              <a:ea typeface="Arial"/>
              <a:cs typeface="Arial"/>
              <a:sym typeface="Arial"/>
            </a:endParaRPr>
          </a:p>
          <a:p>
            <a:pPr marL="298450" marR="0" lvl="0" indent="-285750" algn="l" rtl="0">
              <a:lnSpc>
                <a:spcPct val="150000"/>
              </a:lnSpc>
              <a:spcBef>
                <a:spcPts val="0"/>
              </a:spcBef>
              <a:spcAft>
                <a:spcPts val="0"/>
              </a:spcAft>
              <a:buClr>
                <a:schemeClr val="dk1"/>
              </a:buClr>
              <a:buSzPts val="2268"/>
              <a:buFont typeface="Noto Sans Symbols"/>
              <a:buChar char="✔"/>
            </a:pPr>
            <a:r>
              <a:rPr lang="el-GR" sz="1800" b="0" i="0" u="none" strike="noStrike" cap="none" dirty="0">
                <a:solidFill>
                  <a:schemeClr val="dk1"/>
                </a:solidFill>
                <a:latin typeface="Arial"/>
                <a:ea typeface="Arial"/>
                <a:cs typeface="Arial"/>
                <a:sym typeface="Arial"/>
              </a:rPr>
              <a:t>Φιλομάθεια</a:t>
            </a:r>
            <a:endParaRPr sz="1800" dirty="0">
              <a:solidFill>
                <a:schemeClr val="dk1"/>
              </a:solidFill>
              <a:latin typeface="Arial"/>
              <a:ea typeface="Arial"/>
              <a:cs typeface="Arial"/>
              <a:sym typeface="Arial"/>
            </a:endParaRPr>
          </a:p>
          <a:p>
            <a:pPr marL="298450" marR="0" lvl="0" indent="-285750" algn="l" rtl="0">
              <a:lnSpc>
                <a:spcPct val="150000"/>
              </a:lnSpc>
              <a:spcBef>
                <a:spcPts val="0"/>
              </a:spcBef>
              <a:spcAft>
                <a:spcPts val="0"/>
              </a:spcAft>
              <a:buClr>
                <a:schemeClr val="dk1"/>
              </a:buClr>
              <a:buSzPts val="2268"/>
              <a:buFont typeface="Noto Sans Symbols"/>
              <a:buChar char="✔"/>
            </a:pPr>
            <a:r>
              <a:rPr lang="el-GR" sz="1800" b="0" i="0" u="none" strike="noStrike" cap="none" dirty="0">
                <a:solidFill>
                  <a:schemeClr val="dk1"/>
                </a:solidFill>
                <a:latin typeface="Arial"/>
                <a:ea typeface="Arial"/>
                <a:cs typeface="Arial"/>
                <a:sym typeface="Arial"/>
              </a:rPr>
              <a:t>Λήψη αποφάσεων </a:t>
            </a:r>
            <a:r>
              <a:rPr lang="en-US" sz="1800" b="0" i="0" u="none" strike="noStrike" cap="none" dirty="0">
                <a:solidFill>
                  <a:schemeClr val="dk1"/>
                </a:solidFill>
                <a:latin typeface="Arial"/>
                <a:ea typeface="Arial"/>
                <a:cs typeface="Arial"/>
                <a:sym typeface="Arial"/>
              </a:rPr>
              <a:t>&amp; </a:t>
            </a:r>
            <a:r>
              <a:rPr lang="el-GR" sz="1800" b="0" i="0" u="none" strike="noStrike" cap="none" dirty="0">
                <a:solidFill>
                  <a:schemeClr val="dk1"/>
                </a:solidFill>
                <a:latin typeface="Arial"/>
                <a:ea typeface="Arial"/>
                <a:cs typeface="Arial"/>
                <a:sym typeface="Arial"/>
              </a:rPr>
              <a:t>Αποφασιστικότητα	</a:t>
            </a:r>
            <a:endParaRPr sz="1800" dirty="0">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1"/>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Arial"/>
                <a:ea typeface="Arial"/>
                <a:cs typeface="Arial"/>
                <a:sym typeface="Arial"/>
              </a:rPr>
              <a:t>2.3 </a:t>
            </a:r>
            <a:r>
              <a:rPr lang="el-GR" sz="2500" b="1" dirty="0">
                <a:solidFill>
                  <a:schemeClr val="accent1"/>
                </a:solidFill>
                <a:latin typeface="Arial"/>
                <a:ea typeface="Arial"/>
                <a:cs typeface="Arial"/>
                <a:sym typeface="Arial"/>
              </a:rPr>
              <a:t>Οι σημαντικότερες ήπιες δεξιότητες </a:t>
            </a:r>
            <a:br>
              <a:rPr lang="el-GR" sz="2500" b="1" dirty="0">
                <a:solidFill>
                  <a:schemeClr val="accent1"/>
                </a:solidFill>
                <a:latin typeface="Arial"/>
                <a:ea typeface="Arial"/>
                <a:cs typeface="Arial"/>
                <a:sym typeface="Arial"/>
              </a:rPr>
            </a:br>
            <a:r>
              <a:rPr lang="el-GR" sz="2500" b="1" dirty="0">
                <a:solidFill>
                  <a:schemeClr val="accent1"/>
                </a:solidFill>
                <a:latin typeface="Arial"/>
                <a:ea typeface="Arial"/>
                <a:cs typeface="Arial"/>
                <a:sym typeface="Arial"/>
              </a:rPr>
              <a:t>για επιτυχημένη επαγγελματική πορεία</a:t>
            </a:r>
            <a:endParaRPr sz="2500" dirty="0"/>
          </a:p>
        </p:txBody>
      </p:sp>
      <p:sp>
        <p:nvSpPr>
          <p:cNvPr id="257" name="Google Shape;257;p21"/>
          <p:cNvSpPr txBox="1">
            <a:spLocks noGrp="1"/>
          </p:cNvSpPr>
          <p:nvPr>
            <p:ph type="body" idx="1"/>
          </p:nvPr>
        </p:nvSpPr>
        <p:spPr>
          <a:xfrm>
            <a:off x="838200" y="2210540"/>
            <a:ext cx="10515600" cy="4380265"/>
          </a:xfrm>
          <a:prstGeom prst="rect">
            <a:avLst/>
          </a:prstGeom>
          <a:noFill/>
          <a:ln>
            <a:noFill/>
          </a:ln>
        </p:spPr>
        <p:txBody>
          <a:bodyPr spcFirstLastPara="1" wrap="square" lIns="91425" tIns="45700" rIns="91425" bIns="45700" anchor="t" anchorCtr="0">
            <a:noAutofit/>
          </a:bodyPr>
          <a:lstStyle/>
          <a:p>
            <a:pPr marL="0" marR="191135" lvl="0" indent="0">
              <a:lnSpc>
                <a:spcPct val="118888"/>
              </a:lnSpc>
              <a:spcBef>
                <a:spcPts val="0"/>
              </a:spcBef>
              <a:buSzPts val="1400"/>
              <a:buNone/>
            </a:pPr>
            <a:r>
              <a:rPr lang="el-GR" sz="1600" b="1" dirty="0">
                <a:latin typeface="Arial"/>
                <a:ea typeface="Arial"/>
                <a:cs typeface="Arial"/>
                <a:sym typeface="Arial"/>
              </a:rPr>
              <a:t>Επικοινωνία</a:t>
            </a:r>
          </a:p>
          <a:p>
            <a:pPr marL="0" marR="191135" lvl="0" indent="0">
              <a:lnSpc>
                <a:spcPct val="118888"/>
              </a:lnSpc>
              <a:spcBef>
                <a:spcPts val="0"/>
              </a:spcBef>
              <a:buSzPts val="1400"/>
              <a:buNone/>
            </a:pPr>
            <a:r>
              <a:rPr lang="el-GR" sz="1600" dirty="0">
                <a:latin typeface="Arial"/>
                <a:ea typeface="Arial"/>
                <a:cs typeface="Arial"/>
                <a:sym typeface="Arial"/>
              </a:rPr>
              <a:t>Το να ξέρεις πώς πρέπει να μιλάς στους άλλους, ανάλογα με την περίσταση ή το περιβάλλον. Οι επικοινωνιακές δεξιότητες περιλαμβάνουν ενεργητική ακρόαση, εμπιστοσύνη, ικανότητα επίλυσης συγκρούσεων, ικανότητα να μιλάς σε κοινό, σύνταξη κειμένων, μη λεκτική επικοινωνία (γλώσσα του σώματος), ενσυναίσθηση κ.λπ.. Μπορεί κανείς να βρει σχετικά παραδείγματα γι ανθρώπους που εργάζονται στον τομέα του επισιτισμού: π.χ. οι επικοινωνιακές δεξιότητες είναι ζωτικής σημασίας για έναν σερβιτόρο ή μια σερβιτόρα αφού επικοινωνεί απευθείας με πελάτες. Επιπλέον, αν ένα εστιατόριο ή μια καφετέρια διαθέτει προσωπικό με καλές επικοινωνιακές δεξιότητες, αυτό συμβάλλει στην καλή φήμη του καταστήματος. </a:t>
            </a:r>
          </a:p>
          <a:p>
            <a:pPr marL="0" marR="191135" lvl="0" indent="0">
              <a:lnSpc>
                <a:spcPct val="118888"/>
              </a:lnSpc>
              <a:spcBef>
                <a:spcPts val="0"/>
              </a:spcBef>
              <a:buSzPts val="1400"/>
              <a:buNone/>
            </a:pPr>
            <a:endParaRPr sz="1600" dirty="0">
              <a:latin typeface="Arial"/>
              <a:ea typeface="Arial"/>
              <a:cs typeface="Arial"/>
              <a:sym typeface="Arial"/>
            </a:endParaRPr>
          </a:p>
          <a:p>
            <a:pPr marL="0" marR="191135" lvl="0" indent="0">
              <a:lnSpc>
                <a:spcPct val="118888"/>
              </a:lnSpc>
              <a:spcBef>
                <a:spcPts val="0"/>
              </a:spcBef>
              <a:buSzPts val="1400"/>
              <a:buNone/>
            </a:pPr>
            <a:r>
              <a:rPr lang="el-GR" sz="1600" b="1" dirty="0">
                <a:latin typeface="Arial"/>
                <a:ea typeface="Arial"/>
                <a:cs typeface="Arial"/>
                <a:sym typeface="Arial"/>
              </a:rPr>
              <a:t>Ενσυναίσθηση</a:t>
            </a:r>
          </a:p>
          <a:p>
            <a:pPr marL="0" marR="191135" lvl="0" indent="0">
              <a:lnSpc>
                <a:spcPct val="118888"/>
              </a:lnSpc>
              <a:spcBef>
                <a:spcPts val="0"/>
              </a:spcBef>
              <a:buSzPts val="1400"/>
              <a:buNone/>
            </a:pPr>
            <a:r>
              <a:rPr lang="el-GR" sz="1600" dirty="0">
                <a:latin typeface="Arial"/>
                <a:ea typeface="Arial"/>
                <a:cs typeface="Arial"/>
                <a:sym typeface="Arial"/>
              </a:rPr>
              <a:t>Συνδέεται στενά με τη συναισθηματική νοημοσύνη και αποτελεί μια από τις ικανότητες κατανόησης  των συναισθημάτων και του τρόπου σκέψης του άλλου. Παράδειγμα: εάν ο συνάδελφός σου βίωσε πρόσφατα μια απώλεια, μπορεί κι εσύ να νιώσεις λύπη για την κατάστασή του και θα είσαι σε θέση να αντιληφθείς τον πόνο του αντιδρώντας με ευαισθησία. Η ενσυναίσθηση είναι απαραίτητη, ειδικά σε μάνατζερ ή σεφ που προΐστανται μιας ολόκληρης κουζίνας.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2"/>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Arial"/>
                <a:ea typeface="Arial"/>
                <a:cs typeface="Arial"/>
                <a:sym typeface="Arial"/>
              </a:rPr>
              <a:t>2.3 </a:t>
            </a:r>
            <a:r>
              <a:rPr lang="el-GR" sz="2500" b="1" dirty="0">
                <a:solidFill>
                  <a:schemeClr val="accent1"/>
                </a:solidFill>
                <a:latin typeface="Arial"/>
                <a:ea typeface="Arial"/>
                <a:cs typeface="Arial"/>
                <a:sym typeface="Arial"/>
              </a:rPr>
              <a:t>Οι σημαντικότερες ήπιες δεξιότητες </a:t>
            </a:r>
            <a:br>
              <a:rPr lang="el-GR" sz="2500" b="1" dirty="0">
                <a:solidFill>
                  <a:schemeClr val="accent1"/>
                </a:solidFill>
                <a:latin typeface="Arial"/>
                <a:ea typeface="Arial"/>
                <a:cs typeface="Arial"/>
                <a:sym typeface="Arial"/>
              </a:rPr>
            </a:br>
            <a:r>
              <a:rPr lang="el-GR" sz="2500" b="1" dirty="0">
                <a:solidFill>
                  <a:schemeClr val="accent1"/>
                </a:solidFill>
                <a:latin typeface="Arial"/>
                <a:ea typeface="Arial"/>
                <a:cs typeface="Arial"/>
                <a:sym typeface="Arial"/>
              </a:rPr>
              <a:t>      για επιτυχημένη επαγγελματική πορεία</a:t>
            </a:r>
            <a:endParaRPr sz="2500" dirty="0"/>
          </a:p>
        </p:txBody>
      </p:sp>
      <p:sp>
        <p:nvSpPr>
          <p:cNvPr id="263" name="Google Shape;263;p22"/>
          <p:cNvSpPr txBox="1">
            <a:spLocks noGrp="1"/>
          </p:cNvSpPr>
          <p:nvPr>
            <p:ph type="body" idx="1"/>
          </p:nvPr>
        </p:nvSpPr>
        <p:spPr>
          <a:xfrm>
            <a:off x="838200" y="2210540"/>
            <a:ext cx="10515600" cy="3966423"/>
          </a:xfrm>
          <a:prstGeom prst="rect">
            <a:avLst/>
          </a:prstGeom>
          <a:noFill/>
          <a:ln>
            <a:noFill/>
          </a:ln>
        </p:spPr>
        <p:txBody>
          <a:bodyPr spcFirstLastPara="1" wrap="square" lIns="91425" tIns="45700" rIns="91425" bIns="45700" anchor="t" anchorCtr="0">
            <a:normAutofit fontScale="85000" lnSpcReduction="10000"/>
          </a:bodyPr>
          <a:lstStyle/>
          <a:p>
            <a:pPr marL="0" marR="191135" lvl="0" indent="0">
              <a:lnSpc>
                <a:spcPct val="118888"/>
              </a:lnSpc>
              <a:spcBef>
                <a:spcPts val="0"/>
              </a:spcBef>
              <a:buSzPts val="1400"/>
              <a:buNone/>
            </a:pPr>
            <a:r>
              <a:rPr lang="el-GR" sz="1800" b="1" dirty="0">
                <a:latin typeface="Arial"/>
                <a:ea typeface="Arial"/>
                <a:cs typeface="Arial"/>
                <a:sym typeface="Arial"/>
              </a:rPr>
              <a:t>Διαπραγμάτευση &amp; επίλυση συγκρούσεων</a:t>
            </a:r>
          </a:p>
          <a:p>
            <a:pPr marL="0" marR="191135" lvl="0" indent="0">
              <a:lnSpc>
                <a:spcPct val="118888"/>
              </a:lnSpc>
              <a:spcBef>
                <a:spcPts val="0"/>
              </a:spcBef>
              <a:buSzPts val="1400"/>
              <a:buNone/>
            </a:pPr>
            <a:r>
              <a:rPr lang="el-GR" sz="1800" dirty="0">
                <a:latin typeface="Arial"/>
                <a:ea typeface="Arial"/>
                <a:cs typeface="Arial"/>
                <a:sym typeface="Arial"/>
              </a:rPr>
              <a:t>Είναι οι ικανότητες που επιτρέπουν σε δύο ή περισσότερα μέρη να έρθουν σε συμβιβασμό, να διευθετήσουν τις διαφορές τους και να επιτύχουν συμφωνία. Στις ήπιες αυτές δεξιότητες συμπεριλαμβάνονται ικανότητες όπως πειθώ, σχεδιασμός, χάραξη στρατηγικής και συνεργασία. Χάρη στην ήπια αυτή δεξιότητα οι μάνατζερ και οι σεφ διατηρούν την ισορροπία μεταξύ των μελών μιας ομάδας, ειδικά σε συνθήκες στρες ή μεγάλου φόρτου εργασίας. </a:t>
            </a:r>
          </a:p>
          <a:p>
            <a:pPr marL="0" marR="191135" lvl="0" indent="0">
              <a:lnSpc>
                <a:spcPct val="118888"/>
              </a:lnSpc>
              <a:spcBef>
                <a:spcPts val="0"/>
              </a:spcBef>
              <a:buSzPts val="1400"/>
              <a:buNone/>
            </a:pPr>
            <a:endParaRPr sz="1800" dirty="0">
              <a:latin typeface="Arial"/>
              <a:ea typeface="Arial"/>
              <a:cs typeface="Arial"/>
              <a:sym typeface="Arial"/>
            </a:endParaRPr>
          </a:p>
          <a:p>
            <a:pPr marL="0" marR="191135" lvl="0" indent="0">
              <a:lnSpc>
                <a:spcPct val="118888"/>
              </a:lnSpc>
              <a:spcBef>
                <a:spcPts val="0"/>
              </a:spcBef>
              <a:buSzPts val="1400"/>
              <a:buNone/>
            </a:pPr>
            <a:r>
              <a:rPr lang="el-GR" sz="1800" b="1" dirty="0">
                <a:latin typeface="Arial"/>
                <a:ea typeface="Arial"/>
                <a:cs typeface="Arial"/>
                <a:sym typeface="Arial"/>
              </a:rPr>
              <a:t>Επίλυση προβλημάτων</a:t>
            </a:r>
          </a:p>
          <a:p>
            <a:pPr marL="0" marR="191135" lvl="0" indent="0">
              <a:lnSpc>
                <a:spcPct val="118888"/>
              </a:lnSpc>
              <a:spcBef>
                <a:spcPts val="0"/>
              </a:spcBef>
              <a:buSzPts val="1400"/>
              <a:buNone/>
            </a:pPr>
            <a:r>
              <a:rPr lang="el-GR" sz="1800" dirty="0">
                <a:latin typeface="Arial"/>
                <a:ea typeface="Arial"/>
                <a:cs typeface="Arial"/>
                <a:sym typeface="Arial"/>
              </a:rPr>
              <a:t>Η ικανότητα να προσδιορίζουμε το πρόβλημα, να αποσαφηνίζουμε τα αίτια, να βρίσκουμε και να ιεραρχούμε εναλλακτικές λύσεις και τέλος να εφαρμόζουμε με επιτυχία την πιο κατάλληλη. Στις δεξιότητες που σχετίζονται με την επίλυση προβλημάτων συμπεριλαμβάνονται η δημιουργικότητα, η έρευνα, η κριτική ανάλυση, η διαχείριση κινδύνου, η ομαδική εργασία, η λήψη αποφάσεων. Ανεξαρτήτως της θέσης που κατέχει ένας εργαζόμενος, η ικανότητα επίλυσης προβλημάτων μπορεί να τον βοηθήσει στην εκτέλεση της εργασίας του με τον καλύτερο δυνατό τρόπο. Όταν π.χ. διαπιστώσει ότι δεν βρίσκει ένα συγκεκριμένο λαχανικό, ένας καλός σεφ θα αναζητήσει εναλλακτικές και θα ξανασχεδιάσει το μενού προσθέτοντας κάτι άλλο που είναι νόστιμο, διατίθεται σε αφθονία και είναι εποχικό.</a:t>
            </a:r>
            <a:endParaRPr sz="1800" dirty="0">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3"/>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Arial"/>
                <a:ea typeface="Arial"/>
                <a:cs typeface="Arial"/>
                <a:sym typeface="Arial"/>
              </a:rPr>
              <a:t>2.3 </a:t>
            </a:r>
            <a:r>
              <a:rPr lang="el-GR" sz="2500" b="1" dirty="0">
                <a:solidFill>
                  <a:schemeClr val="accent1"/>
                </a:solidFill>
                <a:latin typeface="Arial"/>
                <a:ea typeface="Arial"/>
                <a:cs typeface="Arial"/>
                <a:sym typeface="Arial"/>
              </a:rPr>
              <a:t>Οι σημαντικότερες ήπιες δεξιότητες </a:t>
            </a:r>
            <a:br>
              <a:rPr lang="el-GR" sz="2500" b="1" dirty="0">
                <a:solidFill>
                  <a:schemeClr val="accent1"/>
                </a:solidFill>
                <a:latin typeface="Arial"/>
                <a:ea typeface="Arial"/>
                <a:cs typeface="Arial"/>
                <a:sym typeface="Arial"/>
              </a:rPr>
            </a:br>
            <a:r>
              <a:rPr lang="el-GR" sz="2500" b="1" dirty="0">
                <a:solidFill>
                  <a:schemeClr val="accent1"/>
                </a:solidFill>
                <a:latin typeface="Arial"/>
                <a:ea typeface="Arial"/>
                <a:cs typeface="Arial"/>
                <a:sym typeface="Arial"/>
              </a:rPr>
              <a:t>      για επιτυχημένη επαγγελματική πορεία</a:t>
            </a:r>
            <a:endParaRPr sz="2500" dirty="0"/>
          </a:p>
        </p:txBody>
      </p:sp>
      <p:sp>
        <p:nvSpPr>
          <p:cNvPr id="269" name="Google Shape;269;p23"/>
          <p:cNvSpPr txBox="1">
            <a:spLocks noGrp="1"/>
          </p:cNvSpPr>
          <p:nvPr>
            <p:ph type="body" idx="1"/>
          </p:nvPr>
        </p:nvSpPr>
        <p:spPr>
          <a:xfrm>
            <a:off x="964809" y="1969476"/>
            <a:ext cx="10515600" cy="4360071"/>
          </a:xfrm>
          <a:prstGeom prst="rect">
            <a:avLst/>
          </a:prstGeom>
          <a:noFill/>
          <a:ln>
            <a:noFill/>
          </a:ln>
        </p:spPr>
        <p:txBody>
          <a:bodyPr spcFirstLastPara="1" wrap="square" lIns="91425" tIns="45700" rIns="91425" bIns="45700" anchor="t" anchorCtr="0">
            <a:noAutofit/>
          </a:bodyPr>
          <a:lstStyle/>
          <a:p>
            <a:pPr marL="0" marR="191135" lvl="0" indent="0">
              <a:lnSpc>
                <a:spcPct val="118888"/>
              </a:lnSpc>
              <a:spcBef>
                <a:spcPts val="0"/>
              </a:spcBef>
              <a:buSzPts val="1400"/>
              <a:buNone/>
            </a:pPr>
            <a:r>
              <a:rPr lang="el-GR" sz="1600" b="1" dirty="0">
                <a:latin typeface="Arial"/>
                <a:ea typeface="Arial"/>
                <a:cs typeface="Arial"/>
                <a:sym typeface="Arial"/>
              </a:rPr>
              <a:t>Υπευθυνότητα</a:t>
            </a:r>
          </a:p>
          <a:p>
            <a:pPr marL="0" marR="191135" lvl="0" indent="0">
              <a:lnSpc>
                <a:spcPct val="118888"/>
              </a:lnSpc>
              <a:spcBef>
                <a:spcPts val="0"/>
              </a:spcBef>
              <a:buSzPts val="1400"/>
              <a:buNone/>
            </a:pPr>
            <a:r>
              <a:rPr lang="el-GR" sz="1600" dirty="0">
                <a:latin typeface="Arial"/>
                <a:ea typeface="Arial"/>
                <a:cs typeface="Arial"/>
                <a:sym typeface="Arial"/>
              </a:rPr>
              <a:t>Δείχνει στους προϊσταμένους και τους συναδέλφους σου ότι μπορούν να βασίζονται στο ότι θα φέρεις εις πέρας την εργασία σου σωστά και έγκαιρα και ότι αναλαμβάνεις την ευθύνη για το αποτέλεσμα των ενεργειών σου. Στον χώρο εργασίας απαιτείται υπευθυνότητα σε πολλούς τομείς: επιμέρους  καθήκοντα, επιχειρησιακές πρακτικές, ασφάλεια, ιδιωτικότητα κ.τ.λ.. Ένας υπεύθυνος σερβιτόρος π.χ. γνωρίζει ότι συμβάλλει σε μεγάλο βαθμό στην ικανοποίηση των πελατών και για τον λόγο αυτόν τους παρακολουθεί για να έχει τη βεβαιότητα ότι απολαμβάνουν το γεύμα τους και εν ανάγκη παρεμβαίνει για να διορθώσει τυχόν προβλήματα.</a:t>
            </a:r>
          </a:p>
          <a:p>
            <a:pPr marL="0" marR="191135" lvl="0" indent="0">
              <a:lnSpc>
                <a:spcPct val="118888"/>
              </a:lnSpc>
              <a:spcBef>
                <a:spcPts val="0"/>
              </a:spcBef>
              <a:buSzPts val="1400"/>
              <a:buNone/>
            </a:pPr>
            <a:endParaRPr sz="1600" dirty="0">
              <a:latin typeface="Arial"/>
              <a:ea typeface="Arial"/>
              <a:cs typeface="Arial"/>
              <a:sym typeface="Arial"/>
            </a:endParaRPr>
          </a:p>
          <a:p>
            <a:pPr marL="0" marR="191135" lvl="0" indent="0">
              <a:lnSpc>
                <a:spcPct val="118888"/>
              </a:lnSpc>
              <a:spcBef>
                <a:spcPts val="0"/>
              </a:spcBef>
              <a:buSzPts val="1400"/>
              <a:buNone/>
            </a:pPr>
            <a:r>
              <a:rPr lang="el-GR" sz="1600" b="1" dirty="0">
                <a:latin typeface="Arial"/>
                <a:ea typeface="Arial"/>
                <a:cs typeface="Arial"/>
                <a:sym typeface="Arial"/>
              </a:rPr>
              <a:t>Αυτοενεργοποίηση</a:t>
            </a:r>
          </a:p>
          <a:p>
            <a:pPr marL="0" marR="191135" lvl="0" indent="0">
              <a:lnSpc>
                <a:spcPct val="118888"/>
              </a:lnSpc>
              <a:spcBef>
                <a:spcPts val="0"/>
              </a:spcBef>
              <a:buSzPts val="1400"/>
              <a:buNone/>
            </a:pPr>
            <a:r>
              <a:rPr lang="el-GR" sz="1600" dirty="0">
                <a:latin typeface="Arial"/>
                <a:ea typeface="Arial"/>
                <a:cs typeface="Arial"/>
                <a:sym typeface="Arial"/>
              </a:rPr>
              <a:t>Είναι η εσωτερική τάση που μας ωθεί να κατακτούμε τους στόχους μας, τόσο στη δουλειά όσο και στη ζωή ευρύτερα. Όταν νοιώθουμε έτοιμοι να διακόψουμε κάτι ή όταν δεν ξέρουμε πώς να ξεκινήσουμε ή να συνεχίσουμε, και παρόλ’ αυτά βρίσκουμε τρόπους να είμαστε θετικοί και να πορευτούμε, αυτό λέγεται αυτοενεργοποίηση! Εργαζόμενοι με αυτό το χαρακτηριστικό δεν χρειάζονται στενή παρακολούθηση! Για παράδειγμα ένας βοηθός σεφ που διαθέτει αυτοενεργοποίηση γνωρίζει πώς να βάλει τους στόχους για να γίνει ο ίδιος σεφ μη σταματώντας να αποκτά νέες δεξιότητες και συμμετέχοντας τακτικά σε τμήματα επιμόρφωσης!</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24"/>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Arial"/>
                <a:ea typeface="Arial"/>
                <a:cs typeface="Arial"/>
                <a:sym typeface="Arial"/>
              </a:rPr>
              <a:t>2.3 </a:t>
            </a:r>
            <a:r>
              <a:rPr lang="el-GR" sz="2500" b="1" dirty="0">
                <a:solidFill>
                  <a:schemeClr val="accent1"/>
                </a:solidFill>
                <a:latin typeface="Arial"/>
                <a:ea typeface="Arial"/>
                <a:cs typeface="Arial"/>
                <a:sym typeface="Arial"/>
              </a:rPr>
              <a:t>Οι σημαντικότερες ήπιες δεξιότητες </a:t>
            </a:r>
            <a:br>
              <a:rPr lang="el-GR" sz="2500" b="1" dirty="0">
                <a:solidFill>
                  <a:schemeClr val="accent1"/>
                </a:solidFill>
                <a:latin typeface="Arial"/>
                <a:ea typeface="Arial"/>
                <a:cs typeface="Arial"/>
                <a:sym typeface="Arial"/>
              </a:rPr>
            </a:br>
            <a:r>
              <a:rPr lang="el-GR" sz="2500" b="1" dirty="0">
                <a:solidFill>
                  <a:schemeClr val="accent1"/>
                </a:solidFill>
                <a:latin typeface="Arial"/>
                <a:ea typeface="Arial"/>
                <a:cs typeface="Arial"/>
                <a:sym typeface="Arial"/>
              </a:rPr>
              <a:t>      για επιτυχημένη επαγγελματική πορεία</a:t>
            </a:r>
            <a:endParaRPr sz="2500" dirty="0"/>
          </a:p>
        </p:txBody>
      </p:sp>
      <p:sp>
        <p:nvSpPr>
          <p:cNvPr id="275" name="Google Shape;275;p24"/>
          <p:cNvSpPr txBox="1">
            <a:spLocks noGrp="1"/>
          </p:cNvSpPr>
          <p:nvPr>
            <p:ph type="body" idx="1"/>
          </p:nvPr>
        </p:nvSpPr>
        <p:spPr>
          <a:xfrm>
            <a:off x="838200" y="1943254"/>
            <a:ext cx="10515600" cy="4279416"/>
          </a:xfrm>
          <a:prstGeom prst="rect">
            <a:avLst/>
          </a:prstGeom>
          <a:noFill/>
          <a:ln>
            <a:noFill/>
          </a:ln>
        </p:spPr>
        <p:txBody>
          <a:bodyPr spcFirstLastPara="1" wrap="square" lIns="91425" tIns="45700" rIns="91425" bIns="45700" anchor="t" anchorCtr="0">
            <a:noAutofit/>
          </a:bodyPr>
          <a:lstStyle/>
          <a:p>
            <a:pPr marL="0" marR="191135" lvl="0" indent="0">
              <a:lnSpc>
                <a:spcPct val="118888"/>
              </a:lnSpc>
              <a:spcBef>
                <a:spcPts val="0"/>
              </a:spcBef>
              <a:buSzPts val="1400"/>
              <a:buNone/>
            </a:pPr>
            <a:r>
              <a:rPr lang="el-GR" sz="1600" b="1" dirty="0">
                <a:latin typeface="Arial"/>
                <a:ea typeface="Arial"/>
                <a:cs typeface="Arial"/>
                <a:sym typeface="Arial"/>
              </a:rPr>
              <a:t>Δημιουργικότητα</a:t>
            </a:r>
          </a:p>
          <a:p>
            <a:pPr marL="0" marR="191135" lvl="0" indent="0">
              <a:lnSpc>
                <a:spcPct val="118888"/>
              </a:lnSpc>
              <a:spcBef>
                <a:spcPts val="0"/>
              </a:spcBef>
              <a:buSzPts val="1400"/>
              <a:buNone/>
            </a:pPr>
            <a:r>
              <a:rPr lang="el-GR" sz="1600" dirty="0">
                <a:latin typeface="Arial"/>
                <a:ea typeface="Arial"/>
                <a:cs typeface="Arial"/>
                <a:sym typeface="Arial"/>
              </a:rPr>
              <a:t>Περιλαμβάνει πολλές διαφορετικές δεξιότητες (και «ήπιες» και «σκληρές») που οδηγούν τους εργαζόμενους να αναζητούν νέους τρόπους να διεκπεραιώνουν τα καθήκοντά τους, να βελτιώνουν διαδικασίες ή να «ανακαλύπτουν νέους δρόμους». Σχετικές δεξιότητες αποτελούν η περιέργεια, η απόκτηση γνώσεων από άλλους, η ευρύτητα πνεύματος, ο πειραματισμός κ.λπ.. Επί παραδείγματι, ο επικεφαλής σεφ είναι υπεύθυνος μιας ολόκληρης κουζίνας, όμως δεν παύει να αναζητά και νέα, πρωτότυπα και νόστιμα πιάτα που θα ικανοποιήσουν τους πελάτες του. </a:t>
            </a:r>
          </a:p>
          <a:p>
            <a:pPr marL="0" marR="191135" lvl="0" indent="0">
              <a:lnSpc>
                <a:spcPct val="118888"/>
              </a:lnSpc>
              <a:spcBef>
                <a:spcPts val="0"/>
              </a:spcBef>
              <a:buSzPts val="1400"/>
              <a:buNone/>
            </a:pPr>
            <a:endParaRPr sz="1600" dirty="0">
              <a:latin typeface="Arial"/>
              <a:ea typeface="Arial"/>
              <a:cs typeface="Arial"/>
              <a:sym typeface="Arial"/>
            </a:endParaRPr>
          </a:p>
          <a:p>
            <a:pPr marL="0" marR="191135" lvl="0" indent="0">
              <a:lnSpc>
                <a:spcPct val="118888"/>
              </a:lnSpc>
              <a:spcBef>
                <a:spcPts val="0"/>
              </a:spcBef>
              <a:buSzPts val="1400"/>
              <a:buNone/>
            </a:pPr>
            <a:r>
              <a:rPr lang="el-GR" sz="1600" b="1" dirty="0">
                <a:latin typeface="Arial"/>
                <a:ea typeface="Arial"/>
                <a:cs typeface="Arial"/>
                <a:sym typeface="Arial"/>
              </a:rPr>
              <a:t>Ευελιξία &amp; Προσαρμοστικότητα</a:t>
            </a:r>
          </a:p>
          <a:p>
            <a:pPr marL="0" marR="191135" lvl="0" indent="0">
              <a:lnSpc>
                <a:spcPct val="118888"/>
              </a:lnSpc>
              <a:spcBef>
                <a:spcPts val="0"/>
              </a:spcBef>
              <a:buSzPts val="1400"/>
              <a:buNone/>
            </a:pPr>
            <a:r>
              <a:rPr lang="el-GR" sz="1600" dirty="0">
                <a:latin typeface="Arial"/>
                <a:ea typeface="Arial"/>
                <a:cs typeface="Arial"/>
                <a:sym typeface="Arial"/>
              </a:rPr>
              <a:t>Σημαίνει να έχεις την ικανότητα να προσαρμόζεσαι γρήγορα σε νέες συνθήκες και να αλλάζεις το πρόγραμμά σου, ανά πάσα στιγμή, ξεπερνώντας εύκολα το άγχος και τις δυσκολίες. «Ευελιξία» σημαίνει να κάμπτεσαι χωρίς να σπας! Ως ευέλικτο και ευπροσάρμοστο μέλος της ομάδας καθαριότητας π.χ. προσφέρεις βοήθεια σε κάποιο άλλο μέλος της ομάδας, αν διαπιστώσεις ότι αντιμετωπίζει υπερβολικό φόρτο εργασίας (πράγμα που αποδεικνύει επίσης ότι διαθέτεις και  σπουδαίο ομαδικό πνεύμα!).</a:t>
            </a:r>
            <a:endParaRPr sz="1800" dirty="0">
              <a:latin typeface="Arial"/>
              <a:ea typeface="Arial"/>
              <a:cs typeface="Arial"/>
              <a:sym typeface="Arial"/>
            </a:endParaRPr>
          </a:p>
          <a:p>
            <a:pPr marL="0" marR="191135" lvl="0" indent="0" algn="l" rtl="0">
              <a:lnSpc>
                <a:spcPct val="118888"/>
              </a:lnSpc>
              <a:spcBef>
                <a:spcPts val="0"/>
              </a:spcBef>
              <a:spcAft>
                <a:spcPts val="0"/>
              </a:spcAft>
              <a:buClr>
                <a:schemeClr val="dk1"/>
              </a:buClr>
              <a:buSzPts val="1400"/>
              <a:buNone/>
            </a:pPr>
            <a:endParaRPr sz="1800" dirty="0">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5"/>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Arial"/>
                <a:ea typeface="Arial"/>
                <a:cs typeface="Arial"/>
                <a:sym typeface="Arial"/>
              </a:rPr>
              <a:t>2.3 </a:t>
            </a:r>
            <a:r>
              <a:rPr lang="el-GR" sz="2500" b="1" dirty="0">
                <a:solidFill>
                  <a:schemeClr val="accent1"/>
                </a:solidFill>
                <a:latin typeface="Arial"/>
                <a:ea typeface="Arial"/>
                <a:cs typeface="Arial"/>
                <a:sym typeface="Arial"/>
              </a:rPr>
              <a:t>Οι σημαντικότερες ήπιες δεξιότητες </a:t>
            </a:r>
            <a:br>
              <a:rPr lang="el-GR" sz="2500" b="1" dirty="0">
                <a:solidFill>
                  <a:schemeClr val="accent1"/>
                </a:solidFill>
                <a:latin typeface="Arial"/>
                <a:ea typeface="Arial"/>
                <a:cs typeface="Arial"/>
                <a:sym typeface="Arial"/>
              </a:rPr>
            </a:br>
            <a:r>
              <a:rPr lang="el-GR" sz="2500" b="1" dirty="0">
                <a:solidFill>
                  <a:schemeClr val="accent1"/>
                </a:solidFill>
                <a:latin typeface="Arial"/>
                <a:ea typeface="Arial"/>
                <a:cs typeface="Arial"/>
                <a:sym typeface="Arial"/>
              </a:rPr>
              <a:t>για επιτυχημένη επαγγελματική πορεία</a:t>
            </a:r>
            <a:endParaRPr sz="2500" dirty="0"/>
          </a:p>
        </p:txBody>
      </p:sp>
      <p:sp>
        <p:nvSpPr>
          <p:cNvPr id="281" name="Google Shape;281;p25"/>
          <p:cNvSpPr txBox="1">
            <a:spLocks noGrp="1"/>
          </p:cNvSpPr>
          <p:nvPr>
            <p:ph type="body" idx="1"/>
          </p:nvPr>
        </p:nvSpPr>
        <p:spPr>
          <a:xfrm>
            <a:off x="936673" y="1872916"/>
            <a:ext cx="7780074" cy="4781102"/>
          </a:xfrm>
          <a:prstGeom prst="rect">
            <a:avLst/>
          </a:prstGeom>
          <a:noFill/>
          <a:ln>
            <a:noFill/>
          </a:ln>
        </p:spPr>
        <p:txBody>
          <a:bodyPr spcFirstLastPara="1" wrap="square" lIns="91425" tIns="45700" rIns="91425" bIns="45700" anchor="t" anchorCtr="0">
            <a:noAutofit/>
          </a:bodyPr>
          <a:lstStyle/>
          <a:p>
            <a:pPr marL="0" marR="191135" lvl="0" indent="0">
              <a:lnSpc>
                <a:spcPct val="118888"/>
              </a:lnSpc>
              <a:spcBef>
                <a:spcPts val="0"/>
              </a:spcBef>
              <a:buSzPts val="1400"/>
              <a:buNone/>
            </a:pPr>
            <a:r>
              <a:rPr lang="el-GR" sz="1500" b="1" dirty="0">
                <a:latin typeface="Arial"/>
                <a:ea typeface="Arial"/>
                <a:cs typeface="Arial"/>
                <a:sym typeface="Arial"/>
              </a:rPr>
              <a:t>Ομαδική εργασία</a:t>
            </a:r>
          </a:p>
          <a:p>
            <a:pPr marL="0" marR="191135" lvl="0" indent="0">
              <a:lnSpc>
                <a:spcPct val="118888"/>
              </a:lnSpc>
              <a:spcBef>
                <a:spcPts val="0"/>
              </a:spcBef>
              <a:buSzPts val="1400"/>
              <a:buNone/>
            </a:pPr>
            <a:r>
              <a:rPr lang="el-GR" sz="1500" dirty="0">
                <a:latin typeface="Arial"/>
                <a:ea typeface="Arial"/>
                <a:cs typeface="Arial"/>
                <a:sym typeface="Arial"/>
              </a:rPr>
              <a:t>Σημαίνει να συνεργάζεσαι καλά με πελάτες, συναδέλφους, μάνατζερ και άλλους στον χώρο εργασίας σου, συμβάλλοντας έτσι στη δημιουργία ευχάριστης ατμόσφαιρας για σένα και για τους άλλους. Με τη δεξιότητα της ομαδικής εργασίας σχετίζεται η ικανότητα της επικοινωνίας, της ενεργητικής ακρόασης, της υπευθυνότητας και της εντιμότητας. Τα μέλη μιας ομάδας αλληλοβοηθούνται! Παράδειγμα: το να προσφερθείς να καλύψεις έναν συνάδελφο στην κουζίνα ή στην ομάδα καθαριότητας που βρίσκεται σε άδεια.</a:t>
            </a:r>
          </a:p>
          <a:p>
            <a:pPr marL="0" marR="191135" lvl="0" indent="0">
              <a:lnSpc>
                <a:spcPct val="118888"/>
              </a:lnSpc>
              <a:spcBef>
                <a:spcPts val="0"/>
              </a:spcBef>
              <a:buSzPts val="1400"/>
              <a:buNone/>
            </a:pPr>
            <a:endParaRPr lang="en-US" sz="1500" b="1" dirty="0">
              <a:latin typeface="Arial"/>
              <a:ea typeface="Arial"/>
              <a:cs typeface="Arial"/>
              <a:sym typeface="Arial"/>
            </a:endParaRPr>
          </a:p>
          <a:p>
            <a:pPr marL="0" marR="191135" lvl="0" indent="0">
              <a:lnSpc>
                <a:spcPct val="118888"/>
              </a:lnSpc>
              <a:spcBef>
                <a:spcPts val="0"/>
              </a:spcBef>
              <a:buSzPts val="1400"/>
              <a:buNone/>
            </a:pPr>
            <a:r>
              <a:rPr lang="el-GR" sz="1500" b="1" dirty="0">
                <a:latin typeface="Arial"/>
                <a:ea typeface="Arial"/>
                <a:cs typeface="Arial"/>
                <a:sym typeface="Arial"/>
              </a:rPr>
              <a:t>Εργασία υπό πίεση</a:t>
            </a:r>
          </a:p>
          <a:p>
            <a:pPr marL="0" marR="191135" lvl="0" indent="0">
              <a:lnSpc>
                <a:spcPct val="118888"/>
              </a:lnSpc>
              <a:spcBef>
                <a:spcPts val="0"/>
              </a:spcBef>
              <a:buSzPts val="1400"/>
              <a:buNone/>
            </a:pPr>
            <a:r>
              <a:rPr lang="el-GR" sz="1500" dirty="0">
                <a:latin typeface="Arial"/>
                <a:ea typeface="Arial"/>
                <a:cs typeface="Arial"/>
                <a:sym typeface="Arial"/>
              </a:rPr>
              <a:t>Σημαίνει να αντιμετωπίζεις δυσκολίες και περιορισμούς που συχνά βρίσκονται εκτός του ελέγχου σου, όπως περιορισμένος χρόνος ή περιορισμένοι πόροι ή απρόβλεπτες μεταβολές. Σε συνθήκες στρες μερικοί άνθρωποι λειτουργούν καλύτερα, ενώ κάποιοι άλλοι πανικοβάλλονται. Είναι σημαντικό να έχεις επίγνωση του πώς λειτουργείς υπό πίεση και πώς μπορείς να βελτιώσεις την αποτελεσματικότητά σου. Παράδειγμα: ένας σεφ που αποδίδει σε συνθήκες πίεσης είναι σε θέση να αναδιανείμει τα καθήκοντα σε μια ομάδα, εάν ένα μέλος λείψει ξαφνικά.</a:t>
            </a:r>
            <a:endParaRPr sz="1600" dirty="0">
              <a:latin typeface="Arial"/>
              <a:ea typeface="Arial"/>
              <a:cs typeface="Arial"/>
              <a:sym typeface="Arial"/>
            </a:endParaRPr>
          </a:p>
        </p:txBody>
      </p:sp>
      <p:pic>
        <p:nvPicPr>
          <p:cNvPr id="4" name="Εικόνα 3">
            <a:extLst>
              <a:ext uri="{FF2B5EF4-FFF2-40B4-BE49-F238E27FC236}">
                <a16:creationId xmlns:a16="http://schemas.microsoft.com/office/drawing/2014/main" id="{326FAF89-4419-43F8-B9A1-EF873F637B7D}"/>
              </a:ext>
            </a:extLst>
          </p:cNvPr>
          <p:cNvPicPr>
            <a:picLocks noChangeAspect="1"/>
          </p:cNvPicPr>
          <p:nvPr/>
        </p:nvPicPr>
        <p:blipFill>
          <a:blip r:embed="rId3"/>
          <a:stretch>
            <a:fillRect/>
          </a:stretch>
        </p:blipFill>
        <p:spPr>
          <a:xfrm>
            <a:off x="8716747" y="2409271"/>
            <a:ext cx="3251158" cy="272543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6"/>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Arial"/>
                <a:ea typeface="Arial"/>
                <a:cs typeface="Arial"/>
                <a:sym typeface="Arial"/>
              </a:rPr>
              <a:t>2.3 </a:t>
            </a:r>
            <a:r>
              <a:rPr lang="el-GR" sz="2500" b="1" dirty="0">
                <a:solidFill>
                  <a:schemeClr val="accent1"/>
                </a:solidFill>
                <a:latin typeface="Arial"/>
                <a:ea typeface="Arial"/>
                <a:cs typeface="Arial"/>
                <a:sym typeface="Arial"/>
              </a:rPr>
              <a:t>Οι σημαντικότερες ήπιες δεξιότητες </a:t>
            </a:r>
            <a:br>
              <a:rPr lang="el-GR" sz="2500" b="1" dirty="0">
                <a:solidFill>
                  <a:schemeClr val="accent1"/>
                </a:solidFill>
                <a:latin typeface="Arial"/>
                <a:ea typeface="Arial"/>
                <a:cs typeface="Arial"/>
                <a:sym typeface="Arial"/>
              </a:rPr>
            </a:br>
            <a:r>
              <a:rPr lang="el-GR" sz="2500" b="1" dirty="0">
                <a:solidFill>
                  <a:schemeClr val="accent1"/>
                </a:solidFill>
                <a:latin typeface="Arial"/>
                <a:ea typeface="Arial"/>
                <a:cs typeface="Arial"/>
                <a:sym typeface="Arial"/>
              </a:rPr>
              <a:t>      για επιτυχημένη επαγγελματική πορεία</a:t>
            </a:r>
            <a:endParaRPr sz="2500" dirty="0"/>
          </a:p>
        </p:txBody>
      </p:sp>
      <p:sp>
        <p:nvSpPr>
          <p:cNvPr id="287" name="Google Shape;287;p26"/>
          <p:cNvSpPr txBox="1">
            <a:spLocks noGrp="1"/>
          </p:cNvSpPr>
          <p:nvPr>
            <p:ph type="body" idx="1"/>
          </p:nvPr>
        </p:nvSpPr>
        <p:spPr>
          <a:xfrm>
            <a:off x="838200" y="2210540"/>
            <a:ext cx="10837985" cy="3966423"/>
          </a:xfrm>
          <a:prstGeom prst="rect">
            <a:avLst/>
          </a:prstGeom>
          <a:noFill/>
          <a:ln>
            <a:noFill/>
          </a:ln>
        </p:spPr>
        <p:txBody>
          <a:bodyPr spcFirstLastPara="1" wrap="square" lIns="91425" tIns="45700" rIns="91425" bIns="45700" anchor="t" anchorCtr="0">
            <a:noAutofit/>
          </a:bodyPr>
          <a:lstStyle/>
          <a:p>
            <a:pPr marL="0" marR="191135" lvl="0" indent="0">
              <a:lnSpc>
                <a:spcPct val="118888"/>
              </a:lnSpc>
              <a:spcBef>
                <a:spcPts val="0"/>
              </a:spcBef>
              <a:buSzPts val="1400"/>
              <a:buNone/>
            </a:pPr>
            <a:r>
              <a:rPr lang="el-GR" sz="1800" b="1" dirty="0">
                <a:latin typeface="+mj-lt"/>
                <a:ea typeface="Arial"/>
                <a:cs typeface="Arial"/>
                <a:sym typeface="Arial"/>
              </a:rPr>
              <a:t>Διαχείριση χρόνου</a:t>
            </a:r>
          </a:p>
          <a:p>
            <a:pPr marL="0" marR="191135" lvl="0" indent="0">
              <a:lnSpc>
                <a:spcPct val="118888"/>
              </a:lnSpc>
              <a:spcBef>
                <a:spcPts val="0"/>
              </a:spcBef>
              <a:buSzPts val="1400"/>
              <a:buNone/>
            </a:pPr>
            <a:r>
              <a:rPr lang="el-GR" sz="1800" dirty="0">
                <a:latin typeface="+mj-lt"/>
                <a:ea typeface="Arial"/>
                <a:cs typeface="Arial"/>
                <a:sym typeface="Arial"/>
              </a:rPr>
              <a:t>Η ικανότητα να διαχειρίζεσαι τον χρόνο σου αποτελεσματικά και να οργανώνεις την εργασία σου με τρόπο ώστε να επιτυγχάνεις έγκαιρα τους στόχους σου. Η διαχείριση χρόνου εμπεριέχει ικανότητες σχεδιασμού, ιεράρχησης και οργάνωσης. Ανεξαρτήτως της θέσης που κατέχεις στον κλάδο του επισιτισμού, με την καλή διαχείριση χρόνου μπορείς να δουλεύεις πιο έξυπνα και όχι πιο σκληρά!  </a:t>
            </a:r>
            <a:endParaRPr lang="en-US" sz="1800" dirty="0">
              <a:latin typeface="+mj-lt"/>
              <a:ea typeface="Arial"/>
              <a:cs typeface="Arial"/>
              <a:sym typeface="Arial"/>
            </a:endParaRPr>
          </a:p>
          <a:p>
            <a:pPr marL="0" marR="191135" lvl="0" indent="0">
              <a:lnSpc>
                <a:spcPct val="118888"/>
              </a:lnSpc>
              <a:spcBef>
                <a:spcPts val="0"/>
              </a:spcBef>
              <a:buSzPts val="1400"/>
              <a:buNone/>
            </a:pPr>
            <a:endParaRPr sz="1800" dirty="0">
              <a:latin typeface="+mj-lt"/>
              <a:ea typeface="Arial"/>
              <a:cs typeface="Arial"/>
              <a:sym typeface="Arial"/>
            </a:endParaRPr>
          </a:p>
          <a:p>
            <a:pPr marL="0" marR="594360" lvl="0" indent="0">
              <a:lnSpc>
                <a:spcPct val="118888"/>
              </a:lnSpc>
              <a:spcBef>
                <a:spcPts val="0"/>
              </a:spcBef>
              <a:buNone/>
            </a:pPr>
            <a:r>
              <a:rPr lang="el-GR" sz="1800" b="1" dirty="0">
                <a:latin typeface="+mj-lt"/>
                <a:ea typeface="Arial"/>
                <a:cs typeface="Arial"/>
                <a:sym typeface="Arial"/>
              </a:rPr>
              <a:t>Εργασιακή ηθική &amp; ακεραιότητα</a:t>
            </a:r>
          </a:p>
          <a:p>
            <a:pPr marL="0" marR="594360" lvl="0" indent="0">
              <a:lnSpc>
                <a:spcPct val="118888"/>
              </a:lnSpc>
              <a:spcBef>
                <a:spcPts val="0"/>
              </a:spcBef>
              <a:buNone/>
            </a:pPr>
            <a:r>
              <a:rPr lang="el-GR" sz="1800" dirty="0">
                <a:latin typeface="+mj-lt"/>
                <a:ea typeface="Arial"/>
                <a:cs typeface="Arial"/>
                <a:sym typeface="Arial"/>
              </a:rPr>
              <a:t>Ο επαγγελματισμός, η αποφασιστικότητα και η προσήλωση στη δουλειά σου, πράγμα που σημαίνει ότι κάνεις το σωστό παρόλο που κανείς δεν σε παρακολουθεί, ιδιαίτερα αν πρόκειται για το αφεντικό σου ή τον προϊστάμενό σου! Το μέλος μιας ομάδας καθαριότητας ή ένας σερβιτόρος που βρίσκει κάτι που ξέχασε ή έχασε ένας πελάτης και το παραδίδει στον μάνατζερ, έτσι ώστε το αντικείμενο να επιστραφεί στον πελάτη, διακρίνεται αναμφίβολα για την ακεραιότητά του!</a:t>
            </a:r>
            <a:endParaRPr sz="1800" dirty="0">
              <a:latin typeface="+mj-lt"/>
              <a:ea typeface="Arial"/>
              <a:cs typeface="Arial"/>
              <a:sym typeface="Arial"/>
            </a:endParaRPr>
          </a:p>
          <a:p>
            <a:pPr marL="0" marR="594360" lvl="0" indent="323850" algn="ctr" rtl="0">
              <a:lnSpc>
                <a:spcPct val="118888"/>
              </a:lnSpc>
              <a:spcBef>
                <a:spcPts val="0"/>
              </a:spcBef>
              <a:spcAft>
                <a:spcPts val="0"/>
              </a:spcAft>
              <a:buClr>
                <a:schemeClr val="dk1"/>
              </a:buClr>
              <a:buSzPts val="1800"/>
              <a:buNone/>
            </a:pPr>
            <a:endParaRPr sz="1800" dirty="0">
              <a:solidFill>
                <a:srgbClr val="F4FAEC"/>
              </a:solidFill>
              <a:latin typeface="+mj-lt"/>
              <a:ea typeface="Arial"/>
              <a:cs typeface="Arial"/>
              <a:sym typeface="Arial"/>
            </a:endParaRPr>
          </a:p>
          <a:p>
            <a:pPr marL="0" marR="191135" lvl="0" indent="0" algn="l" rtl="0">
              <a:lnSpc>
                <a:spcPct val="118888"/>
              </a:lnSpc>
              <a:spcBef>
                <a:spcPts val="0"/>
              </a:spcBef>
              <a:spcAft>
                <a:spcPts val="0"/>
              </a:spcAft>
              <a:buClr>
                <a:schemeClr val="dk1"/>
              </a:buClr>
              <a:buSzPts val="1400"/>
              <a:buNone/>
            </a:pPr>
            <a:endParaRPr sz="1800" dirty="0">
              <a:latin typeface="+mj-lt"/>
              <a:ea typeface="Arial"/>
              <a:cs typeface="Arial"/>
              <a:sym typeface="Arial"/>
            </a:endParaRPr>
          </a:p>
          <a:p>
            <a:pPr marL="0" marR="191135" lvl="0" indent="0" algn="l" rtl="0">
              <a:lnSpc>
                <a:spcPct val="118888"/>
              </a:lnSpc>
              <a:spcBef>
                <a:spcPts val="0"/>
              </a:spcBef>
              <a:spcAft>
                <a:spcPts val="0"/>
              </a:spcAft>
              <a:buClr>
                <a:schemeClr val="dk1"/>
              </a:buClr>
              <a:buSzPts val="1400"/>
              <a:buNone/>
            </a:pPr>
            <a:endParaRPr sz="1800" dirty="0">
              <a:latin typeface="+mj-lt"/>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7"/>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Arial"/>
                <a:ea typeface="Arial"/>
                <a:cs typeface="Arial"/>
                <a:sym typeface="Arial"/>
              </a:rPr>
              <a:t>2.3 </a:t>
            </a:r>
            <a:r>
              <a:rPr lang="el-GR" sz="2500" b="1" dirty="0">
                <a:solidFill>
                  <a:schemeClr val="accent1"/>
                </a:solidFill>
                <a:latin typeface="Arial"/>
                <a:ea typeface="Arial"/>
                <a:cs typeface="Arial"/>
                <a:sym typeface="Arial"/>
              </a:rPr>
              <a:t>Οι σημαντικότερες ήπιες δεξιότητες </a:t>
            </a:r>
            <a:br>
              <a:rPr lang="el-GR" sz="2500" b="1" dirty="0">
                <a:solidFill>
                  <a:schemeClr val="accent1"/>
                </a:solidFill>
                <a:latin typeface="Arial"/>
                <a:ea typeface="Arial"/>
                <a:cs typeface="Arial"/>
                <a:sym typeface="Arial"/>
              </a:rPr>
            </a:br>
            <a:r>
              <a:rPr lang="el-GR" sz="2500" b="1" dirty="0">
                <a:solidFill>
                  <a:schemeClr val="accent1"/>
                </a:solidFill>
                <a:latin typeface="Arial"/>
                <a:ea typeface="Arial"/>
                <a:cs typeface="Arial"/>
                <a:sym typeface="Arial"/>
              </a:rPr>
              <a:t>      για επιτυχημένη επαγγελματική πορεία</a:t>
            </a:r>
            <a:endParaRPr sz="2500" dirty="0"/>
          </a:p>
        </p:txBody>
      </p:sp>
      <p:sp>
        <p:nvSpPr>
          <p:cNvPr id="293" name="Google Shape;293;p27"/>
          <p:cNvSpPr txBox="1">
            <a:spLocks noGrp="1"/>
          </p:cNvSpPr>
          <p:nvPr>
            <p:ph type="body" idx="1"/>
          </p:nvPr>
        </p:nvSpPr>
        <p:spPr>
          <a:xfrm>
            <a:off x="838200" y="2210540"/>
            <a:ext cx="10515600" cy="3966423"/>
          </a:xfrm>
          <a:prstGeom prst="rect">
            <a:avLst/>
          </a:prstGeom>
          <a:noFill/>
          <a:ln>
            <a:noFill/>
          </a:ln>
        </p:spPr>
        <p:txBody>
          <a:bodyPr spcFirstLastPara="1" wrap="square" lIns="91425" tIns="45700" rIns="91425" bIns="45700" anchor="t" anchorCtr="0">
            <a:noAutofit/>
          </a:bodyPr>
          <a:lstStyle/>
          <a:p>
            <a:pPr marL="0" marR="191135" lvl="0" indent="0">
              <a:lnSpc>
                <a:spcPct val="118888"/>
              </a:lnSpc>
              <a:spcBef>
                <a:spcPts val="0"/>
              </a:spcBef>
              <a:buSzPts val="1400"/>
              <a:buNone/>
            </a:pPr>
            <a:r>
              <a:rPr lang="el-GR" sz="1800" b="1" dirty="0">
                <a:latin typeface="Arial"/>
                <a:ea typeface="Arial"/>
                <a:cs typeface="Arial"/>
                <a:sym typeface="Arial"/>
              </a:rPr>
              <a:t>Ηγετικές δεξιότητες</a:t>
            </a:r>
          </a:p>
          <a:p>
            <a:pPr marL="0" marR="191135" lvl="0" indent="0">
              <a:lnSpc>
                <a:spcPct val="118888"/>
              </a:lnSpc>
              <a:spcBef>
                <a:spcPts val="0"/>
              </a:spcBef>
              <a:buSzPts val="1400"/>
              <a:buNone/>
            </a:pPr>
            <a:r>
              <a:rPr lang="el-GR" sz="1800" dirty="0">
                <a:latin typeface="Arial"/>
                <a:ea typeface="Arial"/>
                <a:cs typeface="Arial"/>
                <a:sym typeface="Arial"/>
              </a:rPr>
              <a:t>Ενισχυμένες ήπιες δεξιότητες που κάνουν τους ηγέτες να κινητοποιούν και να εμπνέουν την ομάδα τους. Ειδικά οι μάνατζερ στον χώρο της κουζίνας και οι σεφ οφείλουν να καθοδηγούν με επιτυχία κι αυτό συχνά εξαρτάται από την ικανότητά τους να οργανώνουν, να ακούν τα σχόλια και τις απόψεις της ομάδας τους και να αφομοιώνουν τις ιδέες και τις  προτάσεις της.</a:t>
            </a:r>
          </a:p>
          <a:p>
            <a:pPr marL="0" marR="191135" lvl="0" indent="0">
              <a:lnSpc>
                <a:spcPct val="118888"/>
              </a:lnSpc>
              <a:spcBef>
                <a:spcPts val="0"/>
              </a:spcBef>
              <a:buSzPts val="1400"/>
              <a:buNone/>
            </a:pPr>
            <a:endParaRPr sz="1800" dirty="0">
              <a:latin typeface="Arial"/>
              <a:ea typeface="Arial"/>
              <a:cs typeface="Arial"/>
              <a:sym typeface="Arial"/>
            </a:endParaRPr>
          </a:p>
          <a:p>
            <a:pPr marL="0" marR="191135" lvl="0" indent="0">
              <a:lnSpc>
                <a:spcPct val="118888"/>
              </a:lnSpc>
              <a:spcBef>
                <a:spcPts val="0"/>
              </a:spcBef>
              <a:buSzPts val="1400"/>
              <a:buNone/>
            </a:pPr>
            <a:r>
              <a:rPr lang="el-GR" sz="1800" b="1" dirty="0">
                <a:latin typeface="Arial"/>
                <a:ea typeface="Arial"/>
                <a:cs typeface="Arial"/>
                <a:sym typeface="Arial"/>
              </a:rPr>
              <a:t>Φιλομάθεια</a:t>
            </a:r>
          </a:p>
          <a:p>
            <a:pPr marL="0" marR="191135" lvl="0" indent="0">
              <a:lnSpc>
                <a:spcPct val="118888"/>
              </a:lnSpc>
              <a:spcBef>
                <a:spcPts val="0"/>
              </a:spcBef>
              <a:buSzPts val="1400"/>
              <a:buNone/>
            </a:pPr>
            <a:r>
              <a:rPr lang="el-GR" sz="1800" dirty="0">
                <a:latin typeface="Arial"/>
                <a:ea typeface="Arial"/>
                <a:cs typeface="Arial"/>
                <a:sym typeface="Arial"/>
              </a:rPr>
              <a:t>Η επιθυμία και η προθυμία σου να μαθαίνεις καινούρια πράγματα και να βελτιώνεις τον εαυτό σου. Οι υπεύθυνοι προσλήψεων αναζητούν άτομα που μαθαίνουν γρήγορα και μπορούν εύκολα να προσαρμόζονται στην κουλτούρα και τις ανάγκες μιας επιχείρησης. Ο/η υποψήφιος/α που δείχνει ενθουσιασμό και ζητά περαιτέρω επιμόρφωση, υποδηλώνει ότι θέλει να βελτιώσει τις επαγγελματικές του/της δεξιότητες και τα προσόντα του/της.</a:t>
            </a:r>
            <a:endParaRPr sz="1800" dirty="0">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8"/>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Arial"/>
                <a:ea typeface="Arial"/>
                <a:cs typeface="Arial"/>
                <a:sym typeface="Arial"/>
              </a:rPr>
              <a:t>2.3 </a:t>
            </a:r>
            <a:r>
              <a:rPr lang="el-GR" sz="2500" b="1" dirty="0">
                <a:solidFill>
                  <a:schemeClr val="accent1"/>
                </a:solidFill>
                <a:latin typeface="Arial"/>
                <a:ea typeface="Arial"/>
                <a:cs typeface="Arial"/>
                <a:sym typeface="Arial"/>
              </a:rPr>
              <a:t>Οι σημαντικότερες ήπιες δεξιότητες </a:t>
            </a:r>
            <a:br>
              <a:rPr lang="el-GR" sz="2500" b="1" dirty="0">
                <a:solidFill>
                  <a:schemeClr val="accent1"/>
                </a:solidFill>
                <a:latin typeface="Arial"/>
                <a:ea typeface="Arial"/>
                <a:cs typeface="Arial"/>
                <a:sym typeface="Arial"/>
              </a:rPr>
            </a:br>
            <a:r>
              <a:rPr lang="el-GR" sz="2500" b="1" dirty="0">
                <a:solidFill>
                  <a:schemeClr val="accent1"/>
                </a:solidFill>
                <a:latin typeface="Arial"/>
                <a:ea typeface="Arial"/>
                <a:cs typeface="Arial"/>
                <a:sym typeface="Arial"/>
              </a:rPr>
              <a:t>      για επιτυχημένη επαγγελματική πορεία</a:t>
            </a:r>
            <a:endParaRPr sz="2500" dirty="0"/>
          </a:p>
        </p:txBody>
      </p:sp>
      <p:sp>
        <p:nvSpPr>
          <p:cNvPr id="299" name="Google Shape;299;p28"/>
          <p:cNvSpPr txBox="1">
            <a:spLocks noGrp="1"/>
          </p:cNvSpPr>
          <p:nvPr>
            <p:ph type="body" idx="1"/>
          </p:nvPr>
        </p:nvSpPr>
        <p:spPr>
          <a:xfrm>
            <a:off x="838200" y="2210540"/>
            <a:ext cx="10515600" cy="3966423"/>
          </a:xfrm>
          <a:prstGeom prst="rect">
            <a:avLst/>
          </a:prstGeom>
          <a:noFill/>
          <a:ln>
            <a:noFill/>
          </a:ln>
        </p:spPr>
        <p:txBody>
          <a:bodyPr spcFirstLastPara="1" wrap="square" lIns="91425" tIns="45700" rIns="91425" bIns="45700" anchor="t" anchorCtr="0">
            <a:noAutofit/>
          </a:bodyPr>
          <a:lstStyle/>
          <a:p>
            <a:pPr marL="0" marR="191135" lvl="0" indent="0">
              <a:lnSpc>
                <a:spcPct val="118888"/>
              </a:lnSpc>
              <a:spcBef>
                <a:spcPts val="0"/>
              </a:spcBef>
              <a:buSzPts val="1400"/>
              <a:buNone/>
            </a:pPr>
            <a:r>
              <a:rPr lang="el-GR" sz="1800" b="1" dirty="0">
                <a:latin typeface="Arial"/>
                <a:ea typeface="Arial"/>
                <a:cs typeface="Arial"/>
                <a:sym typeface="Arial"/>
              </a:rPr>
              <a:t>Λήψη αποφάσεων &amp; Αποφασιστικότητα</a:t>
            </a:r>
          </a:p>
          <a:p>
            <a:pPr marL="0" marR="191135" lvl="0" indent="0">
              <a:lnSpc>
                <a:spcPct val="118888"/>
              </a:lnSpc>
              <a:spcBef>
                <a:spcPts val="0"/>
              </a:spcBef>
              <a:buSzPts val="1400"/>
              <a:buNone/>
            </a:pPr>
            <a:r>
              <a:rPr lang="el-GR" sz="1800" dirty="0">
                <a:latin typeface="Arial"/>
                <a:ea typeface="Arial"/>
                <a:cs typeface="Arial"/>
                <a:sym typeface="Arial"/>
              </a:rPr>
              <a:t>Η ευχέρεια να επιλέγεις μεταξύ δύο ή περισσότερων εναλλακτικών και να λαμβάνεις αποφάσεις γρήγορα και αποτελεσματικά. Ηγετική αποφασιστικότητα είναι η ικανότητα να λαμβάνεις έγκαιρα ξεκάθαρες αποφάσεις αφού συγκεντρώσεις τις απαραίτητες πληροφορίες.</a:t>
            </a:r>
          </a:p>
          <a:p>
            <a:pPr marL="0" marR="191135" lvl="0" indent="0">
              <a:lnSpc>
                <a:spcPct val="118888"/>
              </a:lnSpc>
              <a:spcBef>
                <a:spcPts val="0"/>
              </a:spcBef>
              <a:buSzPts val="1400"/>
              <a:buNone/>
            </a:pPr>
            <a:endParaRPr lang="el-GR" sz="1800" dirty="0">
              <a:latin typeface="Arial"/>
              <a:ea typeface="Arial"/>
              <a:cs typeface="Arial"/>
              <a:sym typeface="Arial"/>
            </a:endParaRPr>
          </a:p>
          <a:p>
            <a:pPr marL="0" marR="191135" lvl="0" indent="0">
              <a:lnSpc>
                <a:spcPct val="118888"/>
              </a:lnSpc>
              <a:spcBef>
                <a:spcPts val="0"/>
              </a:spcBef>
              <a:buSzPts val="1400"/>
              <a:buNone/>
            </a:pPr>
            <a:r>
              <a:rPr lang="el-GR" sz="1600" dirty="0">
                <a:latin typeface="Arial"/>
                <a:ea typeface="Arial"/>
                <a:cs typeface="Arial"/>
                <a:sym typeface="Arial"/>
              </a:rPr>
              <a:t>Ακολουθεί ένα ενδιαφέρον άρθρο του Μάρτιν </a:t>
            </a:r>
            <a:r>
              <a:rPr lang="el-GR" sz="1600" dirty="0" err="1">
                <a:latin typeface="Arial"/>
                <a:ea typeface="Arial"/>
                <a:cs typeface="Arial"/>
                <a:sym typeface="Arial"/>
              </a:rPr>
              <a:t>Προμπστ</a:t>
            </a:r>
            <a:r>
              <a:rPr lang="el-GR" sz="1600" dirty="0">
                <a:latin typeface="Arial"/>
                <a:ea typeface="Arial"/>
                <a:cs typeface="Arial"/>
                <a:sym typeface="Arial"/>
              </a:rPr>
              <a:t> (2016), Διευθυντή της «</a:t>
            </a:r>
            <a:r>
              <a:rPr lang="el-GR" sz="1600" dirty="0" err="1">
                <a:latin typeface="Arial"/>
                <a:ea typeface="Arial"/>
                <a:cs typeface="Arial"/>
                <a:sym typeface="Arial"/>
              </a:rPr>
              <a:t>Leading</a:t>
            </a:r>
            <a:r>
              <a:rPr lang="el-GR" sz="1600" dirty="0">
                <a:latin typeface="Arial"/>
                <a:ea typeface="Arial"/>
                <a:cs typeface="Arial"/>
                <a:sym typeface="Arial"/>
              </a:rPr>
              <a:t> </a:t>
            </a:r>
            <a:r>
              <a:rPr lang="el-GR" sz="1600" dirty="0" err="1">
                <a:latin typeface="Arial"/>
                <a:ea typeface="Arial"/>
                <a:cs typeface="Arial"/>
                <a:sym typeface="Arial"/>
              </a:rPr>
              <a:t>Chef</a:t>
            </a:r>
            <a:r>
              <a:rPr lang="el-GR" sz="1600" dirty="0">
                <a:latin typeface="Arial"/>
                <a:ea typeface="Arial"/>
                <a:cs typeface="Arial"/>
                <a:sym typeface="Arial"/>
              </a:rPr>
              <a:t> </a:t>
            </a:r>
            <a:r>
              <a:rPr lang="el-GR" sz="1600" dirty="0" err="1">
                <a:latin typeface="Arial"/>
                <a:ea typeface="Arial"/>
                <a:cs typeface="Arial"/>
                <a:sym typeface="Arial"/>
              </a:rPr>
              <a:t>Academy</a:t>
            </a:r>
            <a:r>
              <a:rPr lang="el-GR" sz="1600" dirty="0">
                <a:latin typeface="Arial"/>
                <a:ea typeface="Arial"/>
                <a:cs typeface="Arial"/>
                <a:sym typeface="Arial"/>
              </a:rPr>
              <a:t>» με θέμα «Γιατί πρέπει οι σεφ να λειτουργούν με ΤΑΧΥΤΗΤΑ όταν λαμβάνουν αποφάσεις»: </a:t>
            </a:r>
            <a:r>
              <a:rPr lang="el-GR" sz="1600" dirty="0">
                <a:latin typeface="Arial"/>
                <a:ea typeface="Arial"/>
                <a:cs typeface="Arial"/>
                <a:sym typeface="Arial"/>
                <a:hlinkClick r:id="rId3"/>
              </a:rPr>
              <a:t>https://leadingchefacademy.com/leadership-development/why-chefs-should-use-speed-when-making-decisions</a:t>
            </a:r>
            <a:endParaRPr lang="el-GR" sz="1600" dirty="0">
              <a:latin typeface="Arial"/>
              <a:ea typeface="Arial"/>
              <a:cs typeface="Arial"/>
              <a:sym typeface="Arial"/>
            </a:endParaRPr>
          </a:p>
          <a:p>
            <a:pPr marL="0" marR="191135" lvl="0" indent="0">
              <a:lnSpc>
                <a:spcPct val="118888"/>
              </a:lnSpc>
              <a:spcBef>
                <a:spcPts val="0"/>
              </a:spcBef>
              <a:buSzPts val="1400"/>
              <a:buNone/>
            </a:pPr>
            <a:r>
              <a:rPr lang="el-GR" sz="1600" dirty="0">
                <a:latin typeface="Arial"/>
                <a:ea typeface="Arial"/>
                <a:cs typeface="Arial"/>
                <a:sym typeface="Arial"/>
              </a:rPr>
              <a:t>Δείτε και το ενδιαφέρον βίντεο των Express </a:t>
            </a:r>
            <a:r>
              <a:rPr lang="el-GR" sz="1600" dirty="0" err="1">
                <a:latin typeface="Arial"/>
                <a:ea typeface="Arial"/>
                <a:cs typeface="Arial"/>
                <a:sym typeface="Arial"/>
              </a:rPr>
              <a:t>Employment</a:t>
            </a:r>
            <a:r>
              <a:rPr lang="el-GR" sz="1600" dirty="0">
                <a:latin typeface="Arial"/>
                <a:ea typeface="Arial"/>
                <a:cs typeface="Arial"/>
                <a:sym typeface="Arial"/>
              </a:rPr>
              <a:t> </a:t>
            </a:r>
            <a:r>
              <a:rPr lang="el-GR" sz="1600" dirty="0" err="1">
                <a:latin typeface="Arial"/>
                <a:ea typeface="Arial"/>
                <a:cs typeface="Arial"/>
                <a:sym typeface="Arial"/>
              </a:rPr>
              <a:t>Professionals</a:t>
            </a:r>
            <a:r>
              <a:rPr lang="el-GR" sz="1600" dirty="0">
                <a:latin typeface="Arial"/>
                <a:ea typeface="Arial"/>
                <a:cs typeface="Arial"/>
                <a:sym typeface="Arial"/>
              </a:rPr>
              <a:t> (2017) με θέμα τις «Ήπιες δεξιότητες για επιτυχημένη σταδιοδρομία» </a:t>
            </a:r>
            <a:r>
              <a:rPr lang="el-GR" sz="1600" dirty="0">
                <a:latin typeface="Arial"/>
                <a:ea typeface="Arial"/>
                <a:cs typeface="Arial"/>
                <a:sym typeface="Arial"/>
                <a:hlinkClick r:id="rId4"/>
              </a:rPr>
              <a:t>https://www.youtube.com/watch?v=dEJQImzyOZ4</a:t>
            </a:r>
            <a:endParaRPr lang="el-GR" sz="1600" dirty="0">
              <a:latin typeface="Arial"/>
              <a:ea typeface="Arial"/>
              <a:cs typeface="Arial"/>
              <a:sym typeface="Arial"/>
            </a:endParaRPr>
          </a:p>
          <a:p>
            <a:pPr marL="0" marR="191135" lvl="0" indent="0">
              <a:lnSpc>
                <a:spcPct val="118888"/>
              </a:lnSpc>
              <a:spcBef>
                <a:spcPts val="0"/>
              </a:spcBef>
              <a:buSzPts val="1400"/>
              <a:buNone/>
            </a:pPr>
            <a:endParaRPr lang="el-GR" sz="1800" dirty="0">
              <a:latin typeface="Arial"/>
              <a:ea typeface="Arial"/>
              <a:cs typeface="Arial"/>
              <a:sym typeface="Arial"/>
            </a:endParaRPr>
          </a:p>
          <a:p>
            <a:pPr marL="0" marR="191135" indent="0">
              <a:lnSpc>
                <a:spcPct val="118888"/>
              </a:lnSpc>
              <a:spcBef>
                <a:spcPts val="0"/>
              </a:spcBef>
              <a:buSzPts val="1400"/>
              <a:buNone/>
            </a:pPr>
            <a:r>
              <a:rPr lang="en-GB" sz="1800" dirty="0">
                <a:latin typeface="Arial"/>
                <a:cs typeface="Arial"/>
              </a:rPr>
              <a:t> </a:t>
            </a:r>
          </a:p>
          <a:p>
            <a:pPr marL="0" marR="191135" lvl="0" indent="0" algn="l" rtl="0">
              <a:lnSpc>
                <a:spcPct val="118888"/>
              </a:lnSpc>
              <a:spcBef>
                <a:spcPts val="0"/>
              </a:spcBef>
              <a:spcAft>
                <a:spcPts val="0"/>
              </a:spcAft>
              <a:buClr>
                <a:schemeClr val="dk1"/>
              </a:buClr>
              <a:buSzPts val="1400"/>
              <a:buNone/>
            </a:pPr>
            <a:endParaRPr sz="1800" dirty="0">
              <a:latin typeface="Arial"/>
              <a:ea typeface="Arial"/>
              <a:cs typeface="Arial"/>
              <a:sym typeface="Arial"/>
            </a:endParaRPr>
          </a:p>
          <a:p>
            <a:pPr marL="0" marR="191135" lvl="0" indent="0" algn="l" rtl="0">
              <a:lnSpc>
                <a:spcPct val="118888"/>
              </a:lnSpc>
              <a:spcBef>
                <a:spcPts val="0"/>
              </a:spcBef>
              <a:spcAft>
                <a:spcPts val="0"/>
              </a:spcAft>
              <a:buClr>
                <a:schemeClr val="dk1"/>
              </a:buClr>
              <a:buSzPts val="1400"/>
              <a:buNone/>
            </a:pPr>
            <a:endParaRPr sz="1800" dirty="0">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29"/>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Arial"/>
                <a:ea typeface="Arial"/>
                <a:cs typeface="Arial"/>
                <a:sym typeface="Arial"/>
              </a:rPr>
              <a:t>2.4 </a:t>
            </a:r>
            <a:r>
              <a:rPr lang="el-GR" sz="2500" b="1" dirty="0">
                <a:solidFill>
                  <a:schemeClr val="accent1"/>
                </a:solidFill>
                <a:latin typeface="Arial"/>
                <a:ea typeface="Arial"/>
                <a:cs typeface="Arial"/>
                <a:sym typeface="Arial"/>
              </a:rPr>
              <a:t>Ο κεντρικός ρόλος των διαπολιτισμικών δεξιοτήτων</a:t>
            </a:r>
            <a:endParaRPr sz="2500" b="1" dirty="0">
              <a:solidFill>
                <a:schemeClr val="accent1"/>
              </a:solidFill>
              <a:latin typeface="Arial"/>
              <a:ea typeface="Arial"/>
              <a:cs typeface="Arial"/>
              <a:sym typeface="Arial"/>
            </a:endParaRPr>
          </a:p>
        </p:txBody>
      </p:sp>
      <p:sp>
        <p:nvSpPr>
          <p:cNvPr id="305" name="Google Shape;305;p29"/>
          <p:cNvSpPr txBox="1">
            <a:spLocks noGrp="1"/>
          </p:cNvSpPr>
          <p:nvPr>
            <p:ph type="body" idx="1"/>
          </p:nvPr>
        </p:nvSpPr>
        <p:spPr>
          <a:xfrm>
            <a:off x="912517" y="2161809"/>
            <a:ext cx="5858022" cy="3966423"/>
          </a:xfrm>
          <a:prstGeom prst="rect">
            <a:avLst/>
          </a:prstGeom>
          <a:noFill/>
          <a:ln>
            <a:noFill/>
          </a:ln>
        </p:spPr>
        <p:txBody>
          <a:bodyPr spcFirstLastPara="1" wrap="square" lIns="91425" tIns="45700" rIns="91425" bIns="45700" anchor="t" anchorCtr="0">
            <a:normAutofit lnSpcReduction="10000"/>
          </a:bodyPr>
          <a:lstStyle/>
          <a:p>
            <a:pPr marL="0" lvl="0" indent="0" algn="just">
              <a:spcBef>
                <a:spcPts val="0"/>
              </a:spcBef>
              <a:buNone/>
            </a:pPr>
            <a:r>
              <a:rPr lang="el-GR" sz="1800" dirty="0">
                <a:latin typeface="Arial"/>
                <a:ea typeface="Arial"/>
                <a:cs typeface="Arial"/>
                <a:sym typeface="Arial"/>
              </a:rPr>
              <a:t>Οι διαπολιτισμικές δεξιότητες, που συχνά θεωρούνται και ήπιες δεξιότητες, παίζουν σημαντικό ρόλο στον σημερινό παγκόσμιο χώρο της εργασίας και τον παγκοσμιοποιημένο κόσμο που όλοι ζούμε. </a:t>
            </a:r>
          </a:p>
          <a:p>
            <a:pPr marL="0" lvl="0" indent="0" algn="just">
              <a:spcBef>
                <a:spcPts val="0"/>
              </a:spcBef>
              <a:buNone/>
            </a:pPr>
            <a:endParaRPr lang="el-GR" sz="1800" dirty="0">
              <a:latin typeface="Arial"/>
              <a:ea typeface="Arial"/>
              <a:cs typeface="Arial"/>
              <a:sym typeface="Arial"/>
            </a:endParaRPr>
          </a:p>
          <a:p>
            <a:pPr marL="0" lvl="0" indent="0" algn="just">
              <a:spcBef>
                <a:spcPts val="0"/>
              </a:spcBef>
              <a:buNone/>
            </a:pPr>
            <a:r>
              <a:rPr lang="el-GR" sz="1800" dirty="0">
                <a:latin typeface="Arial"/>
                <a:ea typeface="Arial"/>
                <a:cs typeface="Arial"/>
                <a:sym typeface="Arial"/>
              </a:rPr>
              <a:t>Με απλά λόγια, σχετίζονται με την ικανότητα να επικοινωνεί κανείς σωστά και αποτελεσματικά με ανθρώπους διαφορετικών πολιτισμικών καταβολών.</a:t>
            </a:r>
          </a:p>
          <a:p>
            <a:pPr marL="0" lvl="0" indent="0" algn="just">
              <a:spcBef>
                <a:spcPts val="0"/>
              </a:spcBef>
              <a:buNone/>
            </a:pPr>
            <a:endParaRPr lang="el-GR" sz="1800" dirty="0">
              <a:latin typeface="Arial"/>
              <a:ea typeface="Arial"/>
              <a:cs typeface="Arial"/>
              <a:sym typeface="Arial"/>
            </a:endParaRPr>
          </a:p>
          <a:p>
            <a:pPr marL="0" lvl="0" indent="0" algn="just">
              <a:spcBef>
                <a:spcPts val="0"/>
              </a:spcBef>
              <a:buNone/>
            </a:pPr>
            <a:r>
              <a:rPr lang="el-GR" sz="1800" dirty="0">
                <a:latin typeface="Arial"/>
                <a:ea typeface="Arial"/>
                <a:cs typeface="Arial"/>
                <a:sym typeface="Arial"/>
              </a:rPr>
              <a:t>Αυτό αφενός σχετίζεται με τη γλώσσα, δηλ. με το αν μιλάει κανείς μια δεύτερη ή και τρίτη γλώσσα. Όμως ακόμη σημαντικότερο είναι να κατανοήσουμε και να αποδεχτούμε ότι τα έθιμα, τα πρότυπα και οι αξίες των πολιτισμών διαφέρουν μεταξύ τους και να είμαστε πρόθυμοι να τους γνωρίσουμε και να προσαρμοστούμε σ’ αυτούς.</a:t>
            </a:r>
          </a:p>
          <a:p>
            <a:pPr marL="0" lvl="0" indent="0" algn="just" rtl="0">
              <a:lnSpc>
                <a:spcPct val="90000"/>
              </a:lnSpc>
              <a:spcBef>
                <a:spcPts val="1000"/>
              </a:spcBef>
              <a:spcAft>
                <a:spcPts val="0"/>
              </a:spcAft>
              <a:buClr>
                <a:schemeClr val="dk1"/>
              </a:buClr>
              <a:buSzPts val="1800"/>
              <a:buNone/>
            </a:pPr>
            <a:endParaRPr sz="1800" dirty="0">
              <a:latin typeface="Arial"/>
              <a:ea typeface="Arial"/>
              <a:cs typeface="Arial"/>
              <a:sym typeface="Arial"/>
            </a:endParaRPr>
          </a:p>
        </p:txBody>
      </p:sp>
      <p:pic>
        <p:nvPicPr>
          <p:cNvPr id="3" name="Εικόνα 2">
            <a:extLst>
              <a:ext uri="{FF2B5EF4-FFF2-40B4-BE49-F238E27FC236}">
                <a16:creationId xmlns:a16="http://schemas.microsoft.com/office/drawing/2014/main" id="{1DA35F88-EC70-4B2B-A25C-54C28AE57369}"/>
              </a:ext>
            </a:extLst>
          </p:cNvPr>
          <p:cNvPicPr>
            <a:picLocks noChangeAspect="1"/>
          </p:cNvPicPr>
          <p:nvPr/>
        </p:nvPicPr>
        <p:blipFill>
          <a:blip r:embed="rId3"/>
          <a:stretch>
            <a:fillRect/>
          </a:stretch>
        </p:blipFill>
        <p:spPr>
          <a:xfrm>
            <a:off x="6844855" y="2122172"/>
            <a:ext cx="4731520" cy="396642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3"/>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rgbClr val="4472C4"/>
              </a:buClr>
              <a:buSzPts val="2500"/>
            </a:pPr>
            <a:r>
              <a:rPr lang="el-GR" sz="2000" b="1" dirty="0">
                <a:solidFill>
                  <a:srgbClr val="4472C4"/>
                </a:solidFill>
                <a:latin typeface="Arial"/>
                <a:ea typeface="Arial"/>
                <a:cs typeface="Arial"/>
                <a:sym typeface="Arial"/>
              </a:rPr>
              <a:t>ΠΡΟΤΕΡΑΙΟΤΗΤΕΣ ΓΙΑ ΤΙΣ ΘΕΣΕΙΣ ΣΤΟΝ ΤΟΜΕΑ ΤΟΥ ΕΠΙΣΙΤΙΣΜΟΥ</a:t>
            </a:r>
            <a:br>
              <a:rPr lang="en-US" sz="2000" dirty="0">
                <a:latin typeface="Arial"/>
                <a:ea typeface="Arial"/>
                <a:cs typeface="Arial"/>
                <a:sym typeface="Arial"/>
              </a:rPr>
            </a:br>
            <a:endParaRPr sz="2000" dirty="0"/>
          </a:p>
        </p:txBody>
      </p:sp>
      <p:sp>
        <p:nvSpPr>
          <p:cNvPr id="134" name="Google Shape;134;p3"/>
          <p:cNvSpPr txBox="1">
            <a:spLocks noGrp="1"/>
          </p:cNvSpPr>
          <p:nvPr>
            <p:ph type="body" idx="1"/>
          </p:nvPr>
        </p:nvSpPr>
        <p:spPr>
          <a:xfrm>
            <a:off x="838200" y="2210540"/>
            <a:ext cx="10515600" cy="1428773"/>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SzPts val="1800"/>
              <a:buNone/>
            </a:pPr>
            <a:r>
              <a:rPr lang="el-GR" sz="1800" dirty="0">
                <a:latin typeface="Arial"/>
                <a:ea typeface="Arial"/>
                <a:cs typeface="Arial"/>
                <a:sym typeface="Arial"/>
              </a:rPr>
              <a:t>Δεν έχουν όλα τα μαθήματα που δημιουργήσαμε την ίδια προτεραιότητα για όλα αυτά τα επαγγέλματα. Η παρακάτω ομαδοποίηση γίνεται προκειμένου να δείξει τον βαθμό προτεραιότητας των μαθημάτων που διατίθενται, ανάλογα με την κατηγορία και τη θέση των επαγγελμάτων σε εθνικό και διεθνές επίπεδο. Υπάρχουν τρεις τύποι προτεραιότητας, που είναι οι εξής:</a:t>
            </a:r>
            <a:endParaRPr lang="el-GR" sz="1800" dirty="0"/>
          </a:p>
        </p:txBody>
      </p:sp>
      <p:grpSp>
        <p:nvGrpSpPr>
          <p:cNvPr id="11" name="Google Shape;137;p63">
            <a:extLst>
              <a:ext uri="{FF2B5EF4-FFF2-40B4-BE49-F238E27FC236}">
                <a16:creationId xmlns:a16="http://schemas.microsoft.com/office/drawing/2014/main" id="{C4FE05B3-5989-4BA0-BB5C-70040506AC11}"/>
              </a:ext>
            </a:extLst>
          </p:cNvPr>
          <p:cNvGrpSpPr/>
          <p:nvPr/>
        </p:nvGrpSpPr>
        <p:grpSpPr>
          <a:xfrm>
            <a:off x="1115286" y="3784022"/>
            <a:ext cx="10954793" cy="2307934"/>
            <a:chOff x="2486073" y="5395434"/>
            <a:chExt cx="13631927" cy="3176060"/>
          </a:xfrm>
        </p:grpSpPr>
        <p:sp>
          <p:nvSpPr>
            <p:cNvPr id="12" name="Google Shape;138;p63">
              <a:extLst>
                <a:ext uri="{FF2B5EF4-FFF2-40B4-BE49-F238E27FC236}">
                  <a16:creationId xmlns:a16="http://schemas.microsoft.com/office/drawing/2014/main" id="{429BA04E-5DC1-4214-9E76-19E6025084DD}"/>
                </a:ext>
              </a:extLst>
            </p:cNvPr>
            <p:cNvSpPr/>
            <p:nvPr/>
          </p:nvSpPr>
          <p:spPr>
            <a:xfrm>
              <a:off x="2486073" y="7777672"/>
              <a:ext cx="1768391" cy="793822"/>
            </a:xfrm>
            <a:prstGeom prst="roundRect">
              <a:avLst>
                <a:gd name="adj" fmla="val 16667"/>
              </a:avLst>
            </a:prstGeom>
            <a:solidFill>
              <a:srgbClr val="F6882E"/>
            </a:solidFill>
            <a:ln w="25400" cap="flat" cmpd="sng">
              <a:solidFill>
                <a:srgbClr val="B46D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rgbClr val="000000"/>
                </a:buClr>
                <a:buSzPts val="1200"/>
                <a:buFont typeface="Arial"/>
                <a:buNone/>
              </a:pPr>
              <a:r>
                <a:rPr lang="tr-TR" sz="1000" b="1" i="0" u="none" strike="noStrike" cap="none">
                  <a:solidFill>
                    <a:srgbClr val="000000"/>
                  </a:solidFill>
                  <a:latin typeface="Arial"/>
                  <a:ea typeface="Arial"/>
                  <a:cs typeface="Arial"/>
                  <a:sym typeface="Arial"/>
                </a:rPr>
                <a:t>ΧΑΜΗΛΗ ΠΡΟΤΕΡΑΙΟΤΗΤΑ</a:t>
              </a:r>
              <a:endParaRPr sz="1000" b="0" i="0" u="none" strike="noStrike" cap="none">
                <a:solidFill>
                  <a:schemeClr val="lt1"/>
                </a:solidFill>
                <a:latin typeface="Arial"/>
                <a:ea typeface="Arial"/>
                <a:cs typeface="Arial"/>
                <a:sym typeface="Arial"/>
              </a:endParaRPr>
            </a:p>
          </p:txBody>
        </p:sp>
        <p:sp>
          <p:nvSpPr>
            <p:cNvPr id="13" name="Google Shape;139;p63">
              <a:extLst>
                <a:ext uri="{FF2B5EF4-FFF2-40B4-BE49-F238E27FC236}">
                  <a16:creationId xmlns:a16="http://schemas.microsoft.com/office/drawing/2014/main" id="{6F398B3F-051D-4171-A399-E603DA20B615}"/>
                </a:ext>
              </a:extLst>
            </p:cNvPr>
            <p:cNvSpPr/>
            <p:nvPr/>
          </p:nvSpPr>
          <p:spPr>
            <a:xfrm>
              <a:off x="2511586" y="6536285"/>
              <a:ext cx="2299411" cy="793820"/>
            </a:xfrm>
            <a:prstGeom prst="roundRect">
              <a:avLst>
                <a:gd name="adj" fmla="val 16667"/>
              </a:avLst>
            </a:prstGeom>
            <a:solidFill>
              <a:schemeClr val="accent4"/>
            </a:solidFill>
            <a:ln w="25400" cap="flat" cmpd="sng">
              <a:solidFill>
                <a:srgbClr val="BA8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rgbClr val="000000"/>
                </a:buClr>
                <a:buSzPts val="1400"/>
                <a:buFont typeface="Arial"/>
                <a:buNone/>
              </a:pPr>
              <a:r>
                <a:rPr lang="tr-TR" sz="1100" b="1" i="0" u="none" strike="noStrike" cap="none">
                  <a:solidFill>
                    <a:srgbClr val="000000"/>
                  </a:solidFill>
                  <a:latin typeface="Arial"/>
                  <a:ea typeface="Arial"/>
                  <a:cs typeface="Arial"/>
                  <a:sym typeface="Arial"/>
                </a:rPr>
                <a:t>ΜΕΣΑΙΑ ΠΡΟΤΕΡΑΙΟΤΗΤΑ</a:t>
              </a:r>
              <a:endParaRPr sz="1100" b="1" i="0" u="none" strike="noStrike" cap="none">
                <a:solidFill>
                  <a:srgbClr val="000000"/>
                </a:solidFill>
                <a:latin typeface="Arial"/>
                <a:ea typeface="Arial"/>
                <a:cs typeface="Arial"/>
                <a:sym typeface="Arial"/>
              </a:endParaRPr>
            </a:p>
          </p:txBody>
        </p:sp>
        <p:sp>
          <p:nvSpPr>
            <p:cNvPr id="14" name="Google Shape;140;p63">
              <a:extLst>
                <a:ext uri="{FF2B5EF4-FFF2-40B4-BE49-F238E27FC236}">
                  <a16:creationId xmlns:a16="http://schemas.microsoft.com/office/drawing/2014/main" id="{4AC91FF8-0EAD-4C53-808F-CD2777A4F241}"/>
                </a:ext>
              </a:extLst>
            </p:cNvPr>
            <p:cNvSpPr/>
            <p:nvPr/>
          </p:nvSpPr>
          <p:spPr>
            <a:xfrm>
              <a:off x="2486073" y="5395434"/>
              <a:ext cx="2764674" cy="851473"/>
            </a:xfrm>
            <a:prstGeom prst="roundRect">
              <a:avLst>
                <a:gd name="adj" fmla="val 16667"/>
              </a:avLst>
            </a:prstGeom>
            <a:solidFill>
              <a:schemeClr val="accent6"/>
            </a:solidFill>
            <a:ln w="25400" cap="flat" cmpd="sng">
              <a:solidFill>
                <a:srgbClr val="517E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rgbClr val="000000"/>
                </a:buClr>
                <a:buSzPts val="1600"/>
                <a:buFont typeface="Arial"/>
                <a:buNone/>
              </a:pPr>
              <a:r>
                <a:rPr lang="tr-TR" sz="1600" b="1" i="0" u="none" strike="noStrike" cap="none">
                  <a:solidFill>
                    <a:schemeClr val="lt1"/>
                  </a:solidFill>
                  <a:latin typeface="Arial"/>
                  <a:ea typeface="Arial"/>
                  <a:cs typeface="Arial"/>
                  <a:sym typeface="Arial"/>
                </a:rPr>
                <a:t>ΥΨΗΛΗ ΠΡΟΤΕΡΑΙΟΤΗΤΑ</a:t>
              </a:r>
              <a:endParaRPr sz="1600" b="0" i="0" u="none" strike="noStrike" cap="none">
                <a:solidFill>
                  <a:schemeClr val="lt1"/>
                </a:solidFill>
                <a:latin typeface="Arial"/>
                <a:ea typeface="Arial"/>
                <a:cs typeface="Arial"/>
                <a:sym typeface="Arial"/>
              </a:endParaRPr>
            </a:p>
          </p:txBody>
        </p:sp>
        <p:sp>
          <p:nvSpPr>
            <p:cNvPr id="15" name="Google Shape;141;p63">
              <a:extLst>
                <a:ext uri="{FF2B5EF4-FFF2-40B4-BE49-F238E27FC236}">
                  <a16:creationId xmlns:a16="http://schemas.microsoft.com/office/drawing/2014/main" id="{C17335ED-332B-406B-B724-C94ADA095F89}"/>
                </a:ext>
              </a:extLst>
            </p:cNvPr>
            <p:cNvSpPr txBox="1"/>
            <p:nvPr/>
          </p:nvSpPr>
          <p:spPr>
            <a:xfrm>
              <a:off x="5458521" y="5395434"/>
              <a:ext cx="10659479" cy="1214729"/>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tr-TR" sz="1600" b="1" i="1" u="none" strike="noStrike" cap="none" dirty="0">
                  <a:solidFill>
                    <a:schemeClr val="dk1"/>
                  </a:solidFill>
                  <a:latin typeface="Arial"/>
                  <a:ea typeface="Arial"/>
                  <a:cs typeface="Arial"/>
                  <a:sym typeface="Arial"/>
                </a:rPr>
                <a:t>Αυτή η ενότητα αποτελεί υψηλή προτεραιότητα για την </a:t>
              </a:r>
              <a:r>
                <a:rPr lang="el-GR" sz="1600" b="1" i="1" u="none" strike="noStrike" cap="none" dirty="0">
                  <a:solidFill>
                    <a:schemeClr val="dk1"/>
                  </a:solidFill>
                  <a:latin typeface="Arial"/>
                  <a:ea typeface="Arial"/>
                  <a:cs typeface="Arial"/>
                  <a:sym typeface="Arial"/>
                </a:rPr>
                <a:t>εν λόγω </a:t>
              </a:r>
              <a:r>
                <a:rPr lang="tr-TR" sz="1600" b="1" i="1" u="none" strike="noStrike" cap="none" dirty="0">
                  <a:solidFill>
                    <a:schemeClr val="dk1"/>
                  </a:solidFill>
                  <a:latin typeface="Arial"/>
                  <a:ea typeface="Arial"/>
                  <a:cs typeface="Arial"/>
                  <a:sym typeface="Arial"/>
                </a:rPr>
                <a:t>επαγγελματική ομάδα. </a:t>
              </a:r>
              <a:endParaRPr dirty="0"/>
            </a:p>
            <a:p>
              <a:pPr marL="0" marR="0" lvl="0" indent="0" algn="l" rtl="0">
                <a:lnSpc>
                  <a:spcPct val="107000"/>
                </a:lnSpc>
                <a:spcBef>
                  <a:spcPts val="0"/>
                </a:spcBef>
                <a:spcAft>
                  <a:spcPts val="0"/>
                </a:spcAft>
                <a:buNone/>
              </a:pPr>
              <a:r>
                <a:rPr lang="tr-TR" sz="1600" b="1" i="1" u="none" strike="noStrike" cap="none" dirty="0">
                  <a:solidFill>
                    <a:schemeClr val="dk1"/>
                  </a:solidFill>
                  <a:latin typeface="Arial"/>
                  <a:ea typeface="Arial"/>
                  <a:cs typeface="Arial"/>
                  <a:sym typeface="Arial"/>
                </a:rPr>
                <a:t>Αυτή η επαγγελματική ομάδα πρέπει σίγουρα να λάβει αυτήν την εκπαίδευση.</a:t>
              </a:r>
              <a:endParaRPr sz="1600" b="0" i="0" u="none" strike="noStrike" cap="none" dirty="0">
                <a:solidFill>
                  <a:schemeClr val="dk1"/>
                </a:solidFill>
                <a:latin typeface="Calibri"/>
                <a:ea typeface="Calibri"/>
                <a:cs typeface="Calibri"/>
                <a:sym typeface="Calibri"/>
              </a:endParaRPr>
            </a:p>
          </p:txBody>
        </p:sp>
        <p:sp>
          <p:nvSpPr>
            <p:cNvPr id="16" name="Google Shape;142;p63">
              <a:extLst>
                <a:ext uri="{FF2B5EF4-FFF2-40B4-BE49-F238E27FC236}">
                  <a16:creationId xmlns:a16="http://schemas.microsoft.com/office/drawing/2014/main" id="{78BF4385-82C9-4E5E-9FA1-9EA2E6B6567D}"/>
                </a:ext>
              </a:extLst>
            </p:cNvPr>
            <p:cNvSpPr txBox="1"/>
            <p:nvPr/>
          </p:nvSpPr>
          <p:spPr>
            <a:xfrm>
              <a:off x="5458522" y="6532475"/>
              <a:ext cx="9144000" cy="761445"/>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tr-TR" sz="1400" b="1" i="1" u="none" strike="noStrike" cap="none">
                  <a:solidFill>
                    <a:schemeClr val="dk1"/>
                  </a:solidFill>
                  <a:latin typeface="Arial"/>
                  <a:ea typeface="Arial"/>
                  <a:cs typeface="Arial"/>
                  <a:sym typeface="Arial"/>
                </a:rPr>
                <a:t>Αυτή η ενότητα είναι μεσαίας προτεραιότητας για αυτήν την ομάδα επαγγέλματος. Συνιστάται σε αυτήν την επαγγελματική ομάδα να ακολουθήσει αυτήν την ενότητα.</a:t>
              </a:r>
              <a:endParaRPr sz="1400" b="1" i="1" u="none" strike="noStrike" cap="none">
                <a:solidFill>
                  <a:schemeClr val="dk1"/>
                </a:solidFill>
                <a:latin typeface="Arial"/>
                <a:ea typeface="Arial"/>
                <a:cs typeface="Arial"/>
                <a:sym typeface="Arial"/>
              </a:endParaRPr>
            </a:p>
          </p:txBody>
        </p:sp>
        <p:sp>
          <p:nvSpPr>
            <p:cNvPr id="17" name="Google Shape;143;p63">
              <a:extLst>
                <a:ext uri="{FF2B5EF4-FFF2-40B4-BE49-F238E27FC236}">
                  <a16:creationId xmlns:a16="http://schemas.microsoft.com/office/drawing/2014/main" id="{0B45050E-EC90-4F3A-9CDC-1DE7418433C0}"/>
                </a:ext>
              </a:extLst>
            </p:cNvPr>
            <p:cNvSpPr txBox="1"/>
            <p:nvPr/>
          </p:nvSpPr>
          <p:spPr>
            <a:xfrm>
              <a:off x="5458522" y="7777674"/>
              <a:ext cx="10065496" cy="670912"/>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tr-TR" sz="1200" b="1" i="1" u="none" strike="noStrike" cap="none" dirty="0">
                  <a:solidFill>
                    <a:schemeClr val="dk1"/>
                  </a:solidFill>
                  <a:latin typeface="Arial"/>
                  <a:ea typeface="Arial"/>
                  <a:cs typeface="Arial"/>
                  <a:sym typeface="Arial"/>
                </a:rPr>
                <a:t>Αυτή η ενότητα είναι χαμηλής προτεραιότητας για αυτήν την ομάδα επαγγέλματος. </a:t>
              </a:r>
              <a:endParaRPr dirty="0"/>
            </a:p>
            <a:p>
              <a:pPr marL="0" marR="0" lvl="0" indent="0" algn="l" rtl="0">
                <a:lnSpc>
                  <a:spcPct val="107000"/>
                </a:lnSpc>
                <a:spcBef>
                  <a:spcPts val="0"/>
                </a:spcBef>
                <a:spcAft>
                  <a:spcPts val="0"/>
                </a:spcAft>
                <a:buNone/>
              </a:pPr>
              <a:r>
                <a:rPr lang="tr-TR" sz="1200" b="1" i="1" u="none" strike="noStrike" cap="none" dirty="0">
                  <a:solidFill>
                    <a:schemeClr val="dk1"/>
                  </a:solidFill>
                  <a:latin typeface="Arial"/>
                  <a:ea typeface="Arial"/>
                  <a:cs typeface="Arial"/>
                  <a:sym typeface="Arial"/>
                </a:rPr>
                <a:t>Δεν είναι απαραίτητο η επαγγελματική ομάδα να </a:t>
              </a:r>
              <a:r>
                <a:rPr lang="el-GR" sz="1200" b="1" i="1" u="none" strike="noStrike" cap="none" dirty="0">
                  <a:solidFill>
                    <a:schemeClr val="dk1"/>
                  </a:solidFill>
                  <a:latin typeface="Arial"/>
                  <a:ea typeface="Arial"/>
                  <a:cs typeface="Arial"/>
                  <a:sym typeface="Arial"/>
                </a:rPr>
                <a:t>παρακολουθήσει </a:t>
              </a:r>
              <a:r>
                <a:rPr lang="tr-TR" sz="1200" b="1" i="1" u="none" strike="noStrike" cap="none" dirty="0">
                  <a:solidFill>
                    <a:schemeClr val="dk1"/>
                  </a:solidFill>
                  <a:latin typeface="Arial"/>
                  <a:ea typeface="Arial"/>
                  <a:cs typeface="Arial"/>
                  <a:sym typeface="Arial"/>
                </a:rPr>
                <a:t>αυτήν την ενότητα.</a:t>
              </a:r>
              <a:endParaRPr sz="1200" b="1" i="1" u="none" strike="noStrike" cap="none" dirty="0">
                <a:solidFill>
                  <a:schemeClr val="dk1"/>
                </a:solidFill>
                <a:latin typeface="Arial"/>
                <a:ea typeface="Arial"/>
                <a:cs typeface="Arial"/>
                <a:sym typeface="Aria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0"/>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Arial"/>
                <a:ea typeface="Arial"/>
                <a:cs typeface="Arial"/>
                <a:sym typeface="Arial"/>
              </a:rPr>
              <a:t>2.4 </a:t>
            </a:r>
            <a:r>
              <a:rPr lang="el-GR" sz="2500" b="1" dirty="0">
                <a:solidFill>
                  <a:schemeClr val="accent1"/>
                </a:solidFill>
                <a:latin typeface="Arial"/>
                <a:ea typeface="Arial"/>
                <a:cs typeface="Arial"/>
                <a:sym typeface="Arial"/>
              </a:rPr>
              <a:t>Ο κεντρικός ρόλος των διαπολιτισμικών δεξιοτήτων</a:t>
            </a:r>
            <a:endParaRPr sz="2500" b="1" dirty="0">
              <a:solidFill>
                <a:schemeClr val="accent1"/>
              </a:solidFill>
              <a:latin typeface="Arial"/>
              <a:ea typeface="Arial"/>
              <a:cs typeface="Arial"/>
              <a:sym typeface="Arial"/>
            </a:endParaRPr>
          </a:p>
        </p:txBody>
      </p:sp>
      <p:sp>
        <p:nvSpPr>
          <p:cNvPr id="311" name="Google Shape;311;p30"/>
          <p:cNvSpPr txBox="1">
            <a:spLocks noGrp="1"/>
          </p:cNvSpPr>
          <p:nvPr>
            <p:ph type="body" idx="1"/>
          </p:nvPr>
        </p:nvSpPr>
        <p:spPr>
          <a:xfrm>
            <a:off x="838200" y="1927274"/>
            <a:ext cx="6716151" cy="4249689"/>
          </a:xfrm>
          <a:prstGeom prst="rect">
            <a:avLst/>
          </a:prstGeom>
          <a:noFill/>
          <a:ln>
            <a:noFill/>
          </a:ln>
        </p:spPr>
        <p:txBody>
          <a:bodyPr spcFirstLastPara="1" wrap="square" lIns="91425" tIns="45700" rIns="91425" bIns="45700" anchor="t" anchorCtr="0">
            <a:normAutofit/>
          </a:bodyPr>
          <a:lstStyle/>
          <a:p>
            <a:pPr marL="0" lvl="0" indent="0" algn="just">
              <a:spcBef>
                <a:spcPts val="0"/>
              </a:spcBef>
              <a:buNone/>
            </a:pPr>
            <a:r>
              <a:rPr lang="el-GR" sz="1800" dirty="0">
                <a:latin typeface="Arial"/>
                <a:ea typeface="Arial"/>
                <a:cs typeface="Arial"/>
                <a:sym typeface="Arial"/>
              </a:rPr>
              <a:t>Οι εργοδότες και οι υπεύθυνοι προσλήψεων αναζητούν πάντοτε προσωπικό με ενισχυμένες διαπολιτισμικές δεξιότητες. Οι πιο σημαντικές, που οφείλει να διαθέτει ένας εργαζόμενος σύμφωνα με έρευνα που διεξήχθη από το Βρετανικό Συμβούλιο (</a:t>
            </a:r>
            <a:r>
              <a:rPr lang="el-GR" sz="1800" dirty="0" err="1">
                <a:latin typeface="Arial"/>
                <a:ea typeface="Arial"/>
                <a:cs typeface="Arial"/>
                <a:sym typeface="Arial"/>
              </a:rPr>
              <a:t>Mulholland</a:t>
            </a:r>
            <a:r>
              <a:rPr lang="el-GR" sz="1800" dirty="0">
                <a:latin typeface="Arial"/>
                <a:ea typeface="Arial"/>
                <a:cs typeface="Arial"/>
                <a:sym typeface="Arial"/>
              </a:rPr>
              <a:t>, 2013) σε μεγάλους οργανισμούς σε εννέα χώρες, είναι οι ακόλουθες:</a:t>
            </a:r>
          </a:p>
          <a:p>
            <a:pPr marL="0" lvl="0" indent="0" algn="just">
              <a:spcBef>
                <a:spcPts val="0"/>
              </a:spcBef>
              <a:buNone/>
            </a:pPr>
            <a:r>
              <a:rPr lang="en-US" sz="1800" dirty="0">
                <a:latin typeface="Arial"/>
                <a:ea typeface="Arial"/>
                <a:cs typeface="Arial"/>
                <a:sym typeface="Arial"/>
              </a:rPr>
              <a:t>- </a:t>
            </a:r>
            <a:r>
              <a:rPr lang="el-GR" sz="1800" dirty="0">
                <a:latin typeface="Arial"/>
                <a:ea typeface="Arial"/>
                <a:cs typeface="Arial"/>
                <a:sym typeface="Arial"/>
              </a:rPr>
              <a:t>ικανότητα να κατανοεί διαφορετικά πολιτισμικά περιβάλλοντα και διαφορετικές απόψεις</a:t>
            </a:r>
            <a:endParaRPr dirty="0"/>
          </a:p>
          <a:p>
            <a:pPr marL="0" lvl="0" indent="0" algn="just">
              <a:buNone/>
            </a:pPr>
            <a:r>
              <a:rPr lang="en-US" sz="1800" dirty="0">
                <a:latin typeface="Arial"/>
                <a:ea typeface="Arial"/>
                <a:cs typeface="Arial"/>
                <a:sym typeface="Arial"/>
              </a:rPr>
              <a:t>- </a:t>
            </a:r>
            <a:r>
              <a:rPr lang="el-GR" sz="1800" dirty="0">
                <a:latin typeface="Arial"/>
                <a:ea typeface="Arial"/>
                <a:cs typeface="Arial"/>
                <a:sym typeface="Arial"/>
              </a:rPr>
              <a:t>να επιδεικνύει σεβασμό για τους άλλους</a:t>
            </a:r>
            <a:endParaRPr dirty="0"/>
          </a:p>
          <a:p>
            <a:pPr marL="0" lvl="0" indent="0" algn="just">
              <a:buNone/>
            </a:pPr>
            <a:r>
              <a:rPr lang="en-US" sz="1800" dirty="0">
                <a:latin typeface="Arial"/>
                <a:ea typeface="Arial"/>
                <a:cs typeface="Arial"/>
                <a:sym typeface="Arial"/>
              </a:rPr>
              <a:t>- </a:t>
            </a:r>
            <a:r>
              <a:rPr lang="el-GR" sz="1800" dirty="0">
                <a:latin typeface="Arial"/>
                <a:ea typeface="Arial"/>
                <a:cs typeface="Arial"/>
                <a:sym typeface="Arial"/>
              </a:rPr>
              <a:t>να προσαρμόζεται σε διαφορετικά πολιτισμικά πλαίσια</a:t>
            </a:r>
            <a:endParaRPr dirty="0"/>
          </a:p>
          <a:p>
            <a:pPr marL="0" lvl="0" indent="0" algn="just">
              <a:buNone/>
            </a:pPr>
            <a:r>
              <a:rPr lang="en-US" sz="1800" dirty="0">
                <a:latin typeface="Arial"/>
                <a:ea typeface="Arial"/>
                <a:cs typeface="Arial"/>
                <a:sym typeface="Arial"/>
              </a:rPr>
              <a:t>- </a:t>
            </a:r>
            <a:r>
              <a:rPr lang="el-GR" sz="1800" dirty="0">
                <a:latin typeface="Arial"/>
                <a:ea typeface="Arial"/>
                <a:cs typeface="Arial"/>
                <a:sym typeface="Arial"/>
              </a:rPr>
              <a:t>να αποδέχεται πολιτισμικές διαφορές</a:t>
            </a:r>
            <a:endParaRPr dirty="0"/>
          </a:p>
          <a:p>
            <a:pPr marL="0" lvl="0" indent="0" algn="just">
              <a:buNone/>
            </a:pPr>
            <a:r>
              <a:rPr lang="en-US" sz="1800" dirty="0">
                <a:latin typeface="Arial"/>
                <a:ea typeface="Arial"/>
                <a:cs typeface="Arial"/>
                <a:sym typeface="Arial"/>
              </a:rPr>
              <a:t>- </a:t>
            </a:r>
            <a:r>
              <a:rPr lang="el-GR" sz="1800" dirty="0">
                <a:latin typeface="Arial"/>
                <a:ea typeface="Arial"/>
                <a:cs typeface="Arial"/>
                <a:sym typeface="Arial"/>
              </a:rPr>
              <a:t>να μιλάει ξένες γλώσσες και </a:t>
            </a:r>
            <a:endParaRPr dirty="0"/>
          </a:p>
          <a:p>
            <a:pPr marL="0" lvl="0" indent="0" algn="just">
              <a:buNone/>
            </a:pPr>
            <a:r>
              <a:rPr lang="en-US" sz="1800" dirty="0">
                <a:latin typeface="Arial"/>
                <a:ea typeface="Arial"/>
                <a:cs typeface="Arial"/>
                <a:sym typeface="Arial"/>
              </a:rPr>
              <a:t>- </a:t>
            </a:r>
            <a:r>
              <a:rPr lang="el-GR" sz="1800" dirty="0">
                <a:latin typeface="Arial"/>
                <a:ea typeface="Arial"/>
                <a:cs typeface="Arial"/>
                <a:sym typeface="Arial"/>
              </a:rPr>
              <a:t>να είναι δεκτικός σε νέες ιδέες και τρόπους σκέψεις</a:t>
            </a:r>
            <a:endParaRPr sz="1800" dirty="0">
              <a:latin typeface="Arial"/>
              <a:ea typeface="Arial"/>
              <a:cs typeface="Arial"/>
              <a:sym typeface="Arial"/>
            </a:endParaRPr>
          </a:p>
        </p:txBody>
      </p:sp>
      <p:pic>
        <p:nvPicPr>
          <p:cNvPr id="4" name="Εικόνα 3">
            <a:extLst>
              <a:ext uri="{FF2B5EF4-FFF2-40B4-BE49-F238E27FC236}">
                <a16:creationId xmlns:a16="http://schemas.microsoft.com/office/drawing/2014/main" id="{254AE1EE-24D3-47EA-838B-191AE0C37858}"/>
              </a:ext>
            </a:extLst>
          </p:cNvPr>
          <p:cNvPicPr>
            <a:picLocks noChangeAspect="1"/>
          </p:cNvPicPr>
          <p:nvPr/>
        </p:nvPicPr>
        <p:blipFill>
          <a:blip r:embed="rId3"/>
          <a:stretch>
            <a:fillRect/>
          </a:stretch>
        </p:blipFill>
        <p:spPr>
          <a:xfrm>
            <a:off x="7723162" y="2148395"/>
            <a:ext cx="4176651" cy="3501277"/>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1"/>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Arial"/>
                <a:ea typeface="Arial"/>
                <a:cs typeface="Arial"/>
                <a:sym typeface="Arial"/>
              </a:rPr>
              <a:t>2.4 </a:t>
            </a:r>
            <a:r>
              <a:rPr lang="el-GR" sz="2500" b="1" dirty="0">
                <a:solidFill>
                  <a:schemeClr val="accent1"/>
                </a:solidFill>
                <a:latin typeface="Arial"/>
                <a:ea typeface="Arial"/>
                <a:cs typeface="Arial"/>
                <a:sym typeface="Arial"/>
              </a:rPr>
              <a:t>Ο κεντρικός ρόλος των διαπολιτισμικών δεξιοτήτων</a:t>
            </a:r>
            <a:endParaRPr sz="2500" b="1" dirty="0">
              <a:solidFill>
                <a:schemeClr val="accent1"/>
              </a:solidFill>
              <a:latin typeface="Arial"/>
              <a:ea typeface="Arial"/>
              <a:cs typeface="Arial"/>
              <a:sym typeface="Arial"/>
            </a:endParaRPr>
          </a:p>
        </p:txBody>
      </p:sp>
      <p:sp>
        <p:nvSpPr>
          <p:cNvPr id="317" name="Google Shape;317;p31"/>
          <p:cNvSpPr txBox="1">
            <a:spLocks noGrp="1"/>
          </p:cNvSpPr>
          <p:nvPr>
            <p:ph type="body" idx="1"/>
          </p:nvPr>
        </p:nvSpPr>
        <p:spPr>
          <a:xfrm>
            <a:off x="838200" y="1955410"/>
            <a:ext cx="10515600" cy="4221554"/>
          </a:xfrm>
          <a:prstGeom prst="rect">
            <a:avLst/>
          </a:prstGeom>
          <a:noFill/>
          <a:ln>
            <a:noFill/>
          </a:ln>
        </p:spPr>
        <p:txBody>
          <a:bodyPr spcFirstLastPara="1" wrap="square" lIns="91425" tIns="45700" rIns="91425" bIns="45700" anchor="t" anchorCtr="0">
            <a:normAutofit/>
          </a:bodyPr>
          <a:lstStyle/>
          <a:p>
            <a:pPr marL="0" lvl="0" indent="0">
              <a:spcBef>
                <a:spcPts val="0"/>
              </a:spcBef>
              <a:buNone/>
            </a:pPr>
            <a:r>
              <a:rPr lang="el-GR" sz="1800" dirty="0">
                <a:latin typeface="Arial"/>
                <a:ea typeface="Arial"/>
                <a:cs typeface="Arial"/>
                <a:sym typeface="Arial"/>
              </a:rPr>
              <a:t>Οι σημαντικότερες ενδείξεις διαπολιτισμικών δεξιοτήτων είναι συνήθως οι ακόλουθες:</a:t>
            </a:r>
            <a:r>
              <a:rPr lang="en-US" sz="1800" dirty="0">
                <a:latin typeface="Arial"/>
                <a:ea typeface="Arial"/>
                <a:cs typeface="Arial"/>
                <a:sym typeface="Arial"/>
              </a:rPr>
              <a:t> </a:t>
            </a:r>
            <a:br>
              <a:rPr lang="en-US" sz="1800" dirty="0">
                <a:latin typeface="Arial"/>
                <a:ea typeface="Arial"/>
                <a:cs typeface="Arial"/>
                <a:sym typeface="Arial"/>
              </a:rPr>
            </a:br>
            <a:endParaRPr sz="1800" dirty="0">
              <a:latin typeface="Arial"/>
              <a:ea typeface="Arial"/>
              <a:cs typeface="Arial"/>
              <a:sym typeface="Arial"/>
            </a:endParaRPr>
          </a:p>
          <a:p>
            <a:pPr marL="228600" lvl="0" indent="-228600">
              <a:lnSpc>
                <a:spcPct val="150000"/>
              </a:lnSpc>
              <a:spcBef>
                <a:spcPts val="0"/>
              </a:spcBef>
            </a:pPr>
            <a:r>
              <a:rPr lang="el-GR" sz="1800" dirty="0">
                <a:latin typeface="Arial"/>
                <a:ea typeface="Arial"/>
                <a:cs typeface="Arial"/>
                <a:sym typeface="Arial"/>
              </a:rPr>
              <a:t>Ισχυρή ικανότητα επικοινωνίας καθόλη τη διάρκεια της συνέντευξης και της διαδικασίας επιλογής</a:t>
            </a:r>
          </a:p>
          <a:p>
            <a:pPr marL="228600" lvl="0" indent="-228600">
              <a:lnSpc>
                <a:spcPct val="150000"/>
              </a:lnSpc>
              <a:spcBef>
                <a:spcPts val="0"/>
              </a:spcBef>
            </a:pPr>
            <a:r>
              <a:rPr lang="el-GR" sz="1800" dirty="0">
                <a:latin typeface="Arial"/>
                <a:ea typeface="Arial"/>
                <a:cs typeface="Arial"/>
                <a:sym typeface="Arial"/>
              </a:rPr>
              <a:t>Η γνώση ξένων γλωσσών</a:t>
            </a:r>
          </a:p>
          <a:p>
            <a:pPr marL="228600" lvl="0" indent="-228600">
              <a:lnSpc>
                <a:spcPct val="150000"/>
              </a:lnSpc>
              <a:spcBef>
                <a:spcPts val="0"/>
              </a:spcBef>
            </a:pPr>
            <a:r>
              <a:rPr lang="el-GR" sz="1800" dirty="0">
                <a:latin typeface="Arial"/>
                <a:ea typeface="Arial"/>
                <a:cs typeface="Arial"/>
                <a:sym typeface="Arial"/>
              </a:rPr>
              <a:t>Η επίδειξη πολιτισμικής ευαισθησίας στη συνέντευξη</a:t>
            </a:r>
          </a:p>
          <a:p>
            <a:pPr marL="228600" lvl="0" indent="-228600">
              <a:lnSpc>
                <a:spcPct val="150000"/>
              </a:lnSpc>
              <a:spcBef>
                <a:spcPts val="0"/>
              </a:spcBef>
            </a:pPr>
            <a:r>
              <a:rPr lang="el-GR" sz="1800" dirty="0">
                <a:latin typeface="Arial"/>
                <a:ea typeface="Arial"/>
                <a:cs typeface="Arial"/>
                <a:sym typeface="Arial"/>
              </a:rPr>
              <a:t>Η εμπειρία σπουδών και εργασίας στο εξωτερικό</a:t>
            </a:r>
          </a:p>
          <a:p>
            <a:pPr marL="0" lvl="0" indent="0">
              <a:lnSpc>
                <a:spcPct val="150000"/>
              </a:lnSpc>
              <a:spcBef>
                <a:spcPts val="0"/>
              </a:spcBef>
              <a:buNone/>
            </a:pPr>
            <a:endParaRPr lang="en-US" sz="1800" dirty="0">
              <a:latin typeface="Arial"/>
              <a:cs typeface="Arial"/>
              <a:sym typeface="Arial"/>
            </a:endParaRPr>
          </a:p>
          <a:p>
            <a:pPr marL="0" indent="0">
              <a:lnSpc>
                <a:spcPct val="100000"/>
              </a:lnSpc>
              <a:spcBef>
                <a:spcPts val="0"/>
              </a:spcBef>
              <a:buNone/>
            </a:pPr>
            <a:r>
              <a:rPr lang="el-GR" sz="1800" dirty="0">
                <a:latin typeface="Arial"/>
                <a:cs typeface="Arial"/>
              </a:rPr>
              <a:t>Είναι προφανές ότι αν είσαι μετανάστης/</a:t>
            </a:r>
            <a:r>
              <a:rPr lang="el-GR" sz="1800" dirty="0" err="1">
                <a:latin typeface="Arial"/>
                <a:cs typeface="Arial"/>
              </a:rPr>
              <a:t>τρια</a:t>
            </a:r>
            <a:r>
              <a:rPr lang="el-GR" sz="1800" dirty="0">
                <a:latin typeface="Arial"/>
                <a:cs typeface="Arial"/>
              </a:rPr>
              <a:t> που εργάζεται ή θέλει να εργαστεί στον επισιτιστικό τομέα είναι σημαντικό να μάθεις τη γλώσσα της χώρας υποδοχής, να εξοικειωθείς με τις παραδόσεις, τα έθιμα και γενικώς τον «τρόπο ζωής» της κοινωνίας, να προσπαθήσεις να προσαρμοστείς όσο το δυνατόν καλύτερα στο διαφορετικό πολιτισμικό περιβάλλον και να είσαι πάντα πρόθυμος να γνωρίσεις νέους ανθρώπους και να βιώσεις καινούριες εμπειρίες!</a:t>
            </a:r>
            <a:endParaRPr sz="1800" dirty="0">
              <a:latin typeface="Arial"/>
              <a:cs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2"/>
          <p:cNvSpPr txBox="1"/>
          <p:nvPr/>
        </p:nvSpPr>
        <p:spPr>
          <a:xfrm>
            <a:off x="753978" y="2453857"/>
            <a:ext cx="10944809" cy="2880470"/>
          </a:xfrm>
          <a:prstGeom prst="rect">
            <a:avLst/>
          </a:prstGeom>
          <a:noFill/>
          <a:ln>
            <a:noFill/>
          </a:ln>
        </p:spPr>
        <p:txBody>
          <a:bodyPr spcFirstLastPara="1" wrap="square" lIns="91425" tIns="45700" rIns="91425" bIns="45700" anchor="ctr" anchorCtr="0">
            <a:normAutofit/>
          </a:bodyPr>
          <a:lstStyle/>
          <a:p>
            <a:pPr lvl="0" algn="ctr">
              <a:lnSpc>
                <a:spcPct val="90000"/>
              </a:lnSpc>
              <a:buClr>
                <a:schemeClr val="accent1"/>
              </a:buClr>
              <a:buSzPts val="4000"/>
            </a:pPr>
            <a:r>
              <a:rPr lang="el-GR" sz="4000" b="1" dirty="0">
                <a:solidFill>
                  <a:schemeClr val="accent1"/>
                </a:solidFill>
                <a:latin typeface="Arial"/>
                <a:ea typeface="Arial"/>
                <a:cs typeface="Arial"/>
                <a:sym typeface="Arial"/>
              </a:rPr>
              <a:t>ΕΝΟΤΗΤΑ</a:t>
            </a:r>
            <a:r>
              <a:rPr lang="en-US" sz="4000" b="1" dirty="0">
                <a:solidFill>
                  <a:schemeClr val="accent1"/>
                </a:solidFill>
                <a:latin typeface="Arial"/>
                <a:ea typeface="Arial"/>
                <a:cs typeface="Arial"/>
                <a:sym typeface="Arial"/>
              </a:rPr>
              <a:t> 3: </a:t>
            </a:r>
            <a:r>
              <a:rPr lang="el-GR" sz="4000" b="1" dirty="0">
                <a:solidFill>
                  <a:schemeClr val="accent1"/>
                </a:solidFill>
              </a:rPr>
              <a:t>ΓΙΑΤΙ ΠΡΕΠΕΙ ΝΑ ΔΙΑΘΕΤΟΥΜΕ «ΗΠΙΕΣ ΔΕΞΙΟΤΗΤΕΣ»;</a:t>
            </a:r>
            <a:endParaRPr dirty="0"/>
          </a:p>
          <a:p>
            <a:pPr marL="0" marR="0" lvl="0" indent="0" algn="ctr" rtl="0">
              <a:lnSpc>
                <a:spcPct val="90000"/>
              </a:lnSpc>
              <a:spcBef>
                <a:spcPts val="0"/>
              </a:spcBef>
              <a:spcAft>
                <a:spcPts val="0"/>
              </a:spcAft>
              <a:buClr>
                <a:schemeClr val="accent1"/>
              </a:buClr>
              <a:buSzPts val="4000"/>
              <a:buFont typeface="Arial"/>
              <a:buNone/>
            </a:pPr>
            <a:r>
              <a:rPr lang="en-US" sz="4000" b="1" dirty="0">
                <a:solidFill>
                  <a:schemeClr val="accent1"/>
                </a:solidFill>
                <a:latin typeface="Arial"/>
                <a:ea typeface="Arial"/>
                <a:cs typeface="Arial"/>
                <a:sym typeface="Arial"/>
              </a:rPr>
              <a:t> </a:t>
            </a:r>
            <a:br>
              <a:rPr lang="en-US" sz="4000" b="1" dirty="0">
                <a:solidFill>
                  <a:schemeClr val="accent1"/>
                </a:solidFill>
                <a:latin typeface="Arial"/>
                <a:ea typeface="Arial"/>
                <a:cs typeface="Arial"/>
                <a:sym typeface="Arial"/>
              </a:rPr>
            </a:br>
            <a:endParaRPr sz="4000" b="1" dirty="0">
              <a:solidFill>
                <a:schemeClr val="accent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3"/>
          <p:cNvSpPr txBox="1">
            <a:spLocks noGrp="1"/>
          </p:cNvSpPr>
          <p:nvPr>
            <p:ph type="title"/>
          </p:nvPr>
        </p:nvSpPr>
        <p:spPr>
          <a:xfrm>
            <a:off x="970670" y="719622"/>
            <a:ext cx="1038313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Arial"/>
                <a:ea typeface="Arial"/>
                <a:cs typeface="Arial"/>
                <a:sym typeface="Arial"/>
              </a:rPr>
              <a:t>3.1 </a:t>
            </a:r>
            <a:r>
              <a:rPr lang="el-GR" sz="2500" b="1" dirty="0">
                <a:solidFill>
                  <a:schemeClr val="accent1"/>
                </a:solidFill>
                <a:latin typeface="Arial"/>
                <a:ea typeface="Arial"/>
                <a:cs typeface="Arial"/>
                <a:sym typeface="Arial"/>
              </a:rPr>
              <a:t>Η ανάγκη για δεξιότητες στις σύγχρονες κοινωνίες</a:t>
            </a:r>
            <a:endParaRPr sz="2500" b="1" dirty="0">
              <a:solidFill>
                <a:schemeClr val="accent1"/>
              </a:solidFill>
              <a:latin typeface="Arial"/>
              <a:ea typeface="Arial"/>
              <a:cs typeface="Arial"/>
              <a:sym typeface="Arial"/>
            </a:endParaRPr>
          </a:p>
        </p:txBody>
      </p:sp>
      <p:sp>
        <p:nvSpPr>
          <p:cNvPr id="328" name="Google Shape;328;p33"/>
          <p:cNvSpPr txBox="1">
            <a:spLocks noGrp="1"/>
          </p:cNvSpPr>
          <p:nvPr>
            <p:ph type="body" idx="1"/>
          </p:nvPr>
        </p:nvSpPr>
        <p:spPr>
          <a:xfrm>
            <a:off x="970670" y="2210540"/>
            <a:ext cx="10383129" cy="3966423"/>
          </a:xfrm>
          <a:prstGeom prst="rect">
            <a:avLst/>
          </a:prstGeom>
          <a:noFill/>
          <a:ln>
            <a:noFill/>
          </a:ln>
        </p:spPr>
        <p:txBody>
          <a:bodyPr spcFirstLastPara="1" wrap="square" lIns="91425" tIns="45700" rIns="91425" bIns="45700" anchor="t" anchorCtr="0">
            <a:normAutofit/>
          </a:bodyPr>
          <a:lstStyle/>
          <a:p>
            <a:pPr marL="0" lvl="0" indent="0" algn="just">
              <a:spcBef>
                <a:spcPts val="0"/>
              </a:spcBef>
              <a:buNone/>
            </a:pPr>
            <a:r>
              <a:rPr lang="el-GR" sz="1800" dirty="0">
                <a:latin typeface="Arial"/>
                <a:ea typeface="Arial"/>
                <a:cs typeface="Arial"/>
                <a:sym typeface="Arial"/>
              </a:rPr>
              <a:t>Όπως υπογραμμίζει η Ευρωπαϊκή Επιτροπή:</a:t>
            </a:r>
            <a:endParaRPr lang="en-US" sz="1800" dirty="0">
              <a:latin typeface="Arial"/>
              <a:ea typeface="Arial"/>
              <a:cs typeface="Arial"/>
              <a:sym typeface="Arial"/>
            </a:endParaRPr>
          </a:p>
          <a:p>
            <a:pPr marL="0" lvl="0" indent="0" algn="just">
              <a:spcBef>
                <a:spcPts val="0"/>
              </a:spcBef>
              <a:buNone/>
            </a:pPr>
            <a:endParaRPr lang="el-GR" sz="1800" dirty="0">
              <a:latin typeface="Arial"/>
              <a:ea typeface="Arial"/>
              <a:cs typeface="Arial"/>
              <a:sym typeface="Arial"/>
            </a:endParaRPr>
          </a:p>
          <a:p>
            <a:pPr marL="0" lvl="0" indent="0" algn="just">
              <a:spcBef>
                <a:spcPts val="0"/>
              </a:spcBef>
              <a:buNone/>
            </a:pPr>
            <a:r>
              <a:rPr lang="el-GR" sz="1800" i="1" dirty="0">
                <a:latin typeface="Arial"/>
                <a:ea typeface="Arial"/>
                <a:cs typeface="Arial"/>
                <a:sym typeface="Arial"/>
              </a:rPr>
              <a:t>«Ο τρόπος που δουλεύουμε, μαθαίνουμε, συμμετέχουμε στην κοινωνία και ζούμε την καθημερινότητά μας αλλάζει με τις τεχνολογικές εξελίξεις και  τις παγκόσμιες και δημογραφικές προκλήσεις.</a:t>
            </a:r>
            <a:endParaRPr lang="en-US" sz="1800" i="1" dirty="0">
              <a:latin typeface="Arial"/>
              <a:ea typeface="Arial"/>
              <a:cs typeface="Arial"/>
              <a:sym typeface="Arial"/>
            </a:endParaRPr>
          </a:p>
          <a:p>
            <a:pPr marL="0" lvl="0" indent="0" algn="just">
              <a:spcBef>
                <a:spcPts val="0"/>
              </a:spcBef>
              <a:buNone/>
            </a:pPr>
            <a:endParaRPr lang="el-GR" sz="1800" i="1" dirty="0">
              <a:latin typeface="Arial"/>
              <a:ea typeface="Arial"/>
              <a:cs typeface="Arial"/>
              <a:sym typeface="Arial"/>
            </a:endParaRPr>
          </a:p>
          <a:p>
            <a:pPr marL="0" lvl="0" indent="0" algn="just">
              <a:spcBef>
                <a:spcPts val="0"/>
              </a:spcBef>
              <a:buNone/>
            </a:pPr>
            <a:r>
              <a:rPr lang="el-GR" sz="1800" i="1" dirty="0">
                <a:latin typeface="Arial"/>
                <a:ea typeface="Arial"/>
                <a:cs typeface="Arial"/>
                <a:sym typeface="Arial"/>
              </a:rPr>
              <a:t>Οι σωστές δεξιότητες συμβάλλουν, έτσι ώστε το άτομο να προσαρμόζεται στις μεταβολές αυτές και να εξασφαλίζει την ευημερία του συνεισφέροντας ταυτόχρονα στην κοινωνία, την παραγωγικότητα και την οικονομική ανάπτυξη. </a:t>
            </a:r>
            <a:endParaRPr lang="en-US" sz="1800" i="1" dirty="0">
              <a:latin typeface="Arial"/>
              <a:ea typeface="Arial"/>
              <a:cs typeface="Arial"/>
              <a:sym typeface="Arial"/>
            </a:endParaRPr>
          </a:p>
          <a:p>
            <a:pPr marL="0" lvl="0" indent="0" algn="just">
              <a:spcBef>
                <a:spcPts val="0"/>
              </a:spcBef>
              <a:buNone/>
            </a:pPr>
            <a:endParaRPr lang="el-GR" sz="1800" i="1" dirty="0">
              <a:latin typeface="Arial"/>
              <a:ea typeface="Arial"/>
              <a:cs typeface="Arial"/>
              <a:sym typeface="Arial"/>
            </a:endParaRPr>
          </a:p>
          <a:p>
            <a:pPr marL="0" lvl="0" indent="0" algn="just">
              <a:spcBef>
                <a:spcPts val="0"/>
              </a:spcBef>
              <a:buNone/>
            </a:pPr>
            <a:r>
              <a:rPr lang="el-GR" sz="1800" i="1" dirty="0">
                <a:latin typeface="Arial"/>
                <a:ea typeface="Arial"/>
                <a:cs typeface="Arial"/>
                <a:sym typeface="Arial"/>
              </a:rPr>
              <a:t>Σήμερα οι άνθρωποι χρειάζονται ποικιλία δεξιοτήτων: από τις βασικές δεξιότητες ανάγνωσης, γραφής, αριθμητικών και ψηφιακών γνώσεων έως τις επαγγελματικές ή τεχνικές δεξιότητες καθώς και  επιχειρηματικές και πολυεπίπεδες δεξιότητες, όπως ξένες γλώσσες ή την ικανότητα προσωπικής εξέλιξης, αλλά και μεταγνωστικές ικανότητες».</a:t>
            </a:r>
          </a:p>
          <a:p>
            <a:pPr marL="0" lvl="0" indent="0" algn="just">
              <a:spcBef>
                <a:spcPts val="0"/>
              </a:spcBef>
              <a:buNone/>
            </a:pPr>
            <a:endParaRPr lang="el-GR" sz="1800" i="1" dirty="0">
              <a:latin typeface="Arial"/>
              <a:ea typeface="Arial"/>
              <a:cs typeface="Arial"/>
              <a:sym typeface="Arial"/>
            </a:endParaRPr>
          </a:p>
          <a:p>
            <a:pPr marL="0" indent="0" algn="just">
              <a:spcBef>
                <a:spcPts val="0"/>
              </a:spcBef>
              <a:buNone/>
            </a:pPr>
            <a:r>
              <a:rPr lang="el-GR" sz="1800" dirty="0">
                <a:latin typeface="Arial"/>
                <a:cs typeface="Arial"/>
                <a:sym typeface="Arial"/>
              </a:rPr>
              <a:t>Οι πολυεπίπεδες αυτές δεξιότητες είναι οι επονομαζόμενες «ήπιες» και διαπολιτισμικές δεξιότητες! </a:t>
            </a:r>
            <a:endParaRPr sz="1800" dirty="0">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4"/>
          <p:cNvSpPr txBox="1">
            <a:spLocks noGrp="1"/>
          </p:cNvSpPr>
          <p:nvPr>
            <p:ph type="title"/>
          </p:nvPr>
        </p:nvSpPr>
        <p:spPr>
          <a:xfrm>
            <a:off x="1026942" y="719622"/>
            <a:ext cx="10326858"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Arial"/>
                <a:ea typeface="Arial"/>
                <a:cs typeface="Arial"/>
                <a:sym typeface="Arial"/>
              </a:rPr>
              <a:t>3.1 </a:t>
            </a:r>
            <a:r>
              <a:rPr lang="el-GR" sz="2500" b="1" dirty="0">
                <a:solidFill>
                  <a:schemeClr val="accent1"/>
                </a:solidFill>
                <a:latin typeface="Arial"/>
                <a:ea typeface="Arial"/>
                <a:cs typeface="Arial"/>
                <a:sym typeface="Arial"/>
              </a:rPr>
              <a:t>Η ανάγκη για δεξιότητες στις σύγχρονες κοινωνίες</a:t>
            </a:r>
            <a:endParaRPr sz="2500" b="1" dirty="0">
              <a:solidFill>
                <a:schemeClr val="accent1"/>
              </a:solidFill>
              <a:latin typeface="Arial"/>
              <a:ea typeface="Arial"/>
              <a:cs typeface="Arial"/>
              <a:sym typeface="Arial"/>
            </a:endParaRPr>
          </a:p>
        </p:txBody>
      </p:sp>
      <p:sp>
        <p:nvSpPr>
          <p:cNvPr id="334" name="Google Shape;334;p34"/>
          <p:cNvSpPr txBox="1">
            <a:spLocks noGrp="1"/>
          </p:cNvSpPr>
          <p:nvPr>
            <p:ph type="body" idx="1"/>
          </p:nvPr>
        </p:nvSpPr>
        <p:spPr>
          <a:xfrm>
            <a:off x="1026942" y="2001992"/>
            <a:ext cx="10908384" cy="4559229"/>
          </a:xfrm>
          <a:prstGeom prst="rect">
            <a:avLst/>
          </a:prstGeom>
          <a:noFill/>
          <a:ln>
            <a:noFill/>
          </a:ln>
        </p:spPr>
        <p:txBody>
          <a:bodyPr spcFirstLastPara="1" wrap="square" lIns="91425" tIns="45700" rIns="91425" bIns="45700" anchor="t" anchorCtr="0">
            <a:normAutofit fontScale="92500"/>
          </a:bodyPr>
          <a:lstStyle/>
          <a:p>
            <a:pPr marL="0" lvl="0" indent="0">
              <a:lnSpc>
                <a:spcPct val="100000"/>
              </a:lnSpc>
              <a:spcBef>
                <a:spcPts val="0"/>
              </a:spcBef>
              <a:buSzPts val="1665"/>
              <a:buNone/>
            </a:pPr>
            <a:r>
              <a:rPr lang="el-GR" sz="1665" dirty="0">
                <a:latin typeface="Arial"/>
                <a:ea typeface="Arial"/>
                <a:cs typeface="Arial"/>
                <a:sym typeface="Arial"/>
              </a:rPr>
              <a:t>Η ανάγκη για δεξιότητες δεν αφορά μόνο τους εργαζόμενους στον επισιτιστικό τομέα. Η Ευρώπη σήμερα αντιμετωπίζει πολλές προκλήσεις που καθιστούν την ανάπτυξη ήπιων και διαπολιτισμικών δεξιοτήτων κεφαλαιώδους σημασίας για όλους μας:</a:t>
            </a:r>
            <a:endParaRPr dirty="0"/>
          </a:p>
          <a:p>
            <a:pPr marL="228600" lvl="0" indent="-228600">
              <a:lnSpc>
                <a:spcPct val="100000"/>
              </a:lnSpc>
              <a:buSzPts val="1665"/>
            </a:pPr>
            <a:r>
              <a:rPr lang="el-GR" sz="1665" dirty="0">
                <a:latin typeface="Arial"/>
                <a:ea typeface="Arial"/>
                <a:cs typeface="Arial"/>
                <a:sym typeface="Arial"/>
              </a:rPr>
              <a:t>Η πανδημία του COVID-19 έβαλε στη ζωή εκατομμυρίων ανθρώπων στην ΕΕ την </a:t>
            </a:r>
            <a:r>
              <a:rPr lang="el-GR" sz="1665" dirty="0" err="1">
                <a:latin typeface="Arial"/>
                <a:ea typeface="Arial"/>
                <a:cs typeface="Arial"/>
                <a:sym typeface="Arial"/>
              </a:rPr>
              <a:t>τηλε</a:t>
            </a:r>
            <a:r>
              <a:rPr lang="el-GR" sz="1665" dirty="0">
                <a:latin typeface="Arial"/>
                <a:ea typeface="Arial"/>
                <a:cs typeface="Arial"/>
                <a:sym typeface="Arial"/>
              </a:rPr>
              <a:t>-εργασία και την εξ αποστάσεως εκπαίδευση, αποκαλύπτοντας τις περιορισμένες ψηφιακές δεξιότητες και μειώνοντας τις ευκαιρίες απασχόλησης για πολλούς ανθρώπους.</a:t>
            </a:r>
          </a:p>
          <a:p>
            <a:pPr marL="228600" lvl="0" indent="-228600">
              <a:lnSpc>
                <a:spcPct val="100000"/>
              </a:lnSpc>
              <a:buSzPts val="1665"/>
            </a:pPr>
            <a:r>
              <a:rPr lang="el-GR" sz="1665" dirty="0">
                <a:latin typeface="Arial"/>
                <a:ea typeface="Arial"/>
                <a:cs typeface="Arial"/>
                <a:sym typeface="Arial"/>
              </a:rPr>
              <a:t>Η Ευρώπη, ενόψει της δημογραφικής μεταβολής, οφείλει να αξιοποιήσει στο έπακρο την πολυμορφία της και τα ταλέντα της.</a:t>
            </a:r>
            <a:endParaRPr lang="en-US" sz="1665" dirty="0">
              <a:latin typeface="Arial"/>
              <a:ea typeface="Arial"/>
              <a:cs typeface="Arial"/>
              <a:sym typeface="Arial"/>
            </a:endParaRPr>
          </a:p>
          <a:p>
            <a:pPr marL="228600" lvl="0" indent="-228600">
              <a:lnSpc>
                <a:spcPct val="100000"/>
              </a:lnSpc>
              <a:buSzPts val="1665"/>
            </a:pPr>
            <a:r>
              <a:rPr lang="el-GR" sz="1665" dirty="0">
                <a:latin typeface="Arial"/>
                <a:ea typeface="Arial"/>
                <a:cs typeface="Arial"/>
                <a:sym typeface="Arial"/>
              </a:rPr>
              <a:t>Ενόψει της πράσινης και της ψηφιακής μετάβασης επανασχεδιάζεται ο τρόπος που ζούμε, δουλεύουμε και αλληλεπιδρούμε και απαιτείται η μετατόπιση δεξιοτήτων για την αξιοποίηση του συνολικού δυναμικού τους.</a:t>
            </a:r>
          </a:p>
          <a:p>
            <a:pPr marL="228600" lvl="0" indent="-228600">
              <a:lnSpc>
                <a:spcPct val="100000"/>
              </a:lnSpc>
              <a:buSzPts val="1665"/>
            </a:pPr>
            <a:r>
              <a:rPr lang="el-GR" sz="1665" dirty="0">
                <a:latin typeface="Arial"/>
                <a:ea typeface="Arial"/>
                <a:cs typeface="Arial"/>
                <a:sym typeface="Arial"/>
              </a:rPr>
              <a:t>Πάρα πολλοί άνθρωποι δεν μπορούν να βρουν δουλειά διότι δεν διαθέτουν τις σωστές δεξιότητες ή απασχολούνται σε θέσεις που δεν αντιστοιχούν στα ταλέντα τους. Ένας στους πέντε Ευρωπαίους δυσκολεύεται στη γραφή και την ανάγνωση και ακόμη περισσότεροι έχουν φτωχές αριθμητικές και ψηφιακές δεξιότητες.</a:t>
            </a:r>
            <a:endParaRPr dirty="0"/>
          </a:p>
          <a:p>
            <a:pPr marL="228600" lvl="0" indent="-228600">
              <a:lnSpc>
                <a:spcPct val="100000"/>
              </a:lnSpc>
              <a:buSzPts val="1665"/>
            </a:pPr>
            <a:r>
              <a:rPr lang="el-GR" sz="1665" dirty="0">
                <a:latin typeface="Arial"/>
                <a:ea typeface="Arial"/>
                <a:cs typeface="Arial"/>
                <a:sym typeface="Arial"/>
              </a:rPr>
              <a:t>Ταυτόχρονα, 40% των εργοδοτών δεν μπορεί να βρει ανθρώπους με τις σωστές δεξιότητες για να καλύψουν τις κενές θέσεις εργασίας. Ενώ όλοι θα έπρεπε να έχουν τακτικά ευκαιρίες να βελτιώνουν τις δεξιότητές τους, μόνο 4 στους 10 ενήλικες μετέχουν στη μαθησιακή διαδικασία.</a:t>
            </a:r>
            <a:endParaRPr lang="en-US" sz="1665" dirty="0">
              <a:latin typeface="Arial"/>
              <a:ea typeface="Arial"/>
              <a:cs typeface="Arial"/>
              <a:sym typeface="Arial"/>
            </a:endParaRPr>
          </a:p>
          <a:p>
            <a:pPr marL="0" lvl="0" indent="0">
              <a:lnSpc>
                <a:spcPct val="100000"/>
              </a:lnSpc>
              <a:buSzPts val="1665"/>
              <a:buNone/>
            </a:pPr>
            <a:r>
              <a:rPr lang="el-GR" sz="1665" dirty="0">
                <a:latin typeface="Arial"/>
                <a:ea typeface="Arial"/>
                <a:cs typeface="Arial"/>
                <a:sym typeface="Arial"/>
              </a:rPr>
              <a:t>Συνεπώς, εργαζόμενοι με περισσότερες ήπιες και διαπολιτισμικές δεξιότητες δεν μπορούν παρά να ωφεληθούν από την ανάπτυξη των ήπιων και διαπολιτισμικών τους δεξιοτήτων. </a:t>
            </a:r>
            <a:endParaRPr sz="1665" dirty="0">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35"/>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Arial"/>
                <a:ea typeface="Arial"/>
                <a:cs typeface="Arial"/>
                <a:sym typeface="Arial"/>
              </a:rPr>
              <a:t>3.2 </a:t>
            </a:r>
            <a:r>
              <a:rPr lang="el-GR" sz="2500" b="1" dirty="0">
                <a:solidFill>
                  <a:schemeClr val="accent1"/>
                </a:solidFill>
                <a:latin typeface="Arial"/>
                <a:ea typeface="Arial"/>
                <a:cs typeface="Arial"/>
                <a:sym typeface="Arial"/>
              </a:rPr>
              <a:t>	Γιατί οι ήπιες δεξιότητες είναι κρίσιμης σημασίας στον 	επισιτιστικό τομέα;</a:t>
            </a:r>
            <a:endParaRPr sz="2500" b="1" dirty="0">
              <a:solidFill>
                <a:schemeClr val="accent1"/>
              </a:solidFill>
              <a:latin typeface="Arial"/>
              <a:ea typeface="Arial"/>
              <a:cs typeface="Arial"/>
              <a:sym typeface="Arial"/>
            </a:endParaRPr>
          </a:p>
        </p:txBody>
      </p:sp>
      <p:sp>
        <p:nvSpPr>
          <p:cNvPr id="340" name="Google Shape;340;p35"/>
          <p:cNvSpPr txBox="1">
            <a:spLocks noGrp="1"/>
          </p:cNvSpPr>
          <p:nvPr>
            <p:ph type="body" idx="1"/>
          </p:nvPr>
        </p:nvSpPr>
        <p:spPr>
          <a:xfrm>
            <a:off x="838200" y="1897312"/>
            <a:ext cx="6378526" cy="4818184"/>
          </a:xfrm>
          <a:prstGeom prst="rect">
            <a:avLst/>
          </a:prstGeom>
          <a:noFill/>
          <a:ln>
            <a:noFill/>
          </a:ln>
        </p:spPr>
        <p:txBody>
          <a:bodyPr spcFirstLastPara="1" wrap="square" lIns="91425" tIns="45700" rIns="91425" bIns="45700" anchor="t" anchorCtr="0">
            <a:normAutofit fontScale="85000" lnSpcReduction="10000"/>
          </a:bodyPr>
          <a:lstStyle/>
          <a:p>
            <a:pPr marL="228600" lvl="0" indent="-228600">
              <a:lnSpc>
                <a:spcPct val="150000"/>
              </a:lnSpc>
              <a:spcBef>
                <a:spcPts val="0"/>
              </a:spcBef>
            </a:pPr>
            <a:r>
              <a:rPr lang="el-GR" sz="1800" dirty="0">
                <a:latin typeface="Arial"/>
                <a:ea typeface="Arial"/>
                <a:cs typeface="Arial"/>
                <a:sym typeface="Arial"/>
              </a:rPr>
              <a:t>Οι ήπιες δεξιότητες είναι σημαντικές σε όλες τις πτυχές της ζωής μας και επηρεάζουν θετικά και την προσωπική μας ανάπτυξη, αλλά και στην εξέλιξη της σταδιοδρομίας μας. Και πράγματι, όλο και περισσότερα εστιατόρια και τουριστικές επιχειρήσεις θεωρούν τις ήπιες δεξιότητες εξίσου σημαντικές με τις τεχνικές/σκληρές δεξιότητες.</a:t>
            </a:r>
            <a:r>
              <a:rPr lang="en-US" sz="1800" dirty="0">
                <a:latin typeface="Arial"/>
                <a:ea typeface="Arial"/>
                <a:cs typeface="Arial"/>
                <a:sym typeface="Arial"/>
              </a:rPr>
              <a:t> </a:t>
            </a:r>
            <a:endParaRPr dirty="0"/>
          </a:p>
          <a:p>
            <a:pPr marL="228600" lvl="0" indent="-228600">
              <a:lnSpc>
                <a:spcPct val="150000"/>
              </a:lnSpc>
              <a:spcBef>
                <a:spcPts val="600"/>
              </a:spcBef>
            </a:pPr>
            <a:r>
              <a:rPr lang="el-GR" sz="1800" dirty="0">
                <a:latin typeface="Arial"/>
                <a:ea typeface="Arial"/>
                <a:cs typeface="Arial"/>
                <a:sym typeface="Arial"/>
              </a:rPr>
              <a:t>Οι ήπιες δεξιότητες εξασφαλίζουν την εξέλιξη της προσωπικότητάς μας και τη συγκέντρωση νέων δεξιοτήτων και γνώσεων που θα μας βοηθήσουν να προχωρήσουμε και να αλλάξουμε προς το καλύτερο.</a:t>
            </a:r>
            <a:endParaRPr lang="en-US" sz="1800" dirty="0">
              <a:latin typeface="Arial"/>
              <a:ea typeface="Arial"/>
              <a:cs typeface="Arial"/>
              <a:sym typeface="Arial"/>
            </a:endParaRPr>
          </a:p>
          <a:p>
            <a:pPr marL="228600" lvl="0" indent="-228600">
              <a:lnSpc>
                <a:spcPct val="150000"/>
              </a:lnSpc>
              <a:spcBef>
                <a:spcPts val="600"/>
              </a:spcBef>
            </a:pPr>
            <a:r>
              <a:rPr lang="el-GR" sz="1800" dirty="0">
                <a:latin typeface="Arial"/>
                <a:ea typeface="Arial"/>
                <a:cs typeface="Arial"/>
                <a:sym typeface="Arial"/>
              </a:rPr>
              <a:t>Η εποχή της «θέσης εργασίας </a:t>
            </a:r>
            <a:r>
              <a:rPr lang="el-GR" sz="1800" dirty="0" err="1">
                <a:latin typeface="Arial"/>
                <a:ea typeface="Arial"/>
                <a:cs typeface="Arial"/>
                <a:sym typeface="Arial"/>
              </a:rPr>
              <a:t>εφ’όρου</a:t>
            </a:r>
            <a:r>
              <a:rPr lang="el-GR" sz="1800" dirty="0">
                <a:latin typeface="Arial"/>
                <a:ea typeface="Arial"/>
                <a:cs typeface="Arial"/>
                <a:sym typeface="Arial"/>
              </a:rPr>
              <a:t> ζωής» έχει παρέλθει και γι αυτό οι ήπιες δεξιότητες, και ειδικά η ικανότητα να μαθαίνουμε και να προσαρμοζόμαστε, αποκτούν όλο και αποφασιστικότερη σημασία. </a:t>
            </a:r>
            <a:endParaRPr lang="en-US" sz="1800" dirty="0">
              <a:latin typeface="Arial"/>
              <a:ea typeface="Arial"/>
              <a:cs typeface="Arial"/>
              <a:sym typeface="Arial"/>
            </a:endParaRPr>
          </a:p>
          <a:p>
            <a:pPr marL="228600" lvl="0" indent="-228600">
              <a:lnSpc>
                <a:spcPct val="150000"/>
              </a:lnSpc>
              <a:spcBef>
                <a:spcPts val="600"/>
              </a:spcBef>
            </a:pPr>
            <a:r>
              <a:rPr lang="el-GR" sz="1800" dirty="0">
                <a:latin typeface="Arial"/>
                <a:ea typeface="Arial"/>
                <a:cs typeface="Arial"/>
                <a:sym typeface="Arial"/>
              </a:rPr>
              <a:t>Οι ήπιες δεξιότητες σε βοηθούν να χτίζεις σχέσεις και να επιλύεις προβλήματα καθώς και να αξιοποιείς πλήρως τις σκληρές σου δεξιότητες.</a:t>
            </a:r>
            <a:endParaRPr sz="1800" dirty="0">
              <a:solidFill>
                <a:srgbClr val="6A8B40"/>
              </a:solidFill>
              <a:latin typeface="Arial"/>
              <a:ea typeface="Arial"/>
              <a:cs typeface="Arial"/>
              <a:sym typeface="Arial"/>
            </a:endParaRPr>
          </a:p>
          <a:p>
            <a:pPr marL="0" lvl="0" indent="0" algn="l" rtl="0">
              <a:lnSpc>
                <a:spcPct val="90000"/>
              </a:lnSpc>
              <a:spcBef>
                <a:spcPts val="1000"/>
              </a:spcBef>
              <a:spcAft>
                <a:spcPts val="0"/>
              </a:spcAft>
              <a:buClr>
                <a:schemeClr val="dk1"/>
              </a:buClr>
              <a:buSzPts val="1800"/>
              <a:buNone/>
            </a:pPr>
            <a:endParaRPr sz="1800" dirty="0">
              <a:latin typeface="Arial"/>
              <a:ea typeface="Arial"/>
              <a:cs typeface="Arial"/>
              <a:sym typeface="Arial"/>
            </a:endParaRPr>
          </a:p>
          <a:p>
            <a:pPr marL="0" lvl="0" indent="0" algn="l" rtl="0">
              <a:lnSpc>
                <a:spcPct val="90000"/>
              </a:lnSpc>
              <a:spcBef>
                <a:spcPts val="1000"/>
              </a:spcBef>
              <a:spcAft>
                <a:spcPts val="0"/>
              </a:spcAft>
              <a:buClr>
                <a:schemeClr val="dk1"/>
              </a:buClr>
              <a:buSzPts val="1800"/>
              <a:buNone/>
            </a:pPr>
            <a:endParaRPr sz="1800" dirty="0">
              <a:latin typeface="Arial"/>
              <a:ea typeface="Arial"/>
              <a:cs typeface="Arial"/>
              <a:sym typeface="Arial"/>
            </a:endParaRPr>
          </a:p>
        </p:txBody>
      </p:sp>
      <p:pic>
        <p:nvPicPr>
          <p:cNvPr id="3" name="Εικόνα 2">
            <a:extLst>
              <a:ext uri="{FF2B5EF4-FFF2-40B4-BE49-F238E27FC236}">
                <a16:creationId xmlns:a16="http://schemas.microsoft.com/office/drawing/2014/main" id="{C858CCB1-671A-4737-B5A6-7E11803A7308}"/>
              </a:ext>
            </a:extLst>
          </p:cNvPr>
          <p:cNvPicPr>
            <a:picLocks noChangeAspect="1"/>
          </p:cNvPicPr>
          <p:nvPr/>
        </p:nvPicPr>
        <p:blipFill>
          <a:blip r:embed="rId3"/>
          <a:stretch>
            <a:fillRect/>
          </a:stretch>
        </p:blipFill>
        <p:spPr>
          <a:xfrm>
            <a:off x="7491968" y="2148395"/>
            <a:ext cx="4363127" cy="36576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36"/>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Arial"/>
                <a:ea typeface="Arial"/>
                <a:cs typeface="Arial"/>
                <a:sym typeface="Arial"/>
              </a:rPr>
              <a:t>3.2 </a:t>
            </a:r>
            <a:r>
              <a:rPr lang="el-GR" sz="2500" b="1" dirty="0">
                <a:solidFill>
                  <a:schemeClr val="accent1"/>
                </a:solidFill>
                <a:latin typeface="Arial"/>
                <a:ea typeface="Arial"/>
                <a:cs typeface="Arial"/>
                <a:sym typeface="Arial"/>
              </a:rPr>
              <a:t>	Γιατί οι ήπιες δεξιότητες είναι κρίσιμης σημασίας στον 	επισιτιστικό τομέα;</a:t>
            </a:r>
            <a:endParaRPr sz="2500" dirty="0"/>
          </a:p>
        </p:txBody>
      </p:sp>
      <p:sp>
        <p:nvSpPr>
          <p:cNvPr id="346" name="Google Shape;346;p36"/>
          <p:cNvSpPr txBox="1">
            <a:spLocks noGrp="1"/>
          </p:cNvSpPr>
          <p:nvPr>
            <p:ph type="body" idx="1"/>
          </p:nvPr>
        </p:nvSpPr>
        <p:spPr>
          <a:xfrm>
            <a:off x="838200" y="2210540"/>
            <a:ext cx="10515600" cy="3966423"/>
          </a:xfrm>
          <a:prstGeom prst="rect">
            <a:avLst/>
          </a:prstGeom>
          <a:noFill/>
          <a:ln>
            <a:noFill/>
          </a:ln>
        </p:spPr>
        <p:txBody>
          <a:bodyPr spcFirstLastPara="1" wrap="square" lIns="91425" tIns="45700" rIns="91425" bIns="45700" anchor="t" anchorCtr="0">
            <a:normAutofit/>
          </a:bodyPr>
          <a:lstStyle/>
          <a:p>
            <a:pPr marL="228600" lvl="0" indent="-228600">
              <a:lnSpc>
                <a:spcPct val="150000"/>
              </a:lnSpc>
              <a:spcBef>
                <a:spcPts val="0"/>
              </a:spcBef>
            </a:pPr>
            <a:r>
              <a:rPr lang="el-GR" sz="1800" dirty="0">
                <a:latin typeface="Arial"/>
                <a:ea typeface="Arial"/>
                <a:cs typeface="Arial"/>
                <a:sym typeface="Arial"/>
              </a:rPr>
              <a:t>Οι ήπιες δεξιότητες αποτελούν ζωτικής σημασίας στοιχεία για τη βελτίωση της επικοινωνιακής μας ικανότητας και της ομαδικής εργασίας, συμβάλλοντας σε μια υγιέστερη και πιο χαρούμενη ζωή, ειδικά αν λάβουμε υπόψη το ιδιαίτερα αγχογόνο περιβάλλον της κουζίνας.</a:t>
            </a:r>
          </a:p>
          <a:p>
            <a:pPr marL="228600" lvl="0" indent="-228600">
              <a:lnSpc>
                <a:spcPct val="150000"/>
              </a:lnSpc>
              <a:spcBef>
                <a:spcPts val="0"/>
              </a:spcBef>
            </a:pPr>
            <a:r>
              <a:rPr lang="el-GR" sz="1800" dirty="0">
                <a:latin typeface="Arial"/>
                <a:ea typeface="Arial"/>
                <a:cs typeface="Arial"/>
                <a:sym typeface="Arial"/>
              </a:rPr>
              <a:t>Η κριτική σκέψη και η ικανότητα επίλυσης προβλημάτων ενισχύουν την προσωπικότητά μας και εξασφαλίζουν ότι λαμβάνουμε αποφάσεις που τις τηρούμε με σταθερότητα, ειδικά όταν διαχειριζόμαστε θέσεις εργασίας.</a:t>
            </a:r>
          </a:p>
          <a:p>
            <a:pPr marL="228600" lvl="0" indent="-228600">
              <a:lnSpc>
                <a:spcPct val="150000"/>
              </a:lnSpc>
              <a:spcBef>
                <a:spcPts val="0"/>
              </a:spcBef>
            </a:pPr>
            <a:r>
              <a:rPr lang="el-GR" sz="1800" dirty="0">
                <a:latin typeface="Arial"/>
                <a:ea typeface="Arial"/>
                <a:cs typeface="Arial"/>
                <a:sym typeface="Arial"/>
              </a:rPr>
              <a:t>Η σωστή διαχείριση χρόνου μας βοηθά να αποκτούμε εσωτερική ηρεμία και να ζούμε τη ζωή μας με λιγότερες ανησυχίες.</a:t>
            </a: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37"/>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Arial"/>
                <a:ea typeface="Arial"/>
                <a:cs typeface="Arial"/>
                <a:sym typeface="Arial"/>
              </a:rPr>
              <a:t>3.3 </a:t>
            </a:r>
            <a:r>
              <a:rPr lang="el-GR" sz="2500" b="1" dirty="0">
                <a:solidFill>
                  <a:schemeClr val="accent1"/>
                </a:solidFill>
                <a:latin typeface="Arial"/>
                <a:ea typeface="Arial"/>
                <a:cs typeface="Arial"/>
                <a:sym typeface="Arial"/>
              </a:rPr>
              <a:t>Μπορούν να βελτιωθούν οι ήπιες δεξιότητες;</a:t>
            </a:r>
            <a:endParaRPr sz="2500" b="1" dirty="0">
              <a:solidFill>
                <a:schemeClr val="accent1"/>
              </a:solidFill>
              <a:latin typeface="Arial"/>
              <a:ea typeface="Arial"/>
              <a:cs typeface="Arial"/>
              <a:sym typeface="Arial"/>
            </a:endParaRPr>
          </a:p>
        </p:txBody>
      </p:sp>
      <p:sp>
        <p:nvSpPr>
          <p:cNvPr id="352" name="Google Shape;352;p37"/>
          <p:cNvSpPr txBox="1">
            <a:spLocks noGrp="1"/>
          </p:cNvSpPr>
          <p:nvPr>
            <p:ph type="body" idx="1"/>
          </p:nvPr>
        </p:nvSpPr>
        <p:spPr>
          <a:xfrm>
            <a:off x="838200" y="2210540"/>
            <a:ext cx="10515600" cy="3966423"/>
          </a:xfrm>
          <a:prstGeom prst="rect">
            <a:avLst/>
          </a:prstGeom>
          <a:noFill/>
          <a:ln>
            <a:noFill/>
          </a:ln>
        </p:spPr>
        <p:txBody>
          <a:bodyPr spcFirstLastPara="1" wrap="square" lIns="91425" tIns="45700" rIns="91425" bIns="45700" anchor="t" anchorCtr="0">
            <a:normAutofit/>
          </a:bodyPr>
          <a:lstStyle/>
          <a:p>
            <a:pPr marL="12700" marR="5080" lvl="0" indent="0">
              <a:lnSpc>
                <a:spcPct val="123000"/>
              </a:lnSpc>
              <a:spcBef>
                <a:spcPts val="0"/>
              </a:spcBef>
              <a:buClr>
                <a:srgbClr val="000000"/>
              </a:buClr>
              <a:buSzPts val="3600"/>
              <a:buNone/>
            </a:pPr>
            <a:r>
              <a:rPr lang="el-GR" sz="1800" dirty="0">
                <a:latin typeface="Arial"/>
                <a:ea typeface="Arial"/>
                <a:cs typeface="Arial"/>
                <a:sym typeface="Arial"/>
              </a:rPr>
              <a:t>Ναι, όλοι διαθέτουμε και όλοι χρησιμοποιούμε ήπιες δεξιότητες. Το πιο σημαντικό είναι να συνειδητοποιούμε ότι οι ήπιες δεξιότητες μπορούν να αναπτυχθούν και να «διδαχθούν»!</a:t>
            </a:r>
          </a:p>
          <a:p>
            <a:pPr marL="12700" marR="5080" lvl="0" indent="0">
              <a:lnSpc>
                <a:spcPct val="123000"/>
              </a:lnSpc>
              <a:spcBef>
                <a:spcPts val="0"/>
              </a:spcBef>
              <a:buClr>
                <a:srgbClr val="000000"/>
              </a:buClr>
              <a:buSzPts val="3600"/>
              <a:buNone/>
            </a:pPr>
            <a:endParaRPr sz="1800" dirty="0">
              <a:latin typeface="Arial"/>
              <a:ea typeface="Arial"/>
              <a:cs typeface="Arial"/>
              <a:sym typeface="Arial"/>
            </a:endParaRPr>
          </a:p>
          <a:p>
            <a:pPr marL="12700" marR="5080" lvl="0" indent="0">
              <a:lnSpc>
                <a:spcPct val="123000"/>
              </a:lnSpc>
              <a:spcBef>
                <a:spcPts val="0"/>
              </a:spcBef>
              <a:buClr>
                <a:srgbClr val="000000"/>
              </a:buClr>
              <a:buSzPts val="3600"/>
              <a:buNone/>
            </a:pPr>
            <a:r>
              <a:rPr lang="el-GR" sz="1800" dirty="0">
                <a:latin typeface="Arial"/>
                <a:ea typeface="Arial"/>
                <a:cs typeface="Arial"/>
                <a:sym typeface="Arial"/>
              </a:rPr>
              <a:t>Όντως, το να εμπλουτίσεις τις ήπιές σου δεξιότητες πριν από την αναζήτηση θέσης εργασίας, μπορεί να σε βοηθήσει να «κάνεις τη διαφορά» και να ξεχωρίσεις από τους άλλους συνυποψήφιους.</a:t>
            </a:r>
          </a:p>
          <a:p>
            <a:pPr marL="12700" marR="5080" lvl="0" indent="0">
              <a:lnSpc>
                <a:spcPct val="123000"/>
              </a:lnSpc>
              <a:spcBef>
                <a:spcPts val="0"/>
              </a:spcBef>
              <a:buClr>
                <a:srgbClr val="000000"/>
              </a:buClr>
              <a:buSzPts val="3600"/>
              <a:buNone/>
            </a:pPr>
            <a:endParaRPr lang="en-US" sz="1800" dirty="0">
              <a:latin typeface="Arial"/>
              <a:ea typeface="Arial"/>
              <a:cs typeface="Arial"/>
              <a:sym typeface="Arial"/>
            </a:endParaRPr>
          </a:p>
          <a:p>
            <a:pPr marL="12700" marR="5080" lvl="0" indent="0">
              <a:lnSpc>
                <a:spcPct val="123000"/>
              </a:lnSpc>
              <a:spcBef>
                <a:spcPts val="0"/>
              </a:spcBef>
              <a:buClr>
                <a:srgbClr val="000000"/>
              </a:buClr>
              <a:buSzPts val="3600"/>
              <a:buNone/>
            </a:pPr>
            <a:r>
              <a:rPr lang="el-GR" sz="1800" dirty="0">
                <a:latin typeface="Arial"/>
                <a:cs typeface="Arial"/>
                <a:sym typeface="Arial"/>
              </a:rPr>
              <a:t>Για να αναπτύξεις περαιτέρω τις ήπιες δεξιότητές σου πρέπει να είσαι φιλομαθής! Αφού παρακολουθείς αυτή την εισαγωγική ενότητα «</a:t>
            </a:r>
            <a:r>
              <a:rPr lang="el-GR" sz="1800" dirty="0" err="1">
                <a:latin typeface="Arial"/>
                <a:cs typeface="Arial"/>
                <a:sym typeface="Arial"/>
              </a:rPr>
              <a:t>Cooking</a:t>
            </a:r>
            <a:r>
              <a:rPr lang="el-GR" sz="1800" dirty="0">
                <a:latin typeface="Arial"/>
                <a:cs typeface="Arial"/>
                <a:sym typeface="Arial"/>
              </a:rPr>
              <a:t> </a:t>
            </a:r>
            <a:r>
              <a:rPr lang="el-GR" sz="1800" dirty="0" err="1">
                <a:latin typeface="Arial"/>
                <a:cs typeface="Arial"/>
                <a:sym typeface="Arial"/>
              </a:rPr>
              <a:t>Cultures</a:t>
            </a:r>
            <a:r>
              <a:rPr lang="el-GR" sz="1800" dirty="0">
                <a:latin typeface="Arial"/>
                <a:cs typeface="Arial"/>
                <a:sym typeface="Arial"/>
              </a:rPr>
              <a:t>» αποδεικνύεις έμπρακτα ότι όντως είσαι και γι’ αυτό μην αμελήσεις να παρακολουθήσεις και τις άλλες ενότητες, ιδιαίτερα δε την ενότητα 2 με θέμα τις «ήπιες δεξιότητες»!</a:t>
            </a:r>
            <a:endParaRPr sz="1800" dirty="0">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38"/>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Arial"/>
                <a:ea typeface="Arial"/>
                <a:cs typeface="Arial"/>
                <a:sym typeface="Arial"/>
              </a:rPr>
              <a:t>3.3 </a:t>
            </a:r>
            <a:r>
              <a:rPr lang="el-GR" sz="2500" b="1" dirty="0">
                <a:solidFill>
                  <a:schemeClr val="accent1"/>
                </a:solidFill>
                <a:latin typeface="Arial"/>
                <a:ea typeface="Arial"/>
                <a:cs typeface="Arial"/>
                <a:sym typeface="Arial"/>
              </a:rPr>
              <a:t>Μπορούν να βελτιωθούν οι ήπιες δεξιότητες;</a:t>
            </a:r>
            <a:endParaRPr sz="2500" b="1" dirty="0">
              <a:solidFill>
                <a:schemeClr val="accent1"/>
              </a:solidFill>
              <a:latin typeface="Arial"/>
              <a:ea typeface="Arial"/>
              <a:cs typeface="Arial"/>
              <a:sym typeface="Arial"/>
            </a:endParaRPr>
          </a:p>
        </p:txBody>
      </p:sp>
      <p:sp>
        <p:nvSpPr>
          <p:cNvPr id="358" name="Google Shape;358;p38"/>
          <p:cNvSpPr txBox="1">
            <a:spLocks noGrp="1"/>
          </p:cNvSpPr>
          <p:nvPr>
            <p:ph type="body" idx="1"/>
          </p:nvPr>
        </p:nvSpPr>
        <p:spPr>
          <a:xfrm>
            <a:off x="838200" y="2210540"/>
            <a:ext cx="10515600" cy="4119007"/>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spcBef>
                <a:spcPts val="0"/>
              </a:spcBef>
            </a:pPr>
            <a:r>
              <a:rPr lang="el-GR" sz="1800" b="1" dirty="0">
                <a:latin typeface="Arial"/>
                <a:ea typeface="Arial"/>
                <a:cs typeface="Arial"/>
                <a:sym typeface="Arial"/>
              </a:rPr>
              <a:t>«Γνώθι σ’ αυτόν…»</a:t>
            </a:r>
          </a:p>
          <a:p>
            <a:pPr marL="0" lvl="0" indent="0">
              <a:spcBef>
                <a:spcPts val="0"/>
              </a:spcBef>
              <a:buNone/>
            </a:pPr>
            <a:r>
              <a:rPr lang="el-GR" sz="1800" dirty="0">
                <a:latin typeface="Arial"/>
                <a:ea typeface="Arial"/>
                <a:cs typeface="Arial"/>
                <a:sym typeface="Arial"/>
              </a:rPr>
              <a:t>Το πρώτο και σημαντικότερο βήμα είναι να συνειδητοποιήσεις τα «πλεονεκτήματα» και τα «μειονεκτήματά» σου καθώς και να γνωρίζεις σε ποιους τομείς πρέπει να δουλέψεις τον εαυτό σου για να τον βελτιώσεις! Η προηγούμενη ενότητα που εξηγεί τις ήπιες δεξιότητες μπορεί να σου χρησιμεύσει ως οδηγός για να δεις ποιες από τις «ήπιες δεξιότητές» σου χρειάζονται βελτίωση. </a:t>
            </a:r>
          </a:p>
          <a:p>
            <a:pPr marL="228600" lvl="0" indent="-228600">
              <a:spcBef>
                <a:spcPts val="0"/>
              </a:spcBef>
            </a:pPr>
            <a:endParaRPr lang="el-GR" sz="1800" b="1" dirty="0">
              <a:latin typeface="Arial"/>
              <a:ea typeface="Arial"/>
              <a:cs typeface="Arial"/>
              <a:sym typeface="Arial"/>
            </a:endParaRPr>
          </a:p>
          <a:p>
            <a:pPr marL="228600" lvl="0" indent="-228600">
              <a:spcBef>
                <a:spcPts val="0"/>
              </a:spcBef>
            </a:pPr>
            <a:r>
              <a:rPr lang="el-GR" sz="1800" b="1" dirty="0">
                <a:latin typeface="Arial"/>
                <a:ea typeface="Arial"/>
                <a:cs typeface="Arial"/>
                <a:sym typeface="Arial"/>
              </a:rPr>
              <a:t>Συζήτα και μάθε από τους άλλους!</a:t>
            </a:r>
          </a:p>
          <a:p>
            <a:pPr marL="0" indent="0">
              <a:spcBef>
                <a:spcPts val="0"/>
              </a:spcBef>
              <a:buNone/>
            </a:pPr>
            <a:r>
              <a:rPr lang="el-GR" sz="1800" dirty="0">
                <a:latin typeface="Arial"/>
                <a:ea typeface="Arial"/>
                <a:cs typeface="Arial"/>
                <a:sym typeface="Arial"/>
              </a:rPr>
              <a:t>Στην προσπάθειά σου να ανακαλύψεις τις ήπιες δεξιότητές σου, τα σχόλια των άλλων αποδεικνύονται πάντοτε πολύ χρήσιμα. Μάθε από φίλους, συναδέλφους ή ακόμη και τον εργοδότη σου ποιες κατά τη γνώμη τους είναι οι ήπιες δεξιότητες που διαθέτεις ή που χρειάζεσαι βελτίωση. Αν μάλιστα μπορούν να σου δώσουν και μερικά παραδείγματα για τις περιπτώσεις που τις χρησιμοποίησες ή δεν τις χρησιμοποίησες αποτελεσματικά, ακόμη καλύτερα!</a:t>
            </a:r>
          </a:p>
          <a:p>
            <a:pPr marL="0" indent="0">
              <a:spcBef>
                <a:spcPts val="0"/>
              </a:spcBef>
              <a:buNone/>
            </a:pPr>
            <a:endParaRPr lang="el-GR" sz="1800" dirty="0">
              <a:latin typeface="Arial"/>
              <a:ea typeface="Arial"/>
              <a:cs typeface="Arial"/>
              <a:sym typeface="Arial"/>
            </a:endParaRPr>
          </a:p>
          <a:p>
            <a:pPr marL="285750" indent="-285750">
              <a:spcBef>
                <a:spcPts val="0"/>
              </a:spcBef>
            </a:pPr>
            <a:r>
              <a:rPr lang="el-GR" sz="1800" b="1" dirty="0">
                <a:latin typeface="Arial"/>
                <a:ea typeface="Arial"/>
                <a:cs typeface="Arial"/>
                <a:sym typeface="Arial"/>
              </a:rPr>
              <a:t> Βρες έναν καθοδηγητή ή έναν μέντορα!</a:t>
            </a:r>
          </a:p>
          <a:p>
            <a:pPr marL="0" indent="0">
              <a:spcBef>
                <a:spcPts val="0"/>
              </a:spcBef>
              <a:buNone/>
            </a:pPr>
            <a:r>
              <a:rPr lang="el-GR" sz="1800" dirty="0">
                <a:latin typeface="Arial"/>
                <a:ea typeface="Arial"/>
                <a:cs typeface="Arial"/>
                <a:sym typeface="Arial"/>
              </a:rPr>
              <a:t>Αν εργάζεσαι ήδη, το να έχεις έναν καθοδηγητή ή μέντορα είναι καταπληκτική μέθοδος για να αναπτύξεις τις ήπιες δεξιότητές σου. Ένας καλός καθοδηγητής (π.χ. προϊστάμενος, αρχαιότερος συνάδελφος ή ακόμη και ο μάνατζερ ή το αφεντικό σου) μπορεί να σε συμβουλεύει και να σου προσφέρει κίνητρα, υποστήριξη, τα σχόλια και την άποψή του και, γενικώς, να σε καθοδηγεί έτσι ώστε να χτίσεις ήπιες δεξιότητες. </a:t>
            </a:r>
            <a:endParaRPr sz="1800" dirty="0">
              <a:latin typeface="Arial"/>
              <a:ea typeface="Arial"/>
              <a:cs typeface="Arial"/>
              <a:sym typeface="Arial"/>
            </a:endParaRPr>
          </a:p>
        </p:txBody>
      </p:sp>
      <p:sp>
        <p:nvSpPr>
          <p:cNvPr id="359" name="Google Shape;359;p38"/>
          <p:cNvSpPr txBox="1"/>
          <p:nvPr/>
        </p:nvSpPr>
        <p:spPr>
          <a:xfrm>
            <a:off x="1071175" y="1779104"/>
            <a:ext cx="7489416"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B3C15"/>
              </a:buClr>
              <a:buSzPts val="1800"/>
              <a:buFont typeface="Arial"/>
              <a:buNone/>
            </a:pPr>
            <a:r>
              <a:rPr lang="el-GR" sz="1800" b="0" i="0" u="none" strike="noStrike" cap="none" dirty="0">
                <a:solidFill>
                  <a:srgbClr val="7B3C15"/>
                </a:solidFill>
                <a:latin typeface="Arial"/>
                <a:ea typeface="Arial"/>
                <a:cs typeface="Arial"/>
                <a:sym typeface="Arial"/>
              </a:rPr>
              <a:t>Χρήσιμες συμβουλές</a:t>
            </a:r>
            <a:endParaRPr sz="1800" b="0" i="0" u="none" strike="noStrike" cap="none" dirty="0">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9"/>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Arial"/>
                <a:ea typeface="Arial"/>
                <a:cs typeface="Arial"/>
                <a:sym typeface="Arial"/>
              </a:rPr>
              <a:t>3.3 </a:t>
            </a:r>
            <a:r>
              <a:rPr lang="el-GR" sz="2500" b="1" dirty="0">
                <a:solidFill>
                  <a:schemeClr val="accent1"/>
                </a:solidFill>
                <a:latin typeface="Arial"/>
                <a:ea typeface="Arial"/>
                <a:cs typeface="Arial"/>
                <a:sym typeface="Arial"/>
              </a:rPr>
              <a:t>Μπορούν να βελτιωθούν οι ήπιες δεξιότητες;</a:t>
            </a:r>
            <a:endParaRPr sz="2500" dirty="0"/>
          </a:p>
        </p:txBody>
      </p:sp>
      <p:sp>
        <p:nvSpPr>
          <p:cNvPr id="365" name="Google Shape;365;p39"/>
          <p:cNvSpPr txBox="1">
            <a:spLocks noGrp="1"/>
          </p:cNvSpPr>
          <p:nvPr>
            <p:ph type="body" idx="1"/>
          </p:nvPr>
        </p:nvSpPr>
        <p:spPr>
          <a:xfrm>
            <a:off x="838199" y="1909012"/>
            <a:ext cx="11193379" cy="4828672"/>
          </a:xfrm>
          <a:prstGeom prst="rect">
            <a:avLst/>
          </a:prstGeom>
          <a:noFill/>
          <a:ln>
            <a:noFill/>
          </a:ln>
        </p:spPr>
        <p:txBody>
          <a:bodyPr spcFirstLastPara="1" wrap="square" lIns="91425" tIns="45700" rIns="91425" bIns="45700" anchor="t" anchorCtr="0">
            <a:normAutofit/>
          </a:bodyPr>
          <a:lstStyle/>
          <a:p>
            <a:pPr marL="228600" marR="594360" lvl="0" indent="-120015" algn="l" rtl="0">
              <a:lnSpc>
                <a:spcPct val="118888"/>
              </a:lnSpc>
              <a:spcBef>
                <a:spcPts val="0"/>
              </a:spcBef>
              <a:spcAft>
                <a:spcPts val="0"/>
              </a:spcAft>
              <a:buClr>
                <a:srgbClr val="000000"/>
              </a:buClr>
              <a:buSzPts val="1710"/>
              <a:buNone/>
            </a:pPr>
            <a:endParaRPr sz="1800" dirty="0">
              <a:latin typeface="Arial"/>
              <a:ea typeface="Arial"/>
              <a:cs typeface="Arial"/>
              <a:sym typeface="Arial"/>
            </a:endParaRPr>
          </a:p>
          <a:p>
            <a:pPr marL="228600" marR="594360" lvl="0" indent="-228600">
              <a:lnSpc>
                <a:spcPct val="118888"/>
              </a:lnSpc>
              <a:spcBef>
                <a:spcPts val="0"/>
              </a:spcBef>
              <a:buClr>
                <a:srgbClr val="000000"/>
              </a:buClr>
              <a:buSzPts val="1710"/>
            </a:pPr>
            <a:r>
              <a:rPr lang="el-GR" sz="1800" b="1" dirty="0">
                <a:latin typeface="Arial"/>
                <a:ea typeface="Arial"/>
                <a:cs typeface="Arial"/>
                <a:sym typeface="Arial"/>
              </a:rPr>
              <a:t>Βρες πηγές προσωπικής ανάπτυξης!</a:t>
            </a:r>
          </a:p>
          <a:p>
            <a:pPr marL="0" marR="594360" lvl="0" indent="0">
              <a:lnSpc>
                <a:spcPct val="118888"/>
              </a:lnSpc>
              <a:spcBef>
                <a:spcPts val="0"/>
              </a:spcBef>
              <a:buClr>
                <a:srgbClr val="000000"/>
              </a:buClr>
              <a:buSzPts val="1710"/>
              <a:buNone/>
            </a:pPr>
            <a:r>
              <a:rPr lang="el-GR" sz="1800" dirty="0">
                <a:latin typeface="Arial"/>
                <a:ea typeface="Arial"/>
                <a:cs typeface="Arial"/>
                <a:sym typeface="Arial"/>
              </a:rPr>
              <a:t>    Βιβλία, άρθρα, βίντεο ή podcast μπορούν να σε βοηθήσουν να ενισχύσεις μια ήπια δεξιότητα στην </a:t>
            </a:r>
          </a:p>
          <a:p>
            <a:pPr marL="0" marR="594360" lvl="0" indent="0">
              <a:lnSpc>
                <a:spcPct val="118888"/>
              </a:lnSpc>
              <a:spcBef>
                <a:spcPts val="0"/>
              </a:spcBef>
              <a:buClr>
                <a:srgbClr val="000000"/>
              </a:buClr>
              <a:buSzPts val="1710"/>
              <a:buNone/>
            </a:pPr>
            <a:r>
              <a:rPr lang="el-GR" sz="1800" dirty="0">
                <a:latin typeface="Arial"/>
                <a:ea typeface="Arial"/>
                <a:cs typeface="Arial"/>
                <a:sym typeface="Arial"/>
              </a:rPr>
              <a:t>    οποία υπολείπεσαι.</a:t>
            </a:r>
            <a:endParaRPr sz="1800" dirty="0">
              <a:latin typeface="Arial"/>
              <a:ea typeface="Arial"/>
              <a:cs typeface="Arial"/>
              <a:sym typeface="Arial"/>
            </a:endParaRPr>
          </a:p>
          <a:p>
            <a:pPr marL="228600" marR="594360" lvl="0" indent="-228600">
              <a:lnSpc>
                <a:spcPct val="118888"/>
              </a:lnSpc>
              <a:spcBef>
                <a:spcPts val="0"/>
              </a:spcBef>
              <a:buClr>
                <a:srgbClr val="000000"/>
              </a:buClr>
              <a:buSzPts val="1710"/>
            </a:pPr>
            <a:r>
              <a:rPr lang="el-GR" sz="1800" dirty="0">
                <a:latin typeface="Arial"/>
                <a:ea typeface="Arial"/>
                <a:cs typeface="Arial"/>
                <a:sym typeface="Arial"/>
              </a:rPr>
              <a:t>Μέσω των διαδικτυακών εκπαιδευτικών προγραμμάτων, ειδικά αυτών που προσφέρονται δωρεάν από τα Ευρωπαϊκά Έργα (όπως το </a:t>
            </a:r>
            <a:r>
              <a:rPr lang="el-GR" sz="1800" dirty="0" err="1">
                <a:latin typeface="Arial"/>
                <a:ea typeface="Arial"/>
                <a:cs typeface="Arial"/>
                <a:sym typeface="Arial"/>
              </a:rPr>
              <a:t>Cooking</a:t>
            </a:r>
            <a:r>
              <a:rPr lang="el-GR" sz="1800" dirty="0">
                <a:latin typeface="Arial"/>
                <a:ea typeface="Arial"/>
                <a:cs typeface="Arial"/>
                <a:sym typeface="Arial"/>
              </a:rPr>
              <a:t> </a:t>
            </a:r>
            <a:r>
              <a:rPr lang="el-GR" sz="1800" dirty="0" err="1">
                <a:latin typeface="Arial"/>
                <a:ea typeface="Arial"/>
                <a:cs typeface="Arial"/>
                <a:sym typeface="Arial"/>
              </a:rPr>
              <a:t>Cultures</a:t>
            </a:r>
            <a:r>
              <a:rPr lang="el-GR" sz="1800" dirty="0">
                <a:latin typeface="Arial"/>
                <a:ea typeface="Arial"/>
                <a:cs typeface="Arial"/>
                <a:sym typeface="Arial"/>
              </a:rPr>
              <a:t>!), μπορείς να αποκτήσεις ήπιες δεξιότητες που σού είναι «ξένες».</a:t>
            </a:r>
          </a:p>
          <a:p>
            <a:pPr marL="228600" marR="594360" lvl="0" indent="-228600">
              <a:lnSpc>
                <a:spcPct val="118888"/>
              </a:lnSpc>
              <a:spcBef>
                <a:spcPts val="0"/>
              </a:spcBef>
              <a:buClr>
                <a:srgbClr val="000000"/>
              </a:buClr>
              <a:buSzPts val="1710"/>
            </a:pPr>
            <a:r>
              <a:rPr lang="el-GR" sz="1800" b="1" dirty="0">
                <a:latin typeface="Arial"/>
                <a:ea typeface="Arial"/>
                <a:cs typeface="Arial"/>
                <a:sym typeface="Arial"/>
              </a:rPr>
              <a:t>Ψάξε για βίντεο στο </a:t>
            </a:r>
            <a:r>
              <a:rPr lang="el-GR" sz="1800" b="1" dirty="0" err="1">
                <a:latin typeface="Arial"/>
                <a:ea typeface="Arial"/>
                <a:cs typeface="Arial"/>
                <a:sym typeface="Arial"/>
              </a:rPr>
              <a:t>YouTube</a:t>
            </a:r>
            <a:r>
              <a:rPr lang="el-GR" sz="1800" b="1" dirty="0">
                <a:latin typeface="Arial"/>
                <a:ea typeface="Arial"/>
                <a:cs typeface="Arial"/>
                <a:sym typeface="Arial"/>
              </a:rPr>
              <a:t> και για διαδικτυακά μαθήματα </a:t>
            </a:r>
            <a:r>
              <a:rPr lang="el-GR" sz="1800" dirty="0">
                <a:latin typeface="Arial"/>
                <a:ea typeface="Arial"/>
                <a:cs typeface="Arial"/>
                <a:sym typeface="Arial"/>
              </a:rPr>
              <a:t>στη γλώσσα που προτιμάς, χρησιμοποιώντας λέξεις κλειδιά όπως: «ήπιες δεξιότητες» ή «προσωπική ανάπτυξη» ή «κοινωνικές» ή «διαπολιτισμικές» δεξιότητες. Η ενότητα αυτή μπορεί να σου προσφέρει πολλές ιδέες για χρήσιμες λέξεις-κλειδιά.</a:t>
            </a:r>
          </a:p>
          <a:p>
            <a:pPr marL="228600" marR="594360" lvl="0" indent="-228600">
              <a:lnSpc>
                <a:spcPct val="118888"/>
              </a:lnSpc>
              <a:spcBef>
                <a:spcPts val="0"/>
              </a:spcBef>
              <a:buClr>
                <a:srgbClr val="000000"/>
              </a:buClr>
              <a:buSzPts val="1710"/>
            </a:pPr>
            <a:r>
              <a:rPr lang="el-GR" sz="1800" dirty="0">
                <a:latin typeface="Arial"/>
                <a:ea typeface="Arial"/>
                <a:cs typeface="Arial"/>
                <a:sym typeface="Arial"/>
              </a:rPr>
              <a:t>Ψάξε για χρήσιμες συμβουλές, άρθρα και βίντεο με θέμα τις ήπιες δεξιότητες </a:t>
            </a:r>
            <a:r>
              <a:rPr lang="el-GR" sz="1800" b="1" dirty="0">
                <a:latin typeface="Arial"/>
                <a:ea typeface="Arial"/>
                <a:cs typeface="Arial"/>
                <a:sym typeface="Arial"/>
              </a:rPr>
              <a:t>σε ηλεκτρονικές πύλες εύρεσης και ιστότοπους προσφοράς εργασίας.</a:t>
            </a:r>
            <a:endParaRPr sz="1800" dirty="0">
              <a:latin typeface="Arial"/>
              <a:ea typeface="Arial"/>
              <a:cs typeface="Arial"/>
              <a:sym typeface="Arial"/>
            </a:endParaRPr>
          </a:p>
          <a:p>
            <a:pPr marL="228600" marR="594360" lvl="0" indent="-50800" algn="l" rtl="0">
              <a:lnSpc>
                <a:spcPct val="118888"/>
              </a:lnSpc>
              <a:spcBef>
                <a:spcPts val="0"/>
              </a:spcBef>
              <a:spcAft>
                <a:spcPts val="0"/>
              </a:spcAft>
              <a:buClr>
                <a:srgbClr val="000000"/>
              </a:buClr>
              <a:buSzPts val="2800"/>
              <a:buNone/>
            </a:pPr>
            <a:endParaRPr sz="1800" dirty="0">
              <a:latin typeface="Arial"/>
              <a:ea typeface="Arial"/>
              <a:cs typeface="Arial"/>
              <a:sym typeface="Arial"/>
            </a:endParaRPr>
          </a:p>
          <a:p>
            <a:pPr marL="0" marR="594360" lvl="0" indent="0" algn="l" rtl="0">
              <a:lnSpc>
                <a:spcPct val="118888"/>
              </a:lnSpc>
              <a:spcBef>
                <a:spcPts val="0"/>
              </a:spcBef>
              <a:spcAft>
                <a:spcPts val="0"/>
              </a:spcAft>
              <a:buClr>
                <a:srgbClr val="000000"/>
              </a:buClr>
              <a:buSzPts val="2800"/>
              <a:buNone/>
            </a:pPr>
            <a:endParaRPr sz="1800" dirty="0">
              <a:latin typeface="Arial"/>
              <a:ea typeface="Arial"/>
              <a:cs typeface="Arial"/>
              <a:sym typeface="Arial"/>
            </a:endParaRPr>
          </a:p>
          <a:p>
            <a:pPr marL="0" marR="594360" lvl="0" indent="0" algn="l" rtl="0">
              <a:lnSpc>
                <a:spcPct val="118888"/>
              </a:lnSpc>
              <a:spcBef>
                <a:spcPts val="0"/>
              </a:spcBef>
              <a:spcAft>
                <a:spcPts val="0"/>
              </a:spcAft>
              <a:buClr>
                <a:srgbClr val="000000"/>
              </a:buClr>
              <a:buSzPts val="2800"/>
              <a:buNone/>
            </a:pPr>
            <a:endParaRPr sz="1800" dirty="0">
              <a:latin typeface="Arial"/>
              <a:ea typeface="Arial"/>
              <a:cs typeface="Arial"/>
              <a:sym typeface="Arial"/>
            </a:endParaRPr>
          </a:p>
          <a:p>
            <a:pPr marL="0" marR="594360" lvl="0" indent="0" algn="l" rtl="0">
              <a:lnSpc>
                <a:spcPct val="118888"/>
              </a:lnSpc>
              <a:spcBef>
                <a:spcPts val="0"/>
              </a:spcBef>
              <a:spcAft>
                <a:spcPts val="0"/>
              </a:spcAft>
              <a:buClr>
                <a:srgbClr val="000000"/>
              </a:buClr>
              <a:buSzPts val="2800"/>
              <a:buNone/>
            </a:pPr>
            <a:endParaRPr sz="1800" dirty="0">
              <a:latin typeface="Arial"/>
              <a:ea typeface="Arial"/>
              <a:cs typeface="Arial"/>
              <a:sym typeface="Arial"/>
            </a:endParaRPr>
          </a:p>
          <a:p>
            <a:pPr marL="228600" lvl="0" indent="0" algn="l" rtl="0">
              <a:lnSpc>
                <a:spcPct val="90000"/>
              </a:lnSpc>
              <a:spcBef>
                <a:spcPts val="1000"/>
              </a:spcBef>
              <a:spcAft>
                <a:spcPts val="0"/>
              </a:spcAft>
              <a:buClr>
                <a:schemeClr val="dk1"/>
              </a:buClr>
              <a:buSzPts val="1800"/>
              <a:buNone/>
            </a:pPr>
            <a:endParaRPr sz="1800" dirty="0">
              <a:latin typeface="Arial"/>
              <a:ea typeface="Arial"/>
              <a:cs typeface="Arial"/>
              <a:sym typeface="Arial"/>
            </a:endParaRPr>
          </a:p>
        </p:txBody>
      </p:sp>
      <p:sp>
        <p:nvSpPr>
          <p:cNvPr id="366" name="Google Shape;366;p39"/>
          <p:cNvSpPr txBox="1"/>
          <p:nvPr/>
        </p:nvSpPr>
        <p:spPr>
          <a:xfrm>
            <a:off x="1071175" y="1779104"/>
            <a:ext cx="7489416" cy="369291"/>
          </a:xfrm>
          <a:prstGeom prst="rect">
            <a:avLst/>
          </a:prstGeom>
          <a:noFill/>
          <a:ln>
            <a:noFill/>
          </a:ln>
        </p:spPr>
        <p:txBody>
          <a:bodyPr spcFirstLastPara="1" wrap="square" lIns="91425" tIns="45700" rIns="91425" bIns="45700" anchor="t" anchorCtr="0">
            <a:spAutoFit/>
          </a:bodyPr>
          <a:lstStyle/>
          <a:p>
            <a:pPr lvl="0">
              <a:buClr>
                <a:srgbClr val="7B3C15"/>
              </a:buClr>
              <a:buSzPts val="1800"/>
            </a:pPr>
            <a:r>
              <a:rPr lang="el-GR" sz="1800" dirty="0">
                <a:solidFill>
                  <a:srgbClr val="7B3C15"/>
                </a:solidFill>
              </a:rPr>
              <a:t>Χρήσιμες συμβουλές</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4"/>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Autofit/>
          </a:bodyPr>
          <a:lstStyle/>
          <a:p>
            <a:pPr lvl="0">
              <a:buClr>
                <a:srgbClr val="4472C4"/>
              </a:buClr>
              <a:buSzPts val="2500"/>
            </a:pPr>
            <a:r>
              <a:rPr lang="el-GR" sz="2000" b="1" dirty="0">
                <a:solidFill>
                  <a:srgbClr val="4472C4"/>
                </a:solidFill>
                <a:latin typeface="Arial"/>
                <a:ea typeface="Arial"/>
                <a:cs typeface="Arial"/>
                <a:sym typeface="Arial"/>
              </a:rPr>
              <a:t>ΠΡΟΤΕΡΑΙΟΤΗΤΕΣ ΓΙΑ ΤΙΣ ΘΕΣΕΙΣ ΣΤΟΝ ΤΟΜΕΑ ΤΟΥ ΕΠΙΣΙΤΙΣΜΟΥ</a:t>
            </a:r>
            <a:br>
              <a:rPr lang="en-US" sz="2500" dirty="0">
                <a:latin typeface="Arial"/>
                <a:ea typeface="Arial"/>
                <a:cs typeface="Arial"/>
                <a:sym typeface="Arial"/>
              </a:rPr>
            </a:br>
            <a:endParaRPr sz="2500" dirty="0"/>
          </a:p>
        </p:txBody>
      </p:sp>
      <p:sp>
        <p:nvSpPr>
          <p:cNvPr id="147" name="Google Shape;147;p4"/>
          <p:cNvSpPr txBox="1">
            <a:spLocks noGrp="1"/>
          </p:cNvSpPr>
          <p:nvPr>
            <p:ph type="body" idx="1"/>
          </p:nvPr>
        </p:nvSpPr>
        <p:spPr>
          <a:xfrm>
            <a:off x="838200" y="2210540"/>
            <a:ext cx="10515600" cy="1543313"/>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7000"/>
              </a:lnSpc>
              <a:spcBef>
                <a:spcPts val="0"/>
              </a:spcBef>
              <a:spcAft>
                <a:spcPts val="0"/>
              </a:spcAft>
              <a:buSzPts val="1800"/>
              <a:buNone/>
            </a:pPr>
            <a:r>
              <a:rPr lang="el-GR" sz="1800" dirty="0">
                <a:latin typeface="Arial"/>
                <a:ea typeface="Arial"/>
                <a:cs typeface="Arial"/>
                <a:sym typeface="Arial"/>
              </a:rPr>
              <a:t>Είναι αυτή η ενότητα προτεραιότητα για το επάγγελμά σας; Δείτε τις προτεραιότητες ανά ομάδες επαγγέλματος παρακάτω.</a:t>
            </a:r>
          </a:p>
          <a:p>
            <a:pPr marL="0" lvl="0" indent="0" algn="l" rtl="0">
              <a:lnSpc>
                <a:spcPct val="107000"/>
              </a:lnSpc>
              <a:spcBef>
                <a:spcPts val="0"/>
              </a:spcBef>
              <a:spcAft>
                <a:spcPts val="0"/>
              </a:spcAft>
              <a:buSzPts val="1800"/>
              <a:buNone/>
            </a:pPr>
            <a:br>
              <a:rPr lang="en-US" sz="1800" dirty="0">
                <a:latin typeface="Arial"/>
                <a:ea typeface="Arial"/>
                <a:cs typeface="Arial"/>
                <a:sym typeface="Arial"/>
              </a:rPr>
            </a:br>
            <a:r>
              <a:rPr lang="el-GR" sz="1800" dirty="0">
                <a:latin typeface="Arial"/>
                <a:ea typeface="Arial"/>
                <a:cs typeface="Arial"/>
                <a:sym typeface="Arial"/>
              </a:rPr>
              <a:t>Η προτεραιότητα της ενότητας «Εισαγωγή στις Ήπιες Δεξιότητες για εργαζόμενους στον επισιτιστικό τομέα» για επαγγελματικές ομάδες έχει ως εξής:</a:t>
            </a:r>
            <a:endParaRPr sz="1800" dirty="0"/>
          </a:p>
        </p:txBody>
      </p:sp>
      <p:grpSp>
        <p:nvGrpSpPr>
          <p:cNvPr id="148" name="Google Shape;148;p4"/>
          <p:cNvGrpSpPr/>
          <p:nvPr/>
        </p:nvGrpSpPr>
        <p:grpSpPr>
          <a:xfrm>
            <a:off x="1283368" y="3815998"/>
            <a:ext cx="10070432" cy="2697097"/>
            <a:chOff x="2483536" y="5946163"/>
            <a:chExt cx="12131743" cy="4086616"/>
          </a:xfrm>
        </p:grpSpPr>
        <p:sp>
          <p:nvSpPr>
            <p:cNvPr id="149" name="Google Shape;149;p4"/>
            <p:cNvSpPr/>
            <p:nvPr/>
          </p:nvSpPr>
          <p:spPr>
            <a:xfrm>
              <a:off x="2483536" y="5946163"/>
              <a:ext cx="2764674" cy="851473"/>
            </a:xfrm>
            <a:prstGeom prst="roundRect">
              <a:avLst>
                <a:gd name="adj" fmla="val 16667"/>
              </a:avLst>
            </a:prstGeom>
            <a:solidFill>
              <a:srgbClr val="76923C"/>
            </a:solidFill>
            <a:ln>
              <a:noFill/>
            </a:ln>
          </p:spPr>
          <p:txBody>
            <a:bodyPr spcFirstLastPara="1" wrap="square" lIns="91425" tIns="45700" rIns="91425" bIns="45700" anchor="ctr" anchorCtr="0">
              <a:noAutofit/>
            </a:bodyPr>
            <a:lstStyle/>
            <a:p>
              <a:pPr lvl="0" algn="ctr">
                <a:lnSpc>
                  <a:spcPct val="107000"/>
                </a:lnSpc>
                <a:buSzPts val="1800"/>
              </a:pPr>
              <a:r>
                <a:rPr lang="el-GR" sz="1600" b="1" dirty="0"/>
                <a:t>ΥΨΗΛΗ ΠΡΟΤΕΡΑΙΟΤΗΤΑ</a:t>
              </a:r>
            </a:p>
          </p:txBody>
        </p:sp>
        <p:sp>
          <p:nvSpPr>
            <p:cNvPr id="150" name="Google Shape;150;p4"/>
            <p:cNvSpPr/>
            <p:nvPr/>
          </p:nvSpPr>
          <p:spPr>
            <a:xfrm>
              <a:off x="2483536" y="6996715"/>
              <a:ext cx="2764674" cy="851473"/>
            </a:xfrm>
            <a:prstGeom prst="roundRect">
              <a:avLst>
                <a:gd name="adj" fmla="val 16667"/>
              </a:avLst>
            </a:prstGeom>
            <a:solidFill>
              <a:srgbClr val="76923C"/>
            </a:solidFill>
            <a:ln>
              <a:noFill/>
            </a:ln>
          </p:spPr>
          <p:txBody>
            <a:bodyPr spcFirstLastPara="1" wrap="square" lIns="91425" tIns="45700" rIns="91425" bIns="45700" anchor="ctr" anchorCtr="0">
              <a:noAutofit/>
            </a:bodyPr>
            <a:lstStyle/>
            <a:p>
              <a:pPr lvl="0" algn="ctr">
                <a:lnSpc>
                  <a:spcPct val="107000"/>
                </a:lnSpc>
                <a:buSzPts val="1800"/>
              </a:pPr>
              <a:r>
                <a:rPr lang="el-GR" sz="1600" b="1" dirty="0"/>
                <a:t>ΥΨΗΛΗ ΠΡΟΤΕΡΑΙΟΤΗΤΑ</a:t>
              </a:r>
            </a:p>
          </p:txBody>
        </p:sp>
        <p:sp>
          <p:nvSpPr>
            <p:cNvPr id="151" name="Google Shape;151;p4"/>
            <p:cNvSpPr/>
            <p:nvPr/>
          </p:nvSpPr>
          <p:spPr>
            <a:xfrm>
              <a:off x="2511587" y="8097205"/>
              <a:ext cx="2764674" cy="851473"/>
            </a:xfrm>
            <a:prstGeom prst="roundRect">
              <a:avLst>
                <a:gd name="adj" fmla="val 16667"/>
              </a:avLst>
            </a:prstGeom>
            <a:solidFill>
              <a:srgbClr val="76923C"/>
            </a:solidFill>
            <a:ln>
              <a:noFill/>
            </a:ln>
          </p:spPr>
          <p:txBody>
            <a:bodyPr spcFirstLastPara="1" wrap="square" lIns="91425" tIns="45700" rIns="91425" bIns="45700" anchor="ctr" anchorCtr="0">
              <a:noAutofit/>
            </a:bodyPr>
            <a:lstStyle/>
            <a:p>
              <a:pPr lvl="0" algn="ctr">
                <a:lnSpc>
                  <a:spcPct val="107000"/>
                </a:lnSpc>
                <a:buSzPts val="1800"/>
              </a:pPr>
              <a:r>
                <a:rPr lang="el-GR" sz="1600" b="1" dirty="0"/>
                <a:t>ΥΨΗΛΗ ΠΡΟΤΕΡΑΙΟΤΗΤΑ</a:t>
              </a:r>
            </a:p>
          </p:txBody>
        </p:sp>
        <p:sp>
          <p:nvSpPr>
            <p:cNvPr id="152" name="Google Shape;152;p4"/>
            <p:cNvSpPr/>
            <p:nvPr/>
          </p:nvSpPr>
          <p:spPr>
            <a:xfrm>
              <a:off x="2483536" y="9181306"/>
              <a:ext cx="2764674" cy="851473"/>
            </a:xfrm>
            <a:prstGeom prst="roundRect">
              <a:avLst>
                <a:gd name="adj" fmla="val 16667"/>
              </a:avLst>
            </a:prstGeom>
            <a:solidFill>
              <a:srgbClr val="76923C"/>
            </a:solidFill>
            <a:ln>
              <a:noFill/>
            </a:ln>
          </p:spPr>
          <p:txBody>
            <a:bodyPr spcFirstLastPara="1" wrap="square" lIns="91425" tIns="45700" rIns="91425" bIns="45700" anchor="ctr" anchorCtr="0">
              <a:noAutofit/>
            </a:bodyPr>
            <a:lstStyle/>
            <a:p>
              <a:pPr lvl="0" algn="ctr">
                <a:lnSpc>
                  <a:spcPct val="107000"/>
                </a:lnSpc>
                <a:buSzPts val="1800"/>
              </a:pPr>
              <a:r>
                <a:rPr lang="el-GR" sz="1600" b="1" dirty="0"/>
                <a:t>ΥΨΗΛΗ ΠΡΟΤΕΡΑΙΟΤΗΤΑ</a:t>
              </a:r>
            </a:p>
          </p:txBody>
        </p:sp>
        <p:sp>
          <p:nvSpPr>
            <p:cNvPr id="153" name="Google Shape;153;p4"/>
            <p:cNvSpPr txBox="1"/>
            <p:nvPr/>
          </p:nvSpPr>
          <p:spPr>
            <a:xfrm>
              <a:off x="5457253" y="6070053"/>
              <a:ext cx="9144000" cy="559546"/>
            </a:xfrm>
            <a:prstGeom prst="rect">
              <a:avLst/>
            </a:prstGeom>
            <a:noFill/>
            <a:ln>
              <a:noFill/>
            </a:ln>
          </p:spPr>
          <p:txBody>
            <a:bodyPr spcFirstLastPara="1" wrap="square" lIns="91425" tIns="45700" rIns="91425" bIns="45700" anchor="t" anchorCtr="0">
              <a:spAutoFit/>
            </a:bodyPr>
            <a:lstStyle/>
            <a:p>
              <a:pPr lvl="0">
                <a:buClr>
                  <a:schemeClr val="dk1"/>
                </a:buClr>
                <a:buSzPts val="1800"/>
              </a:pPr>
              <a:r>
                <a:rPr lang="en-US" sz="1800" b="1" i="0" u="none" strike="noStrike" cap="none" dirty="0">
                  <a:solidFill>
                    <a:schemeClr val="dk1"/>
                  </a:solidFill>
                  <a:latin typeface="Arial"/>
                  <a:ea typeface="Arial"/>
                  <a:cs typeface="Arial"/>
                  <a:sym typeface="Arial"/>
                </a:rPr>
                <a:t>1.</a:t>
              </a:r>
              <a:r>
                <a:rPr lang="el-GR" sz="1800" b="1" dirty="0">
                  <a:solidFill>
                    <a:schemeClr val="dk1"/>
                  </a:solidFill>
                </a:rPr>
                <a:t> Σεφ και επαγγελματίες μαγειρικής</a:t>
              </a:r>
              <a:endParaRPr sz="1800" b="0" i="0" u="none" strike="noStrike" cap="none" dirty="0">
                <a:solidFill>
                  <a:schemeClr val="dk1"/>
                </a:solidFill>
                <a:latin typeface="Arial"/>
                <a:ea typeface="Arial"/>
                <a:cs typeface="Arial"/>
                <a:sym typeface="Arial"/>
              </a:endParaRPr>
            </a:p>
          </p:txBody>
        </p:sp>
        <p:sp>
          <p:nvSpPr>
            <p:cNvPr id="154" name="Google Shape;154;p4"/>
            <p:cNvSpPr txBox="1"/>
            <p:nvPr/>
          </p:nvSpPr>
          <p:spPr>
            <a:xfrm>
              <a:off x="5471279" y="7139122"/>
              <a:ext cx="9144000" cy="559546"/>
            </a:xfrm>
            <a:prstGeom prst="rect">
              <a:avLst/>
            </a:prstGeom>
            <a:noFill/>
            <a:ln>
              <a:noFill/>
            </a:ln>
          </p:spPr>
          <p:txBody>
            <a:bodyPr spcFirstLastPara="1" wrap="square" lIns="91425" tIns="45700" rIns="91425" bIns="45700" anchor="t" anchorCtr="0">
              <a:spAutoFit/>
            </a:bodyPr>
            <a:lstStyle/>
            <a:p>
              <a:pPr lvl="0">
                <a:buClr>
                  <a:schemeClr val="dk1"/>
                </a:buClr>
                <a:buSzPts val="1800"/>
              </a:pPr>
              <a:r>
                <a:rPr lang="en-US" sz="1800" b="1" i="0" u="none" strike="noStrike" cap="none" dirty="0">
                  <a:solidFill>
                    <a:schemeClr val="dk1"/>
                  </a:solidFill>
                  <a:latin typeface="Arial"/>
                  <a:ea typeface="Arial"/>
                  <a:cs typeface="Arial"/>
                  <a:sym typeface="Arial"/>
                </a:rPr>
                <a:t>2. </a:t>
              </a:r>
              <a:r>
                <a:rPr lang="el-GR" sz="1800" b="1" dirty="0">
                  <a:solidFill>
                    <a:schemeClr val="dk1"/>
                  </a:solidFill>
                </a:rPr>
                <a:t>Προϊστάμενοι κουζίνας και ειδικοί/εμπειρογνώμονες</a:t>
              </a:r>
              <a:endParaRPr sz="1800" b="0" i="0" u="none" strike="noStrike" cap="none" dirty="0">
                <a:solidFill>
                  <a:schemeClr val="dk1"/>
                </a:solidFill>
                <a:latin typeface="Arial"/>
                <a:ea typeface="Arial"/>
                <a:cs typeface="Arial"/>
                <a:sym typeface="Arial"/>
              </a:endParaRPr>
            </a:p>
          </p:txBody>
        </p:sp>
        <p:sp>
          <p:nvSpPr>
            <p:cNvPr id="155" name="Google Shape;155;p4"/>
            <p:cNvSpPr txBox="1"/>
            <p:nvPr/>
          </p:nvSpPr>
          <p:spPr>
            <a:xfrm>
              <a:off x="5471279" y="8350193"/>
              <a:ext cx="9144000" cy="559546"/>
            </a:xfrm>
            <a:prstGeom prst="rect">
              <a:avLst/>
            </a:prstGeom>
            <a:noFill/>
            <a:ln>
              <a:noFill/>
            </a:ln>
          </p:spPr>
          <p:txBody>
            <a:bodyPr spcFirstLastPara="1" wrap="square" lIns="91425" tIns="45700" rIns="91425" bIns="45700" anchor="t" anchorCtr="0">
              <a:spAutoFit/>
            </a:bodyPr>
            <a:lstStyle/>
            <a:p>
              <a:pPr lvl="0">
                <a:buClr>
                  <a:schemeClr val="dk1"/>
                </a:buClr>
                <a:buSzPts val="1800"/>
              </a:pPr>
              <a:r>
                <a:rPr lang="en-US" sz="1800" b="1" i="0" u="none" strike="noStrike" cap="none" dirty="0">
                  <a:solidFill>
                    <a:schemeClr val="dk1"/>
                  </a:solidFill>
                  <a:latin typeface="Arial"/>
                  <a:ea typeface="Arial"/>
                  <a:cs typeface="Arial"/>
                  <a:sym typeface="Arial"/>
                </a:rPr>
                <a:t>3. </a:t>
              </a:r>
              <a:r>
                <a:rPr lang="el-GR" sz="1800" b="1" dirty="0">
                  <a:solidFill>
                    <a:schemeClr val="dk1"/>
                  </a:solidFill>
                </a:rPr>
                <a:t>Εξυπηρέτηση πελατών</a:t>
              </a:r>
              <a:endParaRPr sz="1800" b="0" i="0" u="none" strike="noStrike" cap="none" dirty="0">
                <a:solidFill>
                  <a:schemeClr val="dk1"/>
                </a:solidFill>
                <a:latin typeface="Arial"/>
                <a:ea typeface="Arial"/>
                <a:cs typeface="Arial"/>
                <a:sym typeface="Arial"/>
              </a:endParaRPr>
            </a:p>
          </p:txBody>
        </p:sp>
        <p:sp>
          <p:nvSpPr>
            <p:cNvPr id="156" name="Google Shape;156;p4"/>
            <p:cNvSpPr txBox="1"/>
            <p:nvPr/>
          </p:nvSpPr>
          <p:spPr>
            <a:xfrm>
              <a:off x="5471279" y="9434888"/>
              <a:ext cx="9144000" cy="559546"/>
            </a:xfrm>
            <a:prstGeom prst="rect">
              <a:avLst/>
            </a:prstGeom>
            <a:noFill/>
            <a:ln>
              <a:noFill/>
            </a:ln>
          </p:spPr>
          <p:txBody>
            <a:bodyPr spcFirstLastPara="1" wrap="square" lIns="91425" tIns="45700" rIns="91425" bIns="45700" anchor="t" anchorCtr="0">
              <a:spAutoFit/>
            </a:bodyPr>
            <a:lstStyle/>
            <a:p>
              <a:pPr lvl="0">
                <a:buClr>
                  <a:schemeClr val="dk1"/>
                </a:buClr>
                <a:buSzPts val="1800"/>
              </a:pPr>
              <a:r>
                <a:rPr lang="en-US" sz="1800" b="1" i="0" u="none" strike="noStrike" cap="none" dirty="0">
                  <a:solidFill>
                    <a:schemeClr val="dk1"/>
                  </a:solidFill>
                  <a:latin typeface="Arial"/>
                  <a:ea typeface="Arial"/>
                  <a:cs typeface="Arial"/>
                  <a:sym typeface="Arial"/>
                </a:rPr>
                <a:t>4.</a:t>
              </a:r>
              <a:r>
                <a:rPr lang="el-GR" sz="1800" b="1" dirty="0">
                  <a:solidFill>
                    <a:schemeClr val="dk1"/>
                  </a:solidFill>
                </a:rPr>
                <a:t> Προσωπικό καθαριότητας/ειδικοί</a:t>
              </a:r>
              <a:r>
                <a:rPr lang="en-US" sz="1800" b="1" i="0" u="none" strike="noStrike" cap="none" dirty="0">
                  <a:solidFill>
                    <a:schemeClr val="dk1"/>
                  </a:solidFill>
                  <a:latin typeface="Arial"/>
                  <a:ea typeface="Arial"/>
                  <a:cs typeface="Arial"/>
                  <a:sym typeface="Arial"/>
                </a:rPr>
                <a:t> </a:t>
              </a:r>
              <a:endParaRPr sz="1800" b="0" i="0" u="none" strike="noStrike" cap="none" dirty="0">
                <a:solidFill>
                  <a:schemeClr val="dk1"/>
                </a:solidFill>
                <a:latin typeface="Arial"/>
                <a:ea typeface="Arial"/>
                <a:cs typeface="Arial"/>
                <a:sym typeface="Arial"/>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40"/>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Arial"/>
                <a:ea typeface="Arial"/>
                <a:cs typeface="Arial"/>
                <a:sym typeface="Arial"/>
              </a:rPr>
              <a:t>3.3 </a:t>
            </a:r>
            <a:r>
              <a:rPr lang="el-GR" sz="2500" b="1" dirty="0">
                <a:solidFill>
                  <a:schemeClr val="accent1"/>
                </a:solidFill>
                <a:latin typeface="Arial"/>
                <a:ea typeface="Arial"/>
                <a:cs typeface="Arial"/>
                <a:sym typeface="Arial"/>
              </a:rPr>
              <a:t>Μπορούν να βελτιωθούν οι ήπιες δεξιότητες;</a:t>
            </a:r>
            <a:endParaRPr sz="2500" dirty="0"/>
          </a:p>
        </p:txBody>
      </p:sp>
      <p:sp>
        <p:nvSpPr>
          <p:cNvPr id="372" name="Google Shape;372;p40"/>
          <p:cNvSpPr txBox="1">
            <a:spLocks noGrp="1"/>
          </p:cNvSpPr>
          <p:nvPr>
            <p:ph type="body" idx="1"/>
          </p:nvPr>
        </p:nvSpPr>
        <p:spPr>
          <a:xfrm>
            <a:off x="838200" y="2148394"/>
            <a:ext cx="10647948" cy="4589289"/>
          </a:xfrm>
          <a:prstGeom prst="rect">
            <a:avLst/>
          </a:prstGeom>
          <a:noFill/>
          <a:ln>
            <a:noFill/>
          </a:ln>
        </p:spPr>
        <p:txBody>
          <a:bodyPr spcFirstLastPara="1" wrap="square" lIns="91425" tIns="45700" rIns="91425" bIns="45700" anchor="t" anchorCtr="0">
            <a:normAutofit/>
          </a:bodyPr>
          <a:lstStyle/>
          <a:p>
            <a:pPr marL="228600" lvl="0" indent="-228600">
              <a:lnSpc>
                <a:spcPct val="100000"/>
              </a:lnSpc>
              <a:spcBef>
                <a:spcPts val="0"/>
              </a:spcBef>
            </a:pPr>
            <a:r>
              <a:rPr lang="el-GR" sz="1800" b="1" dirty="0">
                <a:latin typeface="Arial"/>
                <a:ea typeface="Arial"/>
                <a:cs typeface="Arial"/>
                <a:sym typeface="Arial"/>
              </a:rPr>
              <a:t>Δημοφιλείς ιστοσελίδες που προσφέρουν μαθήματα απόκτησης ήπιων δεξιοτήτων: </a:t>
            </a:r>
            <a:r>
              <a:rPr lang="en-US" sz="1800" dirty="0">
                <a:latin typeface="Arial"/>
                <a:ea typeface="Arial"/>
                <a:cs typeface="Arial"/>
                <a:sym typeface="Arial"/>
              </a:rPr>
              <a:t>Coursera, Open University, Lynda.com, Udemy </a:t>
            </a:r>
            <a:r>
              <a:rPr lang="el-GR" sz="1800" dirty="0">
                <a:latin typeface="Arial"/>
                <a:ea typeface="Arial"/>
                <a:cs typeface="Arial"/>
                <a:sym typeface="Arial"/>
              </a:rPr>
              <a:t>και </a:t>
            </a:r>
            <a:r>
              <a:rPr lang="en-US" sz="1800" dirty="0">
                <a:latin typeface="Arial"/>
                <a:ea typeface="Arial"/>
                <a:cs typeface="Arial"/>
                <a:sym typeface="Arial"/>
              </a:rPr>
              <a:t>edX.</a:t>
            </a:r>
            <a:endParaRPr lang="el-GR" sz="1800" dirty="0">
              <a:latin typeface="Arial"/>
              <a:ea typeface="Arial"/>
              <a:cs typeface="Arial"/>
              <a:sym typeface="Arial"/>
            </a:endParaRPr>
          </a:p>
          <a:p>
            <a:pPr marL="0" lvl="0" indent="0">
              <a:lnSpc>
                <a:spcPct val="100000"/>
              </a:lnSpc>
              <a:spcBef>
                <a:spcPts val="0"/>
              </a:spcBef>
              <a:buNone/>
            </a:pPr>
            <a:endParaRPr sz="1800" dirty="0">
              <a:latin typeface="Arial"/>
              <a:ea typeface="Arial"/>
              <a:cs typeface="Arial"/>
              <a:sym typeface="Arial"/>
            </a:endParaRPr>
          </a:p>
          <a:p>
            <a:pPr marL="228600" lvl="0" indent="-228600">
              <a:lnSpc>
                <a:spcPct val="100000"/>
              </a:lnSpc>
              <a:spcBef>
                <a:spcPts val="0"/>
              </a:spcBef>
            </a:pPr>
            <a:r>
              <a:rPr lang="el-GR" sz="1800" b="1" dirty="0">
                <a:latin typeface="Arial"/>
                <a:ea typeface="Arial"/>
                <a:cs typeface="Arial"/>
                <a:sym typeface="Arial"/>
              </a:rPr>
              <a:t>Η ανάγνωση άρθρων και βιβλίων καθώς και η αναζήτηση συμβουλών από φίλους σεφ </a:t>
            </a:r>
            <a:r>
              <a:rPr lang="el-GR" sz="1800" dirty="0">
                <a:latin typeface="Arial"/>
                <a:ea typeface="Arial"/>
                <a:cs typeface="Arial"/>
                <a:sym typeface="Arial"/>
              </a:rPr>
              <a:t>είναι πάντα πολύ χρήσιμες διότι σου προσφέρουν «τροφή για σκέψη», ενώ αναλογίζεσαι τις δικές σου ήπιες δεξιότητες, τις αποφάσεις και τις εργασίες στην κουζίνα. </a:t>
            </a:r>
          </a:p>
          <a:p>
            <a:pPr marL="0" lvl="0" indent="0">
              <a:lnSpc>
                <a:spcPct val="100000"/>
              </a:lnSpc>
              <a:spcBef>
                <a:spcPts val="0"/>
              </a:spcBef>
              <a:buNone/>
            </a:pPr>
            <a:endParaRPr sz="1800" dirty="0">
              <a:latin typeface="Arial"/>
              <a:ea typeface="Arial"/>
              <a:cs typeface="Arial"/>
              <a:sym typeface="Arial"/>
            </a:endParaRPr>
          </a:p>
          <a:p>
            <a:pPr marL="228600" lvl="0" indent="-228600">
              <a:lnSpc>
                <a:spcPct val="100000"/>
              </a:lnSpc>
              <a:spcBef>
                <a:spcPts val="0"/>
              </a:spcBef>
            </a:pPr>
            <a:r>
              <a:rPr lang="el-GR" sz="1800" b="1" dirty="0">
                <a:latin typeface="Arial"/>
                <a:ea typeface="Arial"/>
                <a:cs typeface="Arial"/>
                <a:sym typeface="Arial"/>
              </a:rPr>
              <a:t>Μην ξεχνάς ότι με την άσκηση βελτιώνεσαι!</a:t>
            </a:r>
            <a:br>
              <a:rPr lang="en-US" sz="1800" b="1" dirty="0">
                <a:latin typeface="Arial"/>
                <a:ea typeface="Arial"/>
                <a:cs typeface="Arial"/>
                <a:sym typeface="Arial"/>
              </a:rPr>
            </a:br>
            <a:r>
              <a:rPr lang="el-GR" sz="1800" dirty="0">
                <a:latin typeface="Arial"/>
                <a:ea typeface="Arial"/>
                <a:cs typeface="Arial"/>
                <a:sym typeface="Arial"/>
              </a:rPr>
              <a:t>Μπορείς να βάλεις ακόμη και τους φίλους σου ή τους συγγενείς σου να σε βοηθήσουν σ’ αυτό: Ας πούμε ότι θες να βελτιωθείς στη διαπραγμάτευση και να ζητήσεις από το αφεντικό σου να σε μετακινήσει σε άλλο πόστο.</a:t>
            </a:r>
          </a:p>
          <a:p>
            <a:pPr marL="0" lvl="0" indent="0">
              <a:lnSpc>
                <a:spcPct val="100000"/>
              </a:lnSpc>
              <a:spcBef>
                <a:spcPts val="0"/>
              </a:spcBef>
              <a:buNone/>
            </a:pPr>
            <a:r>
              <a:rPr lang="el-GR" sz="1800" dirty="0">
                <a:latin typeface="Arial"/>
                <a:ea typeface="Arial"/>
                <a:cs typeface="Arial"/>
                <a:sym typeface="Arial"/>
              </a:rPr>
              <a:t>    Ζήτα από έναν φίλο σου να παίξει τον ρόλο του αφεντικού σου και ασκήσου στη διαπραγμάτευση.</a:t>
            </a:r>
          </a:p>
          <a:p>
            <a:pPr marL="0" lvl="0" indent="0">
              <a:lnSpc>
                <a:spcPct val="100000"/>
              </a:lnSpc>
              <a:spcBef>
                <a:spcPts val="0"/>
              </a:spcBef>
              <a:buNone/>
            </a:pPr>
            <a:r>
              <a:rPr lang="el-GR" sz="1800" dirty="0">
                <a:latin typeface="Arial"/>
                <a:ea typeface="Arial"/>
                <a:cs typeface="Arial"/>
                <a:sym typeface="Arial"/>
              </a:rPr>
              <a:t>    Στη συνέχεια ζήτα από τον φίλο σου να σου πει τη γνώμη του και συζητήστε μαζί ιδέες βελτίωσης</a:t>
            </a:r>
          </a:p>
          <a:p>
            <a:pPr marL="0" lvl="0" indent="0">
              <a:lnSpc>
                <a:spcPct val="100000"/>
              </a:lnSpc>
              <a:spcBef>
                <a:spcPts val="0"/>
              </a:spcBef>
              <a:buNone/>
            </a:pPr>
            <a:r>
              <a:rPr lang="el-GR" sz="1800" dirty="0">
                <a:latin typeface="Arial"/>
                <a:ea typeface="Arial"/>
                <a:cs typeface="Arial"/>
                <a:sym typeface="Arial"/>
              </a:rPr>
              <a:t>    του αιτήματός σου.</a:t>
            </a:r>
          </a:p>
          <a:p>
            <a:pPr marL="228600" lvl="0" indent="-114300" algn="l" rtl="0">
              <a:lnSpc>
                <a:spcPct val="100000"/>
              </a:lnSpc>
              <a:spcBef>
                <a:spcPts val="0"/>
              </a:spcBef>
              <a:spcAft>
                <a:spcPts val="0"/>
              </a:spcAft>
              <a:buClr>
                <a:schemeClr val="dk1"/>
              </a:buClr>
              <a:buSzPts val="1800"/>
              <a:buNone/>
            </a:pPr>
            <a:endParaRPr sz="1800" dirty="0">
              <a:latin typeface="Arial"/>
              <a:ea typeface="Arial"/>
              <a:cs typeface="Arial"/>
              <a:sym typeface="Arial"/>
            </a:endParaRPr>
          </a:p>
          <a:p>
            <a:pPr marL="0" lvl="0" indent="0" algn="l" rtl="0">
              <a:lnSpc>
                <a:spcPct val="100000"/>
              </a:lnSpc>
              <a:spcBef>
                <a:spcPts val="0"/>
              </a:spcBef>
              <a:spcAft>
                <a:spcPts val="0"/>
              </a:spcAft>
              <a:buClr>
                <a:srgbClr val="000000"/>
              </a:buClr>
              <a:buSzPts val="3200"/>
              <a:buNone/>
            </a:pPr>
            <a:endParaRPr sz="1800"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800"/>
              <a:buNone/>
            </a:pPr>
            <a:endParaRPr sz="1800" dirty="0">
              <a:solidFill>
                <a:srgbClr val="6A8B40"/>
              </a:solidFill>
              <a:latin typeface="Arial"/>
              <a:ea typeface="Arial"/>
              <a:cs typeface="Arial"/>
              <a:sym typeface="Arial"/>
            </a:endParaRPr>
          </a:p>
        </p:txBody>
      </p:sp>
      <p:sp>
        <p:nvSpPr>
          <p:cNvPr id="373" name="Google Shape;373;p40"/>
          <p:cNvSpPr txBox="1"/>
          <p:nvPr/>
        </p:nvSpPr>
        <p:spPr>
          <a:xfrm>
            <a:off x="1071175" y="1779104"/>
            <a:ext cx="7489416" cy="369291"/>
          </a:xfrm>
          <a:prstGeom prst="rect">
            <a:avLst/>
          </a:prstGeom>
          <a:noFill/>
          <a:ln>
            <a:noFill/>
          </a:ln>
        </p:spPr>
        <p:txBody>
          <a:bodyPr spcFirstLastPara="1" wrap="square" lIns="91425" tIns="45700" rIns="91425" bIns="45700" anchor="t" anchorCtr="0">
            <a:spAutoFit/>
          </a:bodyPr>
          <a:lstStyle/>
          <a:p>
            <a:pPr lvl="0">
              <a:buClr>
                <a:srgbClr val="7B3C15"/>
              </a:buClr>
              <a:buSzPts val="1800"/>
            </a:pPr>
            <a:r>
              <a:rPr lang="el-GR" sz="1800" dirty="0">
                <a:solidFill>
                  <a:srgbClr val="7B3C15"/>
                </a:solidFill>
              </a:rPr>
              <a:t>Χρήσιμες συμβουλές</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1"/>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Arial"/>
                <a:ea typeface="Arial"/>
                <a:cs typeface="Arial"/>
                <a:sym typeface="Arial"/>
              </a:rPr>
              <a:t>3.3 </a:t>
            </a:r>
            <a:r>
              <a:rPr lang="el-GR" sz="2500" b="1" dirty="0">
                <a:solidFill>
                  <a:schemeClr val="accent1"/>
                </a:solidFill>
                <a:latin typeface="Arial"/>
                <a:ea typeface="Arial"/>
                <a:cs typeface="Arial"/>
                <a:sym typeface="Arial"/>
              </a:rPr>
              <a:t>Μπορούν να βελτιωθούν οι ήπιες δεξιότητες;</a:t>
            </a:r>
            <a:endParaRPr sz="2500" dirty="0"/>
          </a:p>
        </p:txBody>
      </p:sp>
      <p:sp>
        <p:nvSpPr>
          <p:cNvPr id="379" name="Google Shape;379;p41"/>
          <p:cNvSpPr txBox="1">
            <a:spLocks noGrp="1"/>
          </p:cNvSpPr>
          <p:nvPr>
            <p:ph type="body" idx="1"/>
          </p:nvPr>
        </p:nvSpPr>
        <p:spPr>
          <a:xfrm>
            <a:off x="838200" y="2210540"/>
            <a:ext cx="10515600" cy="3966423"/>
          </a:xfrm>
          <a:prstGeom prst="rect">
            <a:avLst/>
          </a:prstGeom>
          <a:noFill/>
          <a:ln>
            <a:noFill/>
          </a:ln>
        </p:spPr>
        <p:txBody>
          <a:bodyPr spcFirstLastPara="1" wrap="square" lIns="91425" tIns="45700" rIns="91425" bIns="45700" anchor="t" anchorCtr="0">
            <a:normAutofit/>
          </a:bodyPr>
          <a:lstStyle/>
          <a:p>
            <a:pPr marL="228600" lvl="0" indent="-228600">
              <a:lnSpc>
                <a:spcPct val="100000"/>
              </a:lnSpc>
              <a:spcBef>
                <a:spcPts val="0"/>
              </a:spcBef>
              <a:buClr>
                <a:srgbClr val="000000"/>
              </a:buClr>
            </a:pPr>
            <a:r>
              <a:rPr lang="el-GR" sz="1800" b="1" dirty="0">
                <a:latin typeface="+mj-lt"/>
                <a:ea typeface="Arial"/>
                <a:cs typeface="Arial"/>
                <a:sym typeface="Arial"/>
              </a:rPr>
              <a:t>Μερικές από την ΕΕ χρηματοδοτούμενες δράσεις </a:t>
            </a:r>
            <a:r>
              <a:rPr lang="el-GR" sz="1800" dirty="0">
                <a:latin typeface="+mj-lt"/>
                <a:ea typeface="Arial"/>
                <a:cs typeface="Arial"/>
                <a:sym typeface="Arial"/>
              </a:rPr>
              <a:t>που προσφέρουν δωρεάν εκπαιδευτικά προγράμματα και σχετικό υλικό για τις ήπιες δεξιότητες (σε διάφορες γλώσσες):</a:t>
            </a:r>
            <a:endParaRPr sz="1800" dirty="0">
              <a:latin typeface="+mj-lt"/>
            </a:endParaRPr>
          </a:p>
          <a:p>
            <a:pPr marL="685800" lvl="1" indent="-228600" algn="l" rtl="0">
              <a:lnSpc>
                <a:spcPct val="100000"/>
              </a:lnSpc>
              <a:spcBef>
                <a:spcPts val="0"/>
              </a:spcBef>
              <a:spcAft>
                <a:spcPts val="0"/>
              </a:spcAft>
              <a:buClr>
                <a:srgbClr val="000000"/>
              </a:buClr>
              <a:buSzPts val="1800"/>
              <a:buFont typeface="Courier New"/>
              <a:buChar char="o"/>
            </a:pPr>
            <a:r>
              <a:rPr lang="en-US" sz="1800" u="sng" dirty="0">
                <a:solidFill>
                  <a:schemeClr val="hlink"/>
                </a:solidFill>
                <a:latin typeface="+mj-lt"/>
                <a:ea typeface="Arial"/>
                <a:cs typeface="Arial"/>
                <a:sym typeface="Arial"/>
                <a:hlinkClick r:id="rId3"/>
              </a:rPr>
              <a:t>https://softskills4.eu</a:t>
            </a:r>
            <a:endParaRPr sz="1800" dirty="0">
              <a:latin typeface="+mj-lt"/>
              <a:ea typeface="Arial"/>
              <a:cs typeface="Arial"/>
              <a:sym typeface="Arial"/>
            </a:endParaRPr>
          </a:p>
          <a:p>
            <a:pPr marL="685800" lvl="1" indent="-228600" algn="l" rtl="0">
              <a:lnSpc>
                <a:spcPct val="100000"/>
              </a:lnSpc>
              <a:spcBef>
                <a:spcPts val="0"/>
              </a:spcBef>
              <a:spcAft>
                <a:spcPts val="0"/>
              </a:spcAft>
              <a:buClr>
                <a:srgbClr val="000000"/>
              </a:buClr>
              <a:buSzPts val="1800"/>
              <a:buFont typeface="Courier New"/>
              <a:buChar char="o"/>
            </a:pPr>
            <a:r>
              <a:rPr lang="en-US" sz="1800" u="sng" dirty="0">
                <a:solidFill>
                  <a:schemeClr val="hlink"/>
                </a:solidFill>
                <a:latin typeface="+mj-lt"/>
                <a:ea typeface="Arial"/>
                <a:cs typeface="Arial"/>
                <a:sym typeface="Arial"/>
                <a:hlinkClick r:id="rId4"/>
              </a:rPr>
              <a:t>https://skillsmatch.eu</a:t>
            </a:r>
            <a:r>
              <a:rPr lang="en-US" sz="1800" dirty="0">
                <a:latin typeface="+mj-lt"/>
                <a:ea typeface="Arial"/>
                <a:cs typeface="Arial"/>
                <a:sym typeface="Arial"/>
              </a:rPr>
              <a:t>  </a:t>
            </a:r>
            <a:endParaRPr sz="1800" dirty="0">
              <a:latin typeface="+mj-lt"/>
            </a:endParaRPr>
          </a:p>
          <a:p>
            <a:pPr marL="685800" lvl="1" indent="-228600" algn="l" rtl="0">
              <a:lnSpc>
                <a:spcPct val="100000"/>
              </a:lnSpc>
              <a:spcBef>
                <a:spcPts val="0"/>
              </a:spcBef>
              <a:spcAft>
                <a:spcPts val="0"/>
              </a:spcAft>
              <a:buClr>
                <a:srgbClr val="000000"/>
              </a:buClr>
              <a:buSzPts val="1800"/>
              <a:buFont typeface="Courier New"/>
              <a:buChar char="o"/>
            </a:pPr>
            <a:r>
              <a:rPr lang="en-US" sz="1800" u="sng" dirty="0">
                <a:solidFill>
                  <a:schemeClr val="hlink"/>
                </a:solidFill>
                <a:latin typeface="+mj-lt"/>
                <a:ea typeface="Arial"/>
                <a:cs typeface="Arial"/>
                <a:sym typeface="Arial"/>
                <a:hlinkClick r:id="rId5"/>
              </a:rPr>
              <a:t>https://ulisseproject.eu</a:t>
            </a:r>
            <a:endParaRPr sz="1800" dirty="0">
              <a:latin typeface="+mj-lt"/>
              <a:ea typeface="Arial"/>
              <a:cs typeface="Arial"/>
              <a:sym typeface="Arial"/>
            </a:endParaRPr>
          </a:p>
          <a:p>
            <a:pPr marL="685800" lvl="1" indent="-228600" algn="l" rtl="0">
              <a:lnSpc>
                <a:spcPct val="100000"/>
              </a:lnSpc>
              <a:spcBef>
                <a:spcPts val="0"/>
              </a:spcBef>
              <a:spcAft>
                <a:spcPts val="0"/>
              </a:spcAft>
              <a:buClr>
                <a:srgbClr val="000000"/>
              </a:buClr>
              <a:buSzPts val="1800"/>
              <a:buFont typeface="Courier New"/>
              <a:buChar char="o"/>
            </a:pPr>
            <a:r>
              <a:rPr lang="en-US" sz="1800" u="sng" dirty="0">
                <a:solidFill>
                  <a:schemeClr val="hlink"/>
                </a:solidFill>
                <a:latin typeface="+mj-lt"/>
                <a:ea typeface="Arial"/>
                <a:cs typeface="Arial"/>
                <a:sym typeface="Arial"/>
                <a:hlinkClick r:id="rId6"/>
              </a:rPr>
              <a:t>http://icaro-softskills.eu</a:t>
            </a:r>
            <a:r>
              <a:rPr lang="en-US" sz="1800" dirty="0">
                <a:latin typeface="+mj-lt"/>
                <a:ea typeface="Arial"/>
                <a:cs typeface="Arial"/>
                <a:sym typeface="Arial"/>
              </a:rPr>
              <a:t>  </a:t>
            </a:r>
            <a:endParaRPr sz="1800" dirty="0">
              <a:latin typeface="+mj-lt"/>
            </a:endParaRPr>
          </a:p>
          <a:p>
            <a:pPr marL="685800" lvl="1" indent="-228600" algn="l" rtl="0">
              <a:lnSpc>
                <a:spcPct val="100000"/>
              </a:lnSpc>
              <a:spcBef>
                <a:spcPts val="0"/>
              </a:spcBef>
              <a:spcAft>
                <a:spcPts val="0"/>
              </a:spcAft>
              <a:buClr>
                <a:srgbClr val="000000"/>
              </a:buClr>
              <a:buSzPts val="1800"/>
              <a:buFont typeface="Courier New"/>
              <a:buChar char="o"/>
            </a:pPr>
            <a:r>
              <a:rPr lang="en-US" sz="1800" u="sng" dirty="0">
                <a:solidFill>
                  <a:schemeClr val="hlink"/>
                </a:solidFill>
                <a:latin typeface="+mj-lt"/>
                <a:ea typeface="Arial"/>
                <a:cs typeface="Arial"/>
                <a:sym typeface="Arial"/>
                <a:hlinkClick r:id="rId7"/>
              </a:rPr>
              <a:t>https://jiminy.erasmus.site</a:t>
            </a:r>
            <a:r>
              <a:rPr lang="en-US" sz="1800" dirty="0">
                <a:latin typeface="+mj-lt"/>
                <a:ea typeface="Arial"/>
                <a:cs typeface="Arial"/>
                <a:sym typeface="Arial"/>
              </a:rPr>
              <a:t>  </a:t>
            </a:r>
            <a:endParaRPr sz="1800" dirty="0">
              <a:latin typeface="+mj-lt"/>
            </a:endParaRPr>
          </a:p>
          <a:p>
            <a:pPr marL="685800" lvl="1" indent="-228600" algn="l" rtl="0">
              <a:lnSpc>
                <a:spcPct val="100000"/>
              </a:lnSpc>
              <a:spcBef>
                <a:spcPts val="0"/>
              </a:spcBef>
              <a:spcAft>
                <a:spcPts val="0"/>
              </a:spcAft>
              <a:buClr>
                <a:srgbClr val="000000"/>
              </a:buClr>
              <a:buSzPts val="1800"/>
              <a:buFont typeface="Courier New"/>
              <a:buChar char="o"/>
            </a:pPr>
            <a:r>
              <a:rPr lang="en-US" sz="1800" u="sng" dirty="0">
                <a:solidFill>
                  <a:schemeClr val="hlink"/>
                </a:solidFill>
                <a:latin typeface="+mj-lt"/>
                <a:ea typeface="Arial"/>
                <a:cs typeface="Arial"/>
                <a:sym typeface="Arial"/>
                <a:hlinkClick r:id="rId8"/>
              </a:rPr>
              <a:t>http://www.understandingmyjourney.eu</a:t>
            </a:r>
            <a:r>
              <a:rPr lang="en-US" sz="1800" dirty="0">
                <a:latin typeface="+mj-lt"/>
                <a:ea typeface="Arial"/>
                <a:cs typeface="Arial"/>
                <a:sym typeface="Arial"/>
              </a:rPr>
              <a:t>  </a:t>
            </a:r>
          </a:p>
          <a:p>
            <a:pPr marL="685800" lvl="1" indent="-228600" algn="l" rtl="0">
              <a:lnSpc>
                <a:spcPct val="100000"/>
              </a:lnSpc>
              <a:spcBef>
                <a:spcPts val="0"/>
              </a:spcBef>
              <a:spcAft>
                <a:spcPts val="0"/>
              </a:spcAft>
              <a:buClr>
                <a:srgbClr val="000000"/>
              </a:buClr>
              <a:buSzPts val="1800"/>
              <a:buFont typeface="Courier New"/>
              <a:buChar char="o"/>
            </a:pPr>
            <a:endParaRPr lang="en-US" sz="1800" dirty="0">
              <a:latin typeface="+mj-lt"/>
              <a:ea typeface="Arial"/>
              <a:cs typeface="Arial"/>
              <a:sym typeface="Arial"/>
            </a:endParaRPr>
          </a:p>
          <a:p>
            <a:pPr marL="0" indent="0">
              <a:lnSpc>
                <a:spcPct val="100000"/>
              </a:lnSpc>
              <a:spcBef>
                <a:spcPts val="0"/>
              </a:spcBef>
              <a:buClr>
                <a:srgbClr val="000000"/>
              </a:buClr>
              <a:buNone/>
            </a:pPr>
            <a:r>
              <a:rPr lang="el-GR" sz="1800" b="1" dirty="0">
                <a:latin typeface="+mj-lt"/>
                <a:ea typeface="Arial"/>
                <a:cs typeface="Arial"/>
                <a:sym typeface="Arial"/>
              </a:rPr>
              <a:t>Άλλες από την ΕΕ χρηματοδοτούμενες δράσεις </a:t>
            </a:r>
            <a:r>
              <a:rPr lang="el-GR" sz="1800" dirty="0">
                <a:latin typeface="+mj-lt"/>
                <a:ea typeface="Arial"/>
                <a:cs typeface="Arial"/>
                <a:sym typeface="Arial"/>
              </a:rPr>
              <a:t>που προσφέρουν δωρεάν εκπαιδευτικά προγράμματα και σχετικό υλικό για τις διαπολιτισμικές δεξιότητες (σε διάφορες γλώσσες):</a:t>
            </a:r>
            <a:endParaRPr lang="en-GB" sz="1800" dirty="0">
              <a:latin typeface="+mj-lt"/>
            </a:endParaRPr>
          </a:p>
          <a:p>
            <a:pPr marL="685800" lvl="1" indent="-228600" algn="l" rtl="0">
              <a:lnSpc>
                <a:spcPct val="100000"/>
              </a:lnSpc>
              <a:spcBef>
                <a:spcPts val="0"/>
              </a:spcBef>
              <a:spcAft>
                <a:spcPts val="0"/>
              </a:spcAft>
              <a:buClr>
                <a:srgbClr val="000000"/>
              </a:buClr>
              <a:buSzPts val="1800"/>
              <a:buFont typeface="Courier New"/>
              <a:buChar char="o"/>
            </a:pPr>
            <a:r>
              <a:rPr lang="en-US" sz="1800" dirty="0">
                <a:latin typeface="+mj-lt"/>
                <a:ea typeface="Arial"/>
                <a:cs typeface="Arial"/>
                <a:sym typeface="Arial"/>
                <a:hlinkClick r:id="rId9"/>
              </a:rPr>
              <a:t>https://increase.grant.umfiasi.ro</a:t>
            </a:r>
            <a:r>
              <a:rPr lang="en-US" sz="1800" dirty="0">
                <a:latin typeface="+mj-lt"/>
                <a:ea typeface="Arial"/>
                <a:cs typeface="Arial"/>
                <a:sym typeface="Arial"/>
              </a:rPr>
              <a:t> </a:t>
            </a:r>
          </a:p>
          <a:p>
            <a:pPr marL="685800" lvl="1" indent="-228600" algn="l" rtl="0">
              <a:lnSpc>
                <a:spcPct val="100000"/>
              </a:lnSpc>
              <a:spcBef>
                <a:spcPts val="0"/>
              </a:spcBef>
              <a:spcAft>
                <a:spcPts val="0"/>
              </a:spcAft>
              <a:buClr>
                <a:srgbClr val="000000"/>
              </a:buClr>
              <a:buSzPts val="1800"/>
              <a:buFont typeface="Courier New"/>
              <a:buChar char="o"/>
            </a:pPr>
            <a:r>
              <a:rPr lang="en-US" sz="1800" dirty="0">
                <a:latin typeface="+mj-lt"/>
                <a:ea typeface="Arial"/>
                <a:cs typeface="Arial"/>
                <a:sym typeface="Arial"/>
                <a:hlinkClick r:id="rId10"/>
              </a:rPr>
              <a:t>http://www.intercult-project.eu</a:t>
            </a:r>
            <a:r>
              <a:rPr lang="en-US" sz="1800" dirty="0">
                <a:latin typeface="+mj-lt"/>
                <a:ea typeface="Arial"/>
                <a:cs typeface="Arial"/>
                <a:sym typeface="Arial"/>
              </a:rPr>
              <a:t> </a:t>
            </a:r>
          </a:p>
          <a:p>
            <a:pPr marL="685800" lvl="1" indent="-228600" algn="l" rtl="0">
              <a:lnSpc>
                <a:spcPct val="100000"/>
              </a:lnSpc>
              <a:spcBef>
                <a:spcPts val="0"/>
              </a:spcBef>
              <a:spcAft>
                <a:spcPts val="0"/>
              </a:spcAft>
              <a:buClr>
                <a:srgbClr val="000000"/>
              </a:buClr>
              <a:buSzPts val="1800"/>
              <a:buFont typeface="Courier New"/>
              <a:buChar char="o"/>
            </a:pPr>
            <a:r>
              <a:rPr lang="en-US" sz="1800" dirty="0">
                <a:latin typeface="+mj-lt"/>
                <a:ea typeface="Arial"/>
                <a:cs typeface="Arial"/>
                <a:sym typeface="Arial"/>
                <a:hlinkClick r:id="rId11"/>
              </a:rPr>
              <a:t>https://blendinproject.eu</a:t>
            </a:r>
            <a:r>
              <a:rPr lang="en-US" sz="1800" dirty="0">
                <a:latin typeface="+mj-lt"/>
                <a:ea typeface="Arial"/>
                <a:cs typeface="Arial"/>
                <a:sym typeface="Arial"/>
              </a:rPr>
              <a:t> </a:t>
            </a:r>
            <a:endParaRPr sz="1800" dirty="0">
              <a:latin typeface="+mj-lt"/>
              <a:ea typeface="Arial"/>
              <a:cs typeface="Arial"/>
              <a:sym typeface="Arial"/>
            </a:endParaRPr>
          </a:p>
          <a:p>
            <a:pPr marL="228600" lvl="0" indent="-114300" algn="l" rtl="0">
              <a:lnSpc>
                <a:spcPct val="90000"/>
              </a:lnSpc>
              <a:spcBef>
                <a:spcPts val="1000"/>
              </a:spcBef>
              <a:spcAft>
                <a:spcPts val="0"/>
              </a:spcAft>
              <a:buClr>
                <a:schemeClr val="dk1"/>
              </a:buClr>
              <a:buSzPts val="1800"/>
              <a:buNone/>
            </a:pPr>
            <a:endParaRPr sz="1800" dirty="0">
              <a:latin typeface="+mj-lt"/>
            </a:endParaRPr>
          </a:p>
        </p:txBody>
      </p:sp>
      <p:sp>
        <p:nvSpPr>
          <p:cNvPr id="380" name="Google Shape;380;p41"/>
          <p:cNvSpPr txBox="1"/>
          <p:nvPr/>
        </p:nvSpPr>
        <p:spPr>
          <a:xfrm>
            <a:off x="1071175" y="1779104"/>
            <a:ext cx="7489416" cy="369291"/>
          </a:xfrm>
          <a:prstGeom prst="rect">
            <a:avLst/>
          </a:prstGeom>
          <a:noFill/>
          <a:ln>
            <a:noFill/>
          </a:ln>
        </p:spPr>
        <p:txBody>
          <a:bodyPr spcFirstLastPara="1" wrap="square" lIns="91425" tIns="45700" rIns="91425" bIns="45700" anchor="t" anchorCtr="0">
            <a:spAutoFit/>
          </a:bodyPr>
          <a:lstStyle/>
          <a:p>
            <a:pPr lvl="0">
              <a:buClr>
                <a:srgbClr val="7B3C15"/>
              </a:buClr>
              <a:buSzPts val="1800"/>
            </a:pPr>
            <a:r>
              <a:rPr lang="el-GR" sz="1800" dirty="0">
                <a:solidFill>
                  <a:srgbClr val="7B3C15"/>
                </a:solidFill>
              </a:rPr>
              <a:t>Χρήσιμες συμβουλές</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42"/>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Arial"/>
                <a:ea typeface="Arial"/>
                <a:cs typeface="Arial"/>
                <a:sym typeface="Arial"/>
              </a:rPr>
              <a:t>3.3 </a:t>
            </a:r>
            <a:r>
              <a:rPr lang="el-GR" sz="2500" b="1" dirty="0">
                <a:solidFill>
                  <a:schemeClr val="accent1"/>
                </a:solidFill>
                <a:latin typeface="Arial"/>
                <a:ea typeface="Arial"/>
                <a:cs typeface="Arial"/>
                <a:sym typeface="Arial"/>
              </a:rPr>
              <a:t>Μπορούν να βελτιωθούν οι ήπιες δεξιότητες;</a:t>
            </a:r>
            <a:endParaRPr sz="2500" dirty="0"/>
          </a:p>
        </p:txBody>
      </p:sp>
      <p:sp>
        <p:nvSpPr>
          <p:cNvPr id="386" name="Google Shape;386;p42"/>
          <p:cNvSpPr txBox="1">
            <a:spLocks noGrp="1"/>
          </p:cNvSpPr>
          <p:nvPr>
            <p:ph type="body" idx="1"/>
          </p:nvPr>
        </p:nvSpPr>
        <p:spPr>
          <a:xfrm>
            <a:off x="838200" y="2210540"/>
            <a:ext cx="10515600" cy="3966423"/>
          </a:xfrm>
          <a:prstGeom prst="rect">
            <a:avLst/>
          </a:prstGeom>
          <a:noFill/>
          <a:ln>
            <a:noFill/>
          </a:ln>
        </p:spPr>
        <p:txBody>
          <a:bodyPr spcFirstLastPara="1" wrap="square" lIns="91425" tIns="45700" rIns="91425" bIns="45700" anchor="t" anchorCtr="0">
            <a:normAutofit lnSpcReduction="10000"/>
          </a:bodyPr>
          <a:lstStyle/>
          <a:p>
            <a:pPr marL="0" lvl="0" indent="0">
              <a:spcBef>
                <a:spcPts val="0"/>
              </a:spcBef>
              <a:buNone/>
            </a:pPr>
            <a:r>
              <a:rPr lang="el-GR" sz="1800" dirty="0">
                <a:latin typeface="+mj-lt"/>
              </a:rPr>
              <a:t>Εξίσου σημαντικό είναι όχι μόνο να διαθέτεις, αλλά να είσαι και σε θέση να παρουσιάζεις τις ήπιες δεξιότητές σου στο βιογραφικό σου για να κερδίσεις την προσοχή του μελλοντικού σου εργοδότη!</a:t>
            </a:r>
          </a:p>
          <a:p>
            <a:pPr marL="0" lvl="0" indent="0">
              <a:spcBef>
                <a:spcPts val="0"/>
              </a:spcBef>
              <a:buNone/>
            </a:pPr>
            <a:endParaRPr lang="el-GR" sz="1800" b="1" dirty="0">
              <a:latin typeface="+mj-lt"/>
            </a:endParaRPr>
          </a:p>
          <a:p>
            <a:pPr marL="228600" lvl="0" indent="-228600">
              <a:spcBef>
                <a:spcPts val="0"/>
              </a:spcBef>
            </a:pPr>
            <a:r>
              <a:rPr lang="el-GR" sz="1800" b="1" dirty="0">
                <a:latin typeface="+mj-lt"/>
              </a:rPr>
              <a:t>Το νέο</a:t>
            </a:r>
            <a:r>
              <a:rPr lang="en-US" sz="1800" b="1" dirty="0">
                <a:latin typeface="+mj-lt"/>
              </a:rPr>
              <a:t> </a:t>
            </a:r>
            <a:r>
              <a:rPr lang="en-US" sz="1800" b="1" dirty="0" err="1">
                <a:latin typeface="+mj-lt"/>
              </a:rPr>
              <a:t>Europass</a:t>
            </a:r>
            <a:br>
              <a:rPr lang="en-US" sz="1800" dirty="0">
                <a:latin typeface="+mj-lt"/>
              </a:rPr>
            </a:br>
            <a:r>
              <a:rPr lang="el-GR" sz="1800" dirty="0">
                <a:latin typeface="+mj-lt"/>
              </a:rPr>
              <a:t>Αν θες να επωφεληθείς από μια καινοτόμα και εύχρηστη πλατφόρμα για να διαχειρίζεσαι μόνιμα τα στάδια της καριέρας σου, τότε πρέπει να επισκεφθείς τον νέο ιστότοπο του </a:t>
            </a:r>
            <a:r>
              <a:rPr lang="el-GR" sz="1800" dirty="0" err="1">
                <a:latin typeface="+mj-lt"/>
              </a:rPr>
              <a:t>Europass</a:t>
            </a:r>
            <a:r>
              <a:rPr lang="el-GR" sz="1800" dirty="0">
                <a:latin typeface="+mj-lt"/>
              </a:rPr>
              <a:t> </a:t>
            </a:r>
            <a:r>
              <a:rPr lang="el-GR" sz="1800" dirty="0">
                <a:latin typeface="+mj-lt"/>
                <a:hlinkClick r:id="rId3"/>
              </a:rPr>
              <a:t>https://europa.eu/europass</a:t>
            </a:r>
            <a:r>
              <a:rPr lang="el-GR" sz="1800" dirty="0">
                <a:latin typeface="+mj-lt"/>
              </a:rPr>
              <a:t>. </a:t>
            </a:r>
            <a:r>
              <a:rPr lang="el-GR" sz="1800" dirty="0" err="1">
                <a:latin typeface="+mj-lt"/>
              </a:rPr>
              <a:t>To</a:t>
            </a:r>
            <a:r>
              <a:rPr lang="el-GR" sz="1800" dirty="0">
                <a:latin typeface="+mj-lt"/>
              </a:rPr>
              <a:t> </a:t>
            </a:r>
            <a:r>
              <a:rPr lang="el-GR" sz="1800" dirty="0" err="1">
                <a:latin typeface="+mj-lt"/>
              </a:rPr>
              <a:t>Europass</a:t>
            </a:r>
            <a:r>
              <a:rPr lang="el-GR" sz="1800" dirty="0">
                <a:latin typeface="+mj-lt"/>
              </a:rPr>
              <a:t> είναι πολύτιμο αν θες να συντάξεις βιογραφικό ή συνοδευτική επιστολή με επαγγελματικό τρόπο. </a:t>
            </a:r>
          </a:p>
          <a:p>
            <a:pPr marL="228600" lvl="0" indent="-228600">
              <a:spcBef>
                <a:spcPts val="0"/>
              </a:spcBef>
            </a:pPr>
            <a:endParaRPr lang="el-GR" sz="1800" dirty="0">
              <a:latin typeface="+mj-lt"/>
            </a:endParaRPr>
          </a:p>
          <a:p>
            <a:pPr marL="228600" lvl="0" indent="-228600">
              <a:spcBef>
                <a:spcPts val="0"/>
              </a:spcBef>
            </a:pPr>
            <a:r>
              <a:rPr lang="el-GR" sz="1800" dirty="0">
                <a:latin typeface="+mj-lt"/>
              </a:rPr>
              <a:t>Εκεί προσφέρονται υπηρεσίες σε διάφορες γλώσσες: μετά τη δημιουργία ενός «προφίλ» μπορείς να αρχίσεις να τηρείς αρχείο με τις δεξιότητές σου, τους τίτλων σπουδών σου, τα ενδιαφέροντά σου και τις εμπειρίες σου, ενώ παράλληλα θα βρίσκεις και προσαρμοσμένες στο προφίλ σου προτάσεις για εκπαιδευτικά προγράμματα και θέσεις εργασίας. Η πληροφορίες αυτές περιλαμβάνουν και ηλεκτρονικές διευθύνσεις εθνικών υπηρεσιών υποστήριξης για την εξεύρεση εργασίας και ευκαιρίες εκπαίδευσης.</a:t>
            </a:r>
            <a:br>
              <a:rPr lang="en-US" sz="1800" dirty="0">
                <a:latin typeface="+mj-lt"/>
              </a:rPr>
            </a:br>
            <a:endParaRPr sz="1800" dirty="0">
              <a:latin typeface="+mj-lt"/>
            </a:endParaRPr>
          </a:p>
        </p:txBody>
      </p:sp>
      <p:sp>
        <p:nvSpPr>
          <p:cNvPr id="387" name="Google Shape;387;p42"/>
          <p:cNvSpPr txBox="1"/>
          <p:nvPr/>
        </p:nvSpPr>
        <p:spPr>
          <a:xfrm>
            <a:off x="1071175" y="1779104"/>
            <a:ext cx="7489416" cy="369291"/>
          </a:xfrm>
          <a:prstGeom prst="rect">
            <a:avLst/>
          </a:prstGeom>
          <a:noFill/>
          <a:ln>
            <a:noFill/>
          </a:ln>
        </p:spPr>
        <p:txBody>
          <a:bodyPr spcFirstLastPara="1" wrap="square" lIns="91425" tIns="45700" rIns="91425" bIns="45700" anchor="t" anchorCtr="0">
            <a:spAutoFit/>
          </a:bodyPr>
          <a:lstStyle/>
          <a:p>
            <a:pPr lvl="0">
              <a:buClr>
                <a:srgbClr val="7B3C15"/>
              </a:buClr>
              <a:buSzPts val="1800"/>
            </a:pPr>
            <a:r>
              <a:rPr lang="el-GR" sz="1800" dirty="0">
                <a:solidFill>
                  <a:srgbClr val="7B3C15"/>
                </a:solidFill>
              </a:rPr>
              <a:t>Χρήσιμες συμβουλές</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42"/>
          <p:cNvSpPr txBox="1">
            <a:spLocks noGrp="1"/>
          </p:cNvSpPr>
          <p:nvPr>
            <p:ph type="title"/>
          </p:nvPr>
        </p:nvSpPr>
        <p:spPr>
          <a:xfrm>
            <a:off x="838200" y="719622"/>
            <a:ext cx="9540834"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mj-lt"/>
                <a:ea typeface="Arial"/>
                <a:cs typeface="Arial"/>
                <a:sym typeface="Arial"/>
              </a:rPr>
              <a:t>3.4 </a:t>
            </a:r>
            <a:r>
              <a:rPr lang="el-GR" sz="2500" b="1" dirty="0">
                <a:solidFill>
                  <a:schemeClr val="accent1"/>
                </a:solidFill>
                <a:latin typeface="+mj-lt"/>
                <a:ea typeface="Arial"/>
                <a:cs typeface="Arial"/>
                <a:sym typeface="Arial"/>
              </a:rPr>
              <a:t>Ασκήσεις για την ανάπτυξη των ήπιων και διαπολιτισμικών δεξιοτήτων</a:t>
            </a:r>
            <a:endParaRPr sz="2500" dirty="0">
              <a:latin typeface="+mj-lt"/>
            </a:endParaRPr>
          </a:p>
        </p:txBody>
      </p:sp>
      <p:sp>
        <p:nvSpPr>
          <p:cNvPr id="386" name="Google Shape;386;p42"/>
          <p:cNvSpPr txBox="1">
            <a:spLocks noGrp="1"/>
          </p:cNvSpPr>
          <p:nvPr>
            <p:ph type="body" idx="1"/>
          </p:nvPr>
        </p:nvSpPr>
        <p:spPr>
          <a:xfrm>
            <a:off x="838200" y="2210540"/>
            <a:ext cx="10515600" cy="3966423"/>
          </a:xfrm>
          <a:prstGeom prst="rect">
            <a:avLst/>
          </a:prstGeom>
          <a:noFill/>
          <a:ln>
            <a:noFill/>
          </a:ln>
        </p:spPr>
        <p:txBody>
          <a:bodyPr spcFirstLastPara="1" wrap="square" lIns="91425" tIns="45700" rIns="91425" bIns="45700" anchor="t" anchorCtr="0">
            <a:normAutofit/>
          </a:bodyPr>
          <a:lstStyle/>
          <a:p>
            <a:pPr marL="0" lvl="0" indent="0">
              <a:spcBef>
                <a:spcPts val="0"/>
              </a:spcBef>
              <a:buNone/>
            </a:pPr>
            <a:r>
              <a:rPr lang="el-GR" sz="1600" dirty="0">
                <a:latin typeface="+mj-lt"/>
              </a:rPr>
              <a:t>Στην ενότητα αυτή μπορείς να βρεις απλά παραδείγματα μεθόδων που θα σε βοηθήσουν να αναπτύξεις τις ήπιες και διαπολιτισμικές σου δεξιότητες. Λάβε υπόψη σου ότι οι μέθοδοι απόκτησης ήπιων δεξιοτήτων διαφέρουν από τη μέθοδο απόκτησης γνώσεων, οπότε τα παραδείγματα αυτά βασίζονται σε άτυπη εκπαίδευση και αποτυπώνουν πραγματικές καταστάσεις στον επισιτιστικό τομέα. Σε μερικές περιπτώσεις μπορεί να χρειαστείς βοήθεια από κάποιον συγγενή, φίλο ή συνάδελφο για να συζητήσεις και να ανταλλάξεις απόψεις! </a:t>
            </a:r>
            <a:br>
              <a:rPr lang="en-US" sz="1800" dirty="0">
                <a:solidFill>
                  <a:srgbClr val="7B3C15"/>
                </a:solidFill>
                <a:latin typeface="+mj-lt"/>
                <a:ea typeface="Arial"/>
                <a:cs typeface="Arial"/>
                <a:sym typeface="Arial"/>
              </a:rPr>
            </a:br>
            <a:endParaRPr sz="1800" dirty="0">
              <a:solidFill>
                <a:srgbClr val="6A8B40"/>
              </a:solidFill>
              <a:latin typeface="+mj-lt"/>
              <a:ea typeface="Arial"/>
              <a:cs typeface="Arial"/>
              <a:sym typeface="Arial"/>
            </a:endParaRPr>
          </a:p>
          <a:p>
            <a:pPr marL="0" lvl="0" indent="0" algn="l" rtl="0">
              <a:lnSpc>
                <a:spcPct val="90000"/>
              </a:lnSpc>
              <a:spcBef>
                <a:spcPts val="1000"/>
              </a:spcBef>
              <a:spcAft>
                <a:spcPts val="0"/>
              </a:spcAft>
              <a:buClr>
                <a:schemeClr val="dk1"/>
              </a:buClr>
              <a:buSzPts val="1800"/>
              <a:buNone/>
            </a:pPr>
            <a:br>
              <a:rPr lang="en-US" sz="1800" dirty="0">
                <a:latin typeface="+mj-lt"/>
              </a:rPr>
            </a:br>
            <a:br>
              <a:rPr lang="en-US" sz="1800" dirty="0">
                <a:latin typeface="+mj-lt"/>
              </a:rPr>
            </a:br>
            <a:r>
              <a:rPr lang="en-US" sz="1800" dirty="0">
                <a:latin typeface="+mj-lt"/>
              </a:rPr>
              <a:t>. </a:t>
            </a:r>
            <a:endParaRPr sz="1800" dirty="0">
              <a:latin typeface="+mj-lt"/>
            </a:endParaRPr>
          </a:p>
        </p:txBody>
      </p:sp>
      <p:graphicFrame>
        <p:nvGraphicFramePr>
          <p:cNvPr id="3" name="Πίνακας 2">
            <a:extLst>
              <a:ext uri="{FF2B5EF4-FFF2-40B4-BE49-F238E27FC236}">
                <a16:creationId xmlns:a16="http://schemas.microsoft.com/office/drawing/2014/main" id="{492AF672-C929-4B99-93C2-C0C341A843FB}"/>
              </a:ext>
            </a:extLst>
          </p:cNvPr>
          <p:cNvGraphicFramePr>
            <a:graphicFrameLocks noGrp="1"/>
          </p:cNvGraphicFramePr>
          <p:nvPr>
            <p:extLst>
              <p:ext uri="{D42A27DB-BD31-4B8C-83A1-F6EECF244321}">
                <p14:modId xmlns:p14="http://schemas.microsoft.com/office/powerpoint/2010/main" val="3188988154"/>
              </p:ext>
            </p:extLst>
          </p:nvPr>
        </p:nvGraphicFramePr>
        <p:xfrm>
          <a:off x="1192065" y="3724629"/>
          <a:ext cx="9807869" cy="2878051"/>
        </p:xfrm>
        <a:graphic>
          <a:graphicData uri="http://schemas.openxmlformats.org/drawingml/2006/table">
            <a:tbl>
              <a:tblPr firstRow="1" firstCol="1" bandRow="1">
                <a:tableStyleId>{5C22544A-7EE6-4342-B048-85BDC9FD1C3A}</a:tableStyleId>
              </a:tblPr>
              <a:tblGrid>
                <a:gridCol w="1989281">
                  <a:extLst>
                    <a:ext uri="{9D8B030D-6E8A-4147-A177-3AD203B41FA5}">
                      <a16:colId xmlns:a16="http://schemas.microsoft.com/office/drawing/2014/main" val="2846579847"/>
                    </a:ext>
                  </a:extLst>
                </a:gridCol>
                <a:gridCol w="7818588">
                  <a:extLst>
                    <a:ext uri="{9D8B030D-6E8A-4147-A177-3AD203B41FA5}">
                      <a16:colId xmlns:a16="http://schemas.microsoft.com/office/drawing/2014/main" val="2363455992"/>
                    </a:ext>
                  </a:extLst>
                </a:gridCol>
              </a:tblGrid>
              <a:tr h="575610">
                <a:tc>
                  <a:txBody>
                    <a:bodyPr/>
                    <a:lstStyle/>
                    <a:p>
                      <a:r>
                        <a:rPr lang="el-GR" sz="1800" dirty="0">
                          <a:effectLst/>
                        </a:rPr>
                        <a:t>Ήπιες δεξιότητες</a:t>
                      </a:r>
                      <a:endParaRPr lang="el-GR" sz="1800" dirty="0">
                        <a:effectLst/>
                        <a:latin typeface="Calibri" panose="020F0502020204030204" pitchFamily="34" charset="0"/>
                      </a:endParaRPr>
                    </a:p>
                  </a:txBody>
                  <a:tcPr marL="68580" marR="68580" marT="0" marB="0"/>
                </a:tc>
                <a:tc>
                  <a:txBody>
                    <a:bodyPr/>
                    <a:lstStyle/>
                    <a:p>
                      <a:r>
                        <a:rPr lang="el-GR" sz="1800" dirty="0">
                          <a:effectLst/>
                        </a:rPr>
                        <a:t>Ασκήσεις</a:t>
                      </a:r>
                      <a:endParaRPr lang="el-GR" sz="1800" dirty="0">
                        <a:effectLst/>
                        <a:latin typeface="Calibri" panose="020F0502020204030204" pitchFamily="34" charset="0"/>
                      </a:endParaRPr>
                    </a:p>
                  </a:txBody>
                  <a:tcPr marL="68580" marR="68580" marT="0" marB="0"/>
                </a:tc>
                <a:extLst>
                  <a:ext uri="{0D108BD9-81ED-4DB2-BD59-A6C34878D82A}">
                    <a16:rowId xmlns:a16="http://schemas.microsoft.com/office/drawing/2014/main" val="523020529"/>
                  </a:ext>
                </a:extLst>
              </a:tr>
              <a:tr h="1279134">
                <a:tc>
                  <a:txBody>
                    <a:bodyPr/>
                    <a:lstStyle/>
                    <a:p>
                      <a:r>
                        <a:rPr lang="el-GR" sz="1800" dirty="0">
                          <a:effectLst/>
                        </a:rPr>
                        <a:t>Αυτοπεποίθηση</a:t>
                      </a:r>
                      <a:endParaRPr lang="el-GR" sz="1800" dirty="0">
                        <a:effectLst/>
                        <a:latin typeface="Calibri" panose="020F0502020204030204" pitchFamily="34" charset="0"/>
                      </a:endParaRPr>
                    </a:p>
                  </a:txBody>
                  <a:tcPr marL="68580" marR="68580" marT="0" marB="0"/>
                </a:tc>
                <a:tc>
                  <a:txBody>
                    <a:bodyPr/>
                    <a:lstStyle/>
                    <a:p>
                      <a:r>
                        <a:rPr lang="el-GR" sz="1600" dirty="0">
                          <a:effectLst/>
                        </a:rPr>
                        <a:t>Γραμμή ζωής: Σχεδίασε σε μια κόλλα χαρτί μια ίσια γραμμή και σημείωσε χρονολογικά τα σπουδαιότερα γεγονότα της ζωής σου (προσωπικά ή επαγγελματικά). Στη συνέχεια, προβληματίσου πάνω στις ακόλουθες ερωτήσεις: «Ποιο ήταν το μεγαλύτερο επίτευγμά μου μέχρι σήμερα;», «Ποια ήταν η τελευταία φορά που ένοιωσα υπερήφανα για τον εαυτό μου;»</a:t>
                      </a:r>
                      <a:endParaRPr lang="el-GR" sz="1600" dirty="0">
                        <a:effectLst/>
                        <a:latin typeface="Calibri" panose="020F0502020204030204" pitchFamily="34" charset="0"/>
                      </a:endParaRPr>
                    </a:p>
                  </a:txBody>
                  <a:tcPr marL="68580" marR="68580" marT="0" marB="0"/>
                </a:tc>
                <a:extLst>
                  <a:ext uri="{0D108BD9-81ED-4DB2-BD59-A6C34878D82A}">
                    <a16:rowId xmlns:a16="http://schemas.microsoft.com/office/drawing/2014/main" val="284873054"/>
                  </a:ext>
                </a:extLst>
              </a:tr>
              <a:tr h="1023307">
                <a:tc>
                  <a:txBody>
                    <a:bodyPr/>
                    <a:lstStyle/>
                    <a:p>
                      <a:r>
                        <a:rPr lang="el-GR" sz="1800" dirty="0">
                          <a:effectLst/>
                        </a:rPr>
                        <a:t>Επίλυση </a:t>
                      </a:r>
                      <a:r>
                        <a:rPr lang="en-US" sz="1800" dirty="0">
                          <a:effectLst/>
                        </a:rPr>
                        <a:t> </a:t>
                      </a:r>
                      <a:r>
                        <a:rPr lang="el-GR" sz="1800" dirty="0">
                          <a:effectLst/>
                        </a:rPr>
                        <a:t>προβλημάτων</a:t>
                      </a:r>
                      <a:endParaRPr lang="el-GR" sz="1800" dirty="0">
                        <a:effectLst/>
                        <a:latin typeface="Calibri" panose="020F0502020204030204" pitchFamily="34" charset="0"/>
                      </a:endParaRPr>
                    </a:p>
                  </a:txBody>
                  <a:tcPr marL="68580" marR="68580" marT="0" marB="0"/>
                </a:tc>
                <a:tc>
                  <a:txBody>
                    <a:bodyPr/>
                    <a:lstStyle/>
                    <a:p>
                      <a:r>
                        <a:rPr lang="el-GR" sz="1600" dirty="0">
                          <a:effectLst/>
                        </a:rPr>
                        <a:t>Περιγράψτε την καθημερινή ρουτίνα στην κουζίνα ή ένα πρόβλημα που μπορεί να προκύψει κατά τη διάρκεια της εργασίας σας που σχετίζεται με τον επισιτιστικό ή τον τουριστικό τομέα. Συζητήστε μ’ έναν φίλο τις πιθανές λύσεις. Τι κάνατε εσείς για να λύσετε το πρόβλημα; Ποια λύση θα έδινε ο φίλος αν του τύχαινε το ίδιο;</a:t>
                      </a:r>
                      <a:endParaRPr lang="el-GR" sz="1600" dirty="0">
                        <a:effectLst/>
                        <a:latin typeface="Calibri" panose="020F0502020204030204" pitchFamily="34" charset="0"/>
                      </a:endParaRPr>
                    </a:p>
                  </a:txBody>
                  <a:tcPr marL="68580" marR="68580" marT="0" marB="0"/>
                </a:tc>
                <a:extLst>
                  <a:ext uri="{0D108BD9-81ED-4DB2-BD59-A6C34878D82A}">
                    <a16:rowId xmlns:a16="http://schemas.microsoft.com/office/drawing/2014/main" val="138028071"/>
                  </a:ext>
                </a:extLst>
              </a:tr>
            </a:tbl>
          </a:graphicData>
        </a:graphic>
      </p:graphicFrame>
    </p:spTree>
    <p:extLst>
      <p:ext uri="{BB962C8B-B14F-4D97-AF65-F5344CB8AC3E}">
        <p14:creationId xmlns:p14="http://schemas.microsoft.com/office/powerpoint/2010/main" val="12699704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42"/>
          <p:cNvSpPr txBox="1">
            <a:spLocks noGrp="1"/>
          </p:cNvSpPr>
          <p:nvPr>
            <p:ph type="title"/>
          </p:nvPr>
        </p:nvSpPr>
        <p:spPr>
          <a:xfrm>
            <a:off x="838200" y="719622"/>
            <a:ext cx="9623961"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mj-lt"/>
                <a:ea typeface="Arial"/>
                <a:cs typeface="Arial"/>
                <a:sym typeface="Arial"/>
              </a:rPr>
              <a:t>3.4 </a:t>
            </a:r>
            <a:r>
              <a:rPr lang="el-GR" sz="2500" b="1" dirty="0">
                <a:solidFill>
                  <a:schemeClr val="accent1"/>
                </a:solidFill>
                <a:latin typeface="+mj-lt"/>
                <a:ea typeface="Arial"/>
                <a:cs typeface="Arial"/>
                <a:sym typeface="Arial"/>
              </a:rPr>
              <a:t>Ασκήσεις για την ανάπτυξη των ήπιων και διαπολιτισμικών δεξιοτήτων</a:t>
            </a:r>
            <a:endParaRPr sz="2500" dirty="0">
              <a:latin typeface="+mj-lt"/>
            </a:endParaRPr>
          </a:p>
        </p:txBody>
      </p:sp>
      <p:graphicFrame>
        <p:nvGraphicFramePr>
          <p:cNvPr id="5" name="Πίνακας 4">
            <a:extLst>
              <a:ext uri="{FF2B5EF4-FFF2-40B4-BE49-F238E27FC236}">
                <a16:creationId xmlns:a16="http://schemas.microsoft.com/office/drawing/2014/main" id="{2EA7E2A7-1F20-4413-BB8C-B9127AB1A8BC}"/>
              </a:ext>
            </a:extLst>
          </p:cNvPr>
          <p:cNvGraphicFramePr>
            <a:graphicFrameLocks noGrp="1"/>
          </p:cNvGraphicFramePr>
          <p:nvPr>
            <p:extLst>
              <p:ext uri="{D42A27DB-BD31-4B8C-83A1-F6EECF244321}">
                <p14:modId xmlns:p14="http://schemas.microsoft.com/office/powerpoint/2010/main" val="4065522401"/>
              </p:ext>
            </p:extLst>
          </p:nvPr>
        </p:nvGraphicFramePr>
        <p:xfrm>
          <a:off x="1111348" y="1905794"/>
          <a:ext cx="9833317" cy="4800600"/>
        </p:xfrm>
        <a:graphic>
          <a:graphicData uri="http://schemas.openxmlformats.org/drawingml/2006/table">
            <a:tbl>
              <a:tblPr firstRow="1" firstCol="1" bandRow="1">
                <a:tableStyleId>{5C22544A-7EE6-4342-B048-85BDC9FD1C3A}</a:tableStyleId>
              </a:tblPr>
              <a:tblGrid>
                <a:gridCol w="1994442">
                  <a:extLst>
                    <a:ext uri="{9D8B030D-6E8A-4147-A177-3AD203B41FA5}">
                      <a16:colId xmlns:a16="http://schemas.microsoft.com/office/drawing/2014/main" val="2885068361"/>
                    </a:ext>
                  </a:extLst>
                </a:gridCol>
                <a:gridCol w="7838875">
                  <a:extLst>
                    <a:ext uri="{9D8B030D-6E8A-4147-A177-3AD203B41FA5}">
                      <a16:colId xmlns:a16="http://schemas.microsoft.com/office/drawing/2014/main" val="1689061527"/>
                    </a:ext>
                  </a:extLst>
                </a:gridCol>
              </a:tblGrid>
              <a:tr h="0">
                <a:tc>
                  <a:txBody>
                    <a:bodyPr/>
                    <a:lstStyle/>
                    <a:p>
                      <a:r>
                        <a:rPr lang="el-GR" sz="1500" dirty="0">
                          <a:effectLst/>
                        </a:rPr>
                        <a:t>Ήπιες δεξιότητες</a:t>
                      </a:r>
                    </a:p>
                  </a:txBody>
                  <a:tcPr marL="68580" marR="68580" marT="0" marB="0"/>
                </a:tc>
                <a:tc>
                  <a:txBody>
                    <a:bodyPr/>
                    <a:lstStyle/>
                    <a:p>
                      <a:r>
                        <a:rPr lang="el-GR" sz="1500" dirty="0">
                          <a:effectLst/>
                        </a:rPr>
                        <a:t>Ασκήσεις</a:t>
                      </a:r>
                      <a:endParaRPr lang="el-GR" sz="1500" dirty="0">
                        <a:effectLst/>
                        <a:latin typeface="Calibri" panose="020F0502020204030204" pitchFamily="34" charset="0"/>
                      </a:endParaRPr>
                    </a:p>
                  </a:txBody>
                  <a:tcPr marL="68580" marR="68580" marT="0" marB="0"/>
                </a:tc>
                <a:extLst>
                  <a:ext uri="{0D108BD9-81ED-4DB2-BD59-A6C34878D82A}">
                    <a16:rowId xmlns:a16="http://schemas.microsoft.com/office/drawing/2014/main" val="2255994769"/>
                  </a:ext>
                </a:extLst>
              </a:tr>
              <a:tr h="0">
                <a:tc>
                  <a:txBody>
                    <a:bodyPr/>
                    <a:lstStyle/>
                    <a:p>
                      <a:r>
                        <a:rPr lang="el-GR" sz="1300" dirty="0">
                          <a:effectLst/>
                          <a:latin typeface="+mn-lt"/>
                        </a:rPr>
                        <a:t>Ακρίβεια και προσοχή στη λεπτομέρεια</a:t>
                      </a:r>
                    </a:p>
                  </a:txBody>
                  <a:tcPr marL="68580" marR="68580" marT="0" marB="0"/>
                </a:tc>
                <a:tc>
                  <a:txBody>
                    <a:bodyPr/>
                    <a:lstStyle/>
                    <a:p>
                      <a:r>
                        <a:rPr lang="el-GR" sz="1500" dirty="0">
                          <a:effectLst/>
                        </a:rPr>
                        <a:t>Δες το βίντεο </a:t>
                      </a:r>
                      <a:r>
                        <a:rPr lang="el-GR" sz="1500" dirty="0">
                          <a:effectLst/>
                          <a:hlinkClick r:id="rId3"/>
                        </a:rPr>
                        <a:t>https://www.youtube.com/watch?v=bFL9bEezvSk</a:t>
                      </a:r>
                      <a:r>
                        <a:rPr lang="en-US" sz="1500" dirty="0">
                          <a:effectLst/>
                        </a:rPr>
                        <a:t> </a:t>
                      </a:r>
                      <a:r>
                        <a:rPr lang="el-GR" sz="1500" dirty="0">
                          <a:effectLst/>
                        </a:rPr>
                        <a:t>και τσέκαρε κατά πόσο πρόσεξες τις λεπτομέρειες!</a:t>
                      </a:r>
                      <a:endParaRPr lang="el-GR" sz="1500" dirty="0">
                        <a:effectLst/>
                        <a:latin typeface="Calibri" panose="020F0502020204030204" pitchFamily="34" charset="0"/>
                      </a:endParaRPr>
                    </a:p>
                  </a:txBody>
                  <a:tcPr marL="68580" marR="68580" marT="0" marB="0"/>
                </a:tc>
                <a:extLst>
                  <a:ext uri="{0D108BD9-81ED-4DB2-BD59-A6C34878D82A}">
                    <a16:rowId xmlns:a16="http://schemas.microsoft.com/office/drawing/2014/main" val="2721121037"/>
                  </a:ext>
                </a:extLst>
              </a:tr>
              <a:tr h="0">
                <a:tc>
                  <a:txBody>
                    <a:bodyPr/>
                    <a:lstStyle/>
                    <a:p>
                      <a:r>
                        <a:rPr lang="el-GR" sz="1500" dirty="0">
                          <a:effectLst/>
                        </a:rPr>
                        <a:t>Αυτοπειθαρχία</a:t>
                      </a:r>
                      <a:endParaRPr lang="el-GR" sz="1500" dirty="0">
                        <a:effectLst/>
                        <a:latin typeface="Calibri" panose="020F0502020204030204" pitchFamily="34" charset="0"/>
                      </a:endParaRPr>
                    </a:p>
                  </a:txBody>
                  <a:tcPr marL="68580" marR="68580" marT="0" marB="0"/>
                </a:tc>
                <a:tc>
                  <a:txBody>
                    <a:bodyPr/>
                    <a:lstStyle/>
                    <a:p>
                      <a:r>
                        <a:rPr lang="el-GR" sz="1500" dirty="0">
                          <a:effectLst/>
                        </a:rPr>
                        <a:t>Σκέψου έναν στόχο που θέλεις να κατακτήσεις και προσπάθησε να τον υπενθυμίζεις στον εαυτό σου καθημερινά επί 10 ημέρες! Παράδειγμα: «Σήμερα είναι η μέρα που θα υποβάλλω αίτηση για δουλειά!»</a:t>
                      </a:r>
                      <a:endParaRPr lang="el-GR" sz="1500" dirty="0">
                        <a:effectLst/>
                        <a:latin typeface="Calibri" panose="020F0502020204030204" pitchFamily="34" charset="0"/>
                      </a:endParaRPr>
                    </a:p>
                  </a:txBody>
                  <a:tcPr marL="68580" marR="68580" marT="0" marB="0"/>
                </a:tc>
                <a:extLst>
                  <a:ext uri="{0D108BD9-81ED-4DB2-BD59-A6C34878D82A}">
                    <a16:rowId xmlns:a16="http://schemas.microsoft.com/office/drawing/2014/main" val="119192900"/>
                  </a:ext>
                </a:extLst>
              </a:tr>
              <a:tr h="0">
                <a:tc>
                  <a:txBody>
                    <a:bodyPr/>
                    <a:lstStyle/>
                    <a:p>
                      <a:r>
                        <a:rPr lang="el-GR" sz="1500" dirty="0">
                          <a:effectLst/>
                        </a:rPr>
                        <a:t>Διαχείριση χρόνου και οργανωτική ικανότητα</a:t>
                      </a:r>
                      <a:endParaRPr lang="el-GR" sz="1500" dirty="0">
                        <a:effectLst/>
                        <a:latin typeface="Calibri" panose="020F0502020204030204" pitchFamily="34" charset="0"/>
                      </a:endParaRPr>
                    </a:p>
                  </a:txBody>
                  <a:tcPr marL="68580" marR="68580" marT="0" marB="0"/>
                </a:tc>
                <a:tc>
                  <a:txBody>
                    <a:bodyPr/>
                    <a:lstStyle/>
                    <a:p>
                      <a:r>
                        <a:rPr lang="el-GR" sz="1500" dirty="0">
                          <a:effectLst/>
                        </a:rPr>
                        <a:t>Δώσε γραπτή περιγραφή μιας συνηθισμένης μέρας στη δουλειά και σκέψου τις διάφορες εργασίες που πρέπει να φέρεις εις πέρας. Προσπάθησε να βρεις, μέσα σε δέκα λεπτά, ποια είναι τα πέντε βασικά βήματα που πρέπει να κάνεις για να εκτελέσεις τα καθήκοντά σου με επιτυχία. Στη συνέχεια, ιεράρχησε τις εργασίες, από την περισσότερο έως την λιγότερο σημαντική. Αν μπορείς, συζήτησέ το με έναν συνάδελφο ή ακόμη και με τον προϊστάμενό σου.</a:t>
                      </a:r>
                      <a:endParaRPr lang="el-GR" sz="1500" dirty="0">
                        <a:effectLst/>
                        <a:latin typeface="Calibri" panose="020F0502020204030204" pitchFamily="34" charset="0"/>
                      </a:endParaRPr>
                    </a:p>
                  </a:txBody>
                  <a:tcPr marL="68580" marR="68580" marT="0" marB="0"/>
                </a:tc>
                <a:extLst>
                  <a:ext uri="{0D108BD9-81ED-4DB2-BD59-A6C34878D82A}">
                    <a16:rowId xmlns:a16="http://schemas.microsoft.com/office/drawing/2014/main" val="1683006209"/>
                  </a:ext>
                </a:extLst>
              </a:tr>
              <a:tr h="0">
                <a:tc>
                  <a:txBody>
                    <a:bodyPr/>
                    <a:lstStyle/>
                    <a:p>
                      <a:r>
                        <a:rPr lang="el-GR" sz="1500" dirty="0">
                          <a:effectLst/>
                        </a:rPr>
                        <a:t>Δημιουργικότητα</a:t>
                      </a:r>
                      <a:endParaRPr lang="el-GR" sz="1500" dirty="0">
                        <a:effectLst/>
                        <a:latin typeface="Calibri" panose="020F0502020204030204" pitchFamily="34" charset="0"/>
                      </a:endParaRPr>
                    </a:p>
                  </a:txBody>
                  <a:tcPr marL="68580" marR="68580" marT="0" marB="0"/>
                </a:tc>
                <a:tc>
                  <a:txBody>
                    <a:bodyPr/>
                    <a:lstStyle/>
                    <a:p>
                      <a:r>
                        <a:rPr lang="el-GR" sz="1500" dirty="0">
                          <a:effectLst/>
                        </a:rPr>
                        <a:t>Έχεις καμιά καταπληκτική ιδέα που θέλεις να πραγματοποιήσεις; Τι χρειάζεται η ιδέα σου για να καρποφορήσει; Γράψε πέντε σημαντικά πράγματα που μπορείς να κάνεις για να πραγματοποιήσεις τις ιδέες και τους στόχους σου. Ψάξε στο ίντερνετ ή συζήτα με ένα φίλο παρόμοιες ιδέες και ξαναγράψε τη λίστα σου!</a:t>
                      </a:r>
                      <a:endParaRPr lang="el-GR" sz="1500" dirty="0">
                        <a:effectLst/>
                        <a:latin typeface="Calibri" panose="020F0502020204030204" pitchFamily="34" charset="0"/>
                      </a:endParaRPr>
                    </a:p>
                  </a:txBody>
                  <a:tcPr marL="68580" marR="68580" marT="0" marB="0"/>
                </a:tc>
                <a:extLst>
                  <a:ext uri="{0D108BD9-81ED-4DB2-BD59-A6C34878D82A}">
                    <a16:rowId xmlns:a16="http://schemas.microsoft.com/office/drawing/2014/main" val="732034592"/>
                  </a:ext>
                </a:extLst>
              </a:tr>
              <a:tr h="0">
                <a:tc>
                  <a:txBody>
                    <a:bodyPr/>
                    <a:lstStyle/>
                    <a:p>
                      <a:r>
                        <a:rPr lang="el-GR" sz="1500" dirty="0">
                          <a:effectLst/>
                        </a:rPr>
                        <a:t>Λήψη αποφάσεων &amp; Αποφασιστικότητα</a:t>
                      </a:r>
                      <a:r>
                        <a:rPr lang="en-US" sz="1500" dirty="0">
                          <a:effectLst/>
                        </a:rPr>
                        <a:t> </a:t>
                      </a:r>
                      <a:endParaRPr lang="el-GR" sz="1500" dirty="0">
                        <a:effectLst/>
                        <a:latin typeface="Calibri" panose="020F0502020204030204" pitchFamily="34" charset="0"/>
                      </a:endParaRPr>
                    </a:p>
                  </a:txBody>
                  <a:tcPr marL="68580" marR="68580" marT="0" marB="0"/>
                </a:tc>
                <a:tc>
                  <a:txBody>
                    <a:bodyPr/>
                    <a:lstStyle/>
                    <a:p>
                      <a:r>
                        <a:rPr lang="el-GR" sz="1500" dirty="0">
                          <a:effectLst/>
                        </a:rPr>
                        <a:t>Σχεδίασε δύο (2) πίνακες. Ο πρώτος θα έχει τον τίτλο «Οι σημαντικότερες δεξιότητες που απέκτησα/στις οποίες διακρίνομαι» και ο δεύτερος πίνακας «προβλήματα που σχετίζονται με τον χώρο εργασίας μου». Αντιστοίχισε τις δεξιότητες με τα προβλήματα και σκέψου τις λύσεις και τις ενδεδειγμένες αποφάσεις που μπορείς να πάρεις την επόμενη φορά που προκύψει παρόμοια πρόκληση.</a:t>
                      </a:r>
                      <a:endParaRPr lang="el-GR" sz="1500" dirty="0">
                        <a:effectLst/>
                        <a:latin typeface="Calibri" panose="020F0502020204030204" pitchFamily="34" charset="0"/>
                      </a:endParaRPr>
                    </a:p>
                  </a:txBody>
                  <a:tcPr marL="68580" marR="68580" marT="0" marB="0"/>
                </a:tc>
                <a:extLst>
                  <a:ext uri="{0D108BD9-81ED-4DB2-BD59-A6C34878D82A}">
                    <a16:rowId xmlns:a16="http://schemas.microsoft.com/office/drawing/2014/main" val="811412117"/>
                  </a:ext>
                </a:extLst>
              </a:tr>
            </a:tbl>
          </a:graphicData>
        </a:graphic>
      </p:graphicFrame>
    </p:spTree>
    <p:extLst>
      <p:ext uri="{BB962C8B-B14F-4D97-AF65-F5344CB8AC3E}">
        <p14:creationId xmlns:p14="http://schemas.microsoft.com/office/powerpoint/2010/main" val="1764492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42"/>
          <p:cNvSpPr txBox="1">
            <a:spLocks noGrp="1"/>
          </p:cNvSpPr>
          <p:nvPr>
            <p:ph type="title"/>
          </p:nvPr>
        </p:nvSpPr>
        <p:spPr>
          <a:xfrm>
            <a:off x="838200" y="719622"/>
            <a:ext cx="9457706"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mj-lt"/>
                <a:ea typeface="Arial"/>
                <a:cs typeface="Arial"/>
                <a:sym typeface="Arial"/>
              </a:rPr>
              <a:t>3.4 </a:t>
            </a:r>
            <a:r>
              <a:rPr lang="el-GR" sz="2500" b="1" dirty="0">
                <a:solidFill>
                  <a:schemeClr val="accent1"/>
                </a:solidFill>
                <a:latin typeface="+mj-lt"/>
                <a:ea typeface="Arial"/>
                <a:cs typeface="Arial"/>
                <a:sym typeface="Arial"/>
              </a:rPr>
              <a:t>Ασκήσεις για την ανάπτυξη των ήπιων και διαπολιτισμικών δεξιοτήτων</a:t>
            </a:r>
            <a:endParaRPr sz="2500" dirty="0">
              <a:latin typeface="+mj-lt"/>
            </a:endParaRPr>
          </a:p>
        </p:txBody>
      </p:sp>
      <p:graphicFrame>
        <p:nvGraphicFramePr>
          <p:cNvPr id="2" name="Πίνακας 1">
            <a:extLst>
              <a:ext uri="{FF2B5EF4-FFF2-40B4-BE49-F238E27FC236}">
                <a16:creationId xmlns:a16="http://schemas.microsoft.com/office/drawing/2014/main" id="{104A365C-6308-431E-8ED1-5F5112575B6F}"/>
              </a:ext>
            </a:extLst>
          </p:cNvPr>
          <p:cNvGraphicFramePr>
            <a:graphicFrameLocks noGrp="1"/>
          </p:cNvGraphicFramePr>
          <p:nvPr>
            <p:extLst>
              <p:ext uri="{D42A27DB-BD31-4B8C-83A1-F6EECF244321}">
                <p14:modId xmlns:p14="http://schemas.microsoft.com/office/powerpoint/2010/main" val="331953747"/>
              </p:ext>
            </p:extLst>
          </p:nvPr>
        </p:nvGraphicFramePr>
        <p:xfrm>
          <a:off x="984739" y="1950928"/>
          <a:ext cx="9748910" cy="3642360"/>
        </p:xfrm>
        <a:graphic>
          <a:graphicData uri="http://schemas.openxmlformats.org/drawingml/2006/table">
            <a:tbl>
              <a:tblPr firstRow="1" firstCol="1" bandRow="1">
                <a:tableStyleId>{5C22544A-7EE6-4342-B048-85BDC9FD1C3A}</a:tableStyleId>
              </a:tblPr>
              <a:tblGrid>
                <a:gridCol w="1972217">
                  <a:extLst>
                    <a:ext uri="{9D8B030D-6E8A-4147-A177-3AD203B41FA5}">
                      <a16:colId xmlns:a16="http://schemas.microsoft.com/office/drawing/2014/main" val="933060273"/>
                    </a:ext>
                  </a:extLst>
                </a:gridCol>
                <a:gridCol w="7776693">
                  <a:extLst>
                    <a:ext uri="{9D8B030D-6E8A-4147-A177-3AD203B41FA5}">
                      <a16:colId xmlns:a16="http://schemas.microsoft.com/office/drawing/2014/main" val="3791192977"/>
                    </a:ext>
                  </a:extLst>
                </a:gridCol>
              </a:tblGrid>
              <a:tr h="131859">
                <a:tc>
                  <a:txBody>
                    <a:bodyPr/>
                    <a:lstStyle/>
                    <a:p>
                      <a:r>
                        <a:rPr lang="el-GR" sz="1800" dirty="0">
                          <a:effectLst/>
                        </a:rPr>
                        <a:t>Ήπιες δεξιότητες</a:t>
                      </a:r>
                      <a:endParaRPr lang="el-GR" sz="1800" dirty="0">
                        <a:effectLst/>
                        <a:latin typeface="Calibri" panose="020F0502020204030204" pitchFamily="34" charset="0"/>
                      </a:endParaRPr>
                    </a:p>
                  </a:txBody>
                  <a:tcPr marL="53942" marR="53942" marT="0" marB="0"/>
                </a:tc>
                <a:tc>
                  <a:txBody>
                    <a:bodyPr/>
                    <a:lstStyle/>
                    <a:p>
                      <a:r>
                        <a:rPr lang="el-GR" sz="1800" dirty="0">
                          <a:effectLst/>
                        </a:rPr>
                        <a:t>Ασκήσεις</a:t>
                      </a:r>
                      <a:endParaRPr lang="el-GR" sz="1800" dirty="0">
                        <a:effectLst/>
                        <a:latin typeface="Calibri" panose="020F0502020204030204" pitchFamily="34" charset="0"/>
                      </a:endParaRPr>
                    </a:p>
                  </a:txBody>
                  <a:tcPr marL="53942" marR="53942" marT="0" marB="0"/>
                </a:tc>
                <a:extLst>
                  <a:ext uri="{0D108BD9-81ED-4DB2-BD59-A6C34878D82A}">
                    <a16:rowId xmlns:a16="http://schemas.microsoft.com/office/drawing/2014/main" val="83625845"/>
                  </a:ext>
                </a:extLst>
              </a:tr>
              <a:tr h="916226">
                <a:tc>
                  <a:txBody>
                    <a:bodyPr/>
                    <a:lstStyle/>
                    <a:p>
                      <a:r>
                        <a:rPr lang="el-GR" sz="1800" dirty="0">
                          <a:effectLst/>
                        </a:rPr>
                        <a:t>Ομαδική εργασία</a:t>
                      </a:r>
                      <a:endParaRPr lang="el-GR" sz="1800" dirty="0">
                        <a:effectLst/>
                        <a:latin typeface="Calibri" panose="020F0502020204030204" pitchFamily="34" charset="0"/>
                      </a:endParaRPr>
                    </a:p>
                  </a:txBody>
                  <a:tcPr marL="53942" marR="53942" marT="0" marB="0"/>
                </a:tc>
                <a:tc>
                  <a:txBody>
                    <a:bodyPr/>
                    <a:lstStyle/>
                    <a:p>
                      <a:r>
                        <a:rPr lang="el-GR" sz="1700" dirty="0">
                          <a:effectLst/>
                        </a:rPr>
                        <a:t>Περίπτωση: Η Άννα και η Μαίρη εργάζονται μαζί ως σερβιτόρες σε ένα τοπικό εστιατόριο. Η Άννα προτιμά να εργάζεται μόνη της και αποφεύγει τη συνεργασία με συναδέλφους και γι αυτό τον περισσότερο χρόνο είναι απρόσιτη. Ποια προβλήματα μπορεί να προκύψουν από την στάση της Άννας; Μπες στη θέση της συναδέλφου της. Τι μπορείς να κάνεις για να βελτιώσεις την κατάσταση; Συζήτησέ το με έναν φίλο ή συνάδελφο.</a:t>
                      </a:r>
                      <a:endParaRPr lang="el-GR" sz="1700" dirty="0">
                        <a:effectLst/>
                        <a:latin typeface="Calibri" panose="020F0502020204030204" pitchFamily="34" charset="0"/>
                      </a:endParaRPr>
                    </a:p>
                  </a:txBody>
                  <a:tcPr marL="53942" marR="53942" marT="0" marB="0"/>
                </a:tc>
                <a:extLst>
                  <a:ext uri="{0D108BD9-81ED-4DB2-BD59-A6C34878D82A}">
                    <a16:rowId xmlns:a16="http://schemas.microsoft.com/office/drawing/2014/main" val="3496514749"/>
                  </a:ext>
                </a:extLst>
              </a:tr>
              <a:tr h="527435">
                <a:tc>
                  <a:txBody>
                    <a:bodyPr/>
                    <a:lstStyle/>
                    <a:p>
                      <a:endParaRPr lang="el-GR" sz="1800" dirty="0">
                        <a:effectLst/>
                      </a:endParaRPr>
                    </a:p>
                    <a:p>
                      <a:r>
                        <a:rPr lang="el-GR" sz="1800" dirty="0">
                          <a:effectLst/>
                        </a:rPr>
                        <a:t>Ηγεσία</a:t>
                      </a:r>
                      <a:endParaRPr lang="el-GR" sz="1800" dirty="0">
                        <a:effectLst/>
                        <a:latin typeface="Calibri" panose="020F0502020204030204" pitchFamily="34" charset="0"/>
                      </a:endParaRPr>
                    </a:p>
                  </a:txBody>
                  <a:tcPr marL="53942" marR="53942" marT="0" marB="0"/>
                </a:tc>
                <a:tc>
                  <a:txBody>
                    <a:bodyPr/>
                    <a:lstStyle/>
                    <a:p>
                      <a:endParaRPr lang="el-GR" sz="1700" dirty="0">
                        <a:effectLst/>
                      </a:endParaRPr>
                    </a:p>
                    <a:p>
                      <a:r>
                        <a:rPr lang="el-GR" sz="1700" dirty="0">
                          <a:effectLst/>
                        </a:rPr>
                        <a:t>Περίπτωση: Ο κύριος Αλί είναι ο ιδιοκτήτης ενός εστιατορίου. Στις αποφάσεις του δεν λαμβάνει ποτέ υπόψη του τις ανάγκες των πελατών του και την γνώμη του προσωπικού του. Παρόλο που εργάζεται σκληρά, δεν ενθαρρύνει τον διάλογο. Νομίζεις ότι διαθέτει ηγετικές ικανότητες; Ποιες δεξιότητες του λείπουν; Τι θα του πρότεινες; Προβληματίσου πάνω στην περίπτωση αυτή και συζήτησέ την, ει δυνατόν, με έναν φίλο ή συνάδελφο. </a:t>
                      </a:r>
                      <a:endParaRPr lang="el-GR" sz="1700" dirty="0">
                        <a:effectLst/>
                        <a:latin typeface="Calibri" panose="020F0502020204030204" pitchFamily="34" charset="0"/>
                      </a:endParaRPr>
                    </a:p>
                  </a:txBody>
                  <a:tcPr marL="53942" marR="53942" marT="0" marB="0"/>
                </a:tc>
                <a:extLst>
                  <a:ext uri="{0D108BD9-81ED-4DB2-BD59-A6C34878D82A}">
                    <a16:rowId xmlns:a16="http://schemas.microsoft.com/office/drawing/2014/main" val="1876145934"/>
                  </a:ext>
                </a:extLst>
              </a:tr>
            </a:tbl>
          </a:graphicData>
        </a:graphic>
      </p:graphicFrame>
    </p:spTree>
    <p:extLst>
      <p:ext uri="{BB962C8B-B14F-4D97-AF65-F5344CB8AC3E}">
        <p14:creationId xmlns:p14="http://schemas.microsoft.com/office/powerpoint/2010/main" val="9419573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3"/>
          <p:cNvSpPr txBox="1"/>
          <p:nvPr/>
        </p:nvSpPr>
        <p:spPr>
          <a:xfrm>
            <a:off x="753978" y="2453857"/>
            <a:ext cx="10944809" cy="2880470"/>
          </a:xfrm>
          <a:prstGeom prst="rect">
            <a:avLst/>
          </a:prstGeom>
          <a:noFill/>
          <a:ln>
            <a:noFill/>
          </a:ln>
        </p:spPr>
        <p:txBody>
          <a:bodyPr spcFirstLastPara="1" wrap="square" lIns="91425" tIns="45700" rIns="91425" bIns="45700" anchor="ctr" anchorCtr="0">
            <a:normAutofit/>
          </a:bodyPr>
          <a:lstStyle/>
          <a:p>
            <a:pPr lvl="0" algn="ctr">
              <a:buSzPts val="5400"/>
            </a:pPr>
            <a:r>
              <a:rPr lang="el-GR" sz="4000" b="1" dirty="0">
                <a:solidFill>
                  <a:schemeClr val="accent1"/>
                </a:solidFill>
              </a:rPr>
              <a:t>ΕΝΟΤΗΤΑ 4: Η ΣΠΟΥΔΑΙΟΤΗΤΑ ΤΩΝ «ΗΠΙΩΝ ΔΕΞΙΟΤΗΤΩΝ» ΣΤΟΝ ΕΠΙΣΙΤΙΣΤΙΚΟ ΤΟΜΕΑ</a:t>
            </a:r>
            <a:r>
              <a:rPr lang="en-US" sz="4000" b="1" dirty="0">
                <a:solidFill>
                  <a:schemeClr val="accent1"/>
                </a:solidFill>
                <a:latin typeface="Arial"/>
                <a:ea typeface="Arial"/>
                <a:cs typeface="Arial"/>
                <a:sym typeface="Arial"/>
              </a:rPr>
              <a:t> </a:t>
            </a:r>
            <a:br>
              <a:rPr lang="en-US" sz="4000" b="1" dirty="0">
                <a:solidFill>
                  <a:schemeClr val="accent1"/>
                </a:solidFill>
                <a:latin typeface="Arial"/>
                <a:ea typeface="Arial"/>
                <a:cs typeface="Arial"/>
                <a:sym typeface="Arial"/>
              </a:rPr>
            </a:br>
            <a:endParaRPr sz="4000" b="1" dirty="0">
              <a:solidFill>
                <a:schemeClr val="accent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4"/>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Arial"/>
                <a:ea typeface="Arial"/>
                <a:cs typeface="Arial"/>
                <a:sym typeface="Arial"/>
              </a:rPr>
              <a:t>4.1 </a:t>
            </a:r>
            <a:r>
              <a:rPr lang="el-GR" sz="2500" b="1" dirty="0">
                <a:solidFill>
                  <a:schemeClr val="accent1"/>
                </a:solidFill>
                <a:latin typeface="Arial"/>
                <a:ea typeface="Arial"/>
                <a:cs typeface="Arial"/>
                <a:sym typeface="Arial"/>
              </a:rPr>
              <a:t>Ο επισιτιστικός τομέας ως κλάδος της τουριστικής βιομηχανίας</a:t>
            </a:r>
            <a:endParaRPr sz="2500" b="1" dirty="0">
              <a:solidFill>
                <a:schemeClr val="accent1"/>
              </a:solidFill>
              <a:latin typeface="Arial"/>
              <a:ea typeface="Arial"/>
              <a:cs typeface="Arial"/>
              <a:sym typeface="Arial"/>
            </a:endParaRPr>
          </a:p>
        </p:txBody>
      </p:sp>
      <p:sp>
        <p:nvSpPr>
          <p:cNvPr id="398" name="Google Shape;398;p44"/>
          <p:cNvSpPr txBox="1">
            <a:spLocks noGrp="1"/>
          </p:cNvSpPr>
          <p:nvPr>
            <p:ph type="body" idx="1"/>
          </p:nvPr>
        </p:nvSpPr>
        <p:spPr>
          <a:xfrm>
            <a:off x="838200" y="2210540"/>
            <a:ext cx="5421923" cy="3966423"/>
          </a:xfrm>
          <a:prstGeom prst="rect">
            <a:avLst/>
          </a:prstGeom>
          <a:noFill/>
          <a:ln>
            <a:noFill/>
          </a:ln>
        </p:spPr>
        <p:txBody>
          <a:bodyPr spcFirstLastPara="1" wrap="square" lIns="91425" tIns="45700" rIns="91425" bIns="45700" anchor="t" anchorCtr="0">
            <a:normAutofit/>
          </a:bodyPr>
          <a:lstStyle/>
          <a:p>
            <a:pPr marL="228600" lvl="0" indent="-228600">
              <a:spcBef>
                <a:spcPts val="0"/>
              </a:spcBef>
            </a:pPr>
            <a:r>
              <a:rPr lang="el-GR" sz="1800" dirty="0">
                <a:latin typeface="Arial"/>
                <a:ea typeface="Arial"/>
                <a:cs typeface="Arial"/>
                <a:sym typeface="Arial"/>
              </a:rPr>
              <a:t>Ο επισιτιστικός τομέας αποτελεί αναπόσπαστο μέρος του τουρισμού και της φιλοξενίας, μια βιομηχανία έντασης εργασίας που εμπεριέχει αυξημένη επαφή με τον πελάτη.</a:t>
            </a:r>
          </a:p>
          <a:p>
            <a:pPr marL="0" lvl="0" indent="0">
              <a:spcBef>
                <a:spcPts val="0"/>
              </a:spcBef>
              <a:buNone/>
            </a:pPr>
            <a:endParaRPr sz="1800" dirty="0">
              <a:latin typeface="Arial"/>
              <a:ea typeface="Arial"/>
              <a:cs typeface="Arial"/>
              <a:sym typeface="Arial"/>
            </a:endParaRPr>
          </a:p>
          <a:p>
            <a:pPr marL="228600" lvl="0" indent="-228600"/>
            <a:r>
              <a:rPr lang="el-GR" sz="1800" dirty="0">
                <a:latin typeface="Arial"/>
                <a:ea typeface="Arial"/>
                <a:cs typeface="Arial"/>
                <a:sym typeface="Arial"/>
              </a:rPr>
              <a:t>Για τον λόγο αυτόν, η προσωπική επικοινωνία και οι διαπολιτισμικές δεξιότητες, ή γενικά οι ήπιες δεξιότητες, είναι απαραίτητες για όποιον θέλει να επιτύχει σ’ αυτόν τον επαγγελματικό κλάδο. </a:t>
            </a:r>
            <a:endParaRPr dirty="0"/>
          </a:p>
        </p:txBody>
      </p:sp>
      <p:pic>
        <p:nvPicPr>
          <p:cNvPr id="5" name="Εικόνα 4">
            <a:extLst>
              <a:ext uri="{FF2B5EF4-FFF2-40B4-BE49-F238E27FC236}">
                <a16:creationId xmlns:a16="http://schemas.microsoft.com/office/drawing/2014/main" id="{52A46DA5-3422-439F-B501-0843A89556CD}"/>
              </a:ext>
            </a:extLst>
          </p:cNvPr>
          <p:cNvPicPr>
            <a:picLocks noChangeAspect="1"/>
          </p:cNvPicPr>
          <p:nvPr/>
        </p:nvPicPr>
        <p:blipFill>
          <a:blip r:embed="rId3"/>
          <a:stretch>
            <a:fillRect/>
          </a:stretch>
        </p:blipFill>
        <p:spPr>
          <a:xfrm>
            <a:off x="6479094" y="2020292"/>
            <a:ext cx="5185409" cy="4346917"/>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45"/>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Arial"/>
                <a:ea typeface="Arial"/>
                <a:cs typeface="Arial"/>
                <a:sym typeface="Arial"/>
              </a:rPr>
              <a:t>4.1 </a:t>
            </a:r>
            <a:r>
              <a:rPr lang="el-GR" sz="2500" b="1" dirty="0">
                <a:solidFill>
                  <a:schemeClr val="accent1"/>
                </a:solidFill>
                <a:latin typeface="Arial"/>
                <a:ea typeface="Arial"/>
                <a:cs typeface="Arial"/>
                <a:sym typeface="Arial"/>
              </a:rPr>
              <a:t>Ο επισιτιστικός τομέας ως κλάδος της τουριστικής βιομηχανίας</a:t>
            </a:r>
            <a:endParaRPr sz="2500" b="1" dirty="0">
              <a:solidFill>
                <a:schemeClr val="accent1"/>
              </a:solidFill>
              <a:latin typeface="Arial"/>
              <a:ea typeface="Arial"/>
              <a:cs typeface="Arial"/>
              <a:sym typeface="Arial"/>
            </a:endParaRPr>
          </a:p>
        </p:txBody>
      </p:sp>
      <p:sp>
        <p:nvSpPr>
          <p:cNvPr id="404" name="Google Shape;404;p45"/>
          <p:cNvSpPr txBox="1">
            <a:spLocks noGrp="1"/>
          </p:cNvSpPr>
          <p:nvPr>
            <p:ph type="body" idx="1"/>
          </p:nvPr>
        </p:nvSpPr>
        <p:spPr>
          <a:xfrm>
            <a:off x="838200" y="1740568"/>
            <a:ext cx="11016916" cy="5117432"/>
          </a:xfrm>
          <a:prstGeom prst="rect">
            <a:avLst/>
          </a:prstGeom>
          <a:noFill/>
          <a:ln>
            <a:noFill/>
          </a:ln>
        </p:spPr>
        <p:txBody>
          <a:bodyPr spcFirstLastPara="1" wrap="square" lIns="91425" tIns="45700" rIns="91425" bIns="45700" anchor="t" anchorCtr="0">
            <a:normAutofit/>
          </a:bodyPr>
          <a:lstStyle/>
          <a:p>
            <a:pPr marL="228600" marR="5080" lvl="0" indent="-228600">
              <a:lnSpc>
                <a:spcPct val="130000"/>
              </a:lnSpc>
              <a:spcBef>
                <a:spcPts val="0"/>
              </a:spcBef>
              <a:buSzPts val="1400"/>
            </a:pPr>
            <a:r>
              <a:rPr lang="el-GR" sz="1700" b="1" dirty="0">
                <a:latin typeface="Arial"/>
                <a:ea typeface="Arial"/>
                <a:cs typeface="Arial"/>
                <a:sym typeface="Arial"/>
              </a:rPr>
              <a:t>Τουρισμός, φιλοξενία &amp; επισιτιστικός τομέας</a:t>
            </a:r>
            <a:r>
              <a:rPr lang="en-US" sz="1700" b="1" dirty="0">
                <a:latin typeface="Arial"/>
                <a:ea typeface="Arial"/>
                <a:cs typeface="Arial"/>
                <a:sym typeface="Arial"/>
              </a:rPr>
              <a:t> </a:t>
            </a:r>
            <a:br>
              <a:rPr lang="en-US" sz="1700" b="1" dirty="0">
                <a:latin typeface="Arial"/>
                <a:ea typeface="Arial"/>
                <a:cs typeface="Arial"/>
                <a:sym typeface="Arial"/>
              </a:rPr>
            </a:br>
            <a:r>
              <a:rPr lang="el-GR" sz="1700" dirty="0">
                <a:latin typeface="Arial"/>
                <a:ea typeface="Arial"/>
                <a:cs typeface="Arial"/>
                <a:sym typeface="Arial"/>
              </a:rPr>
              <a:t>Θεωρείται δραστηριότητα με έμφαση στο ανθρώπινο δυναμικό, τόσο από την άποψη της εσωτερικής λειτουργίας της επιχείρησης όσο και από την εξωτερική άποψη του πελάτη.</a:t>
            </a:r>
            <a:br>
              <a:rPr lang="en-US" sz="1700" dirty="0">
                <a:latin typeface="Arial"/>
                <a:ea typeface="Arial"/>
                <a:cs typeface="Arial"/>
                <a:sym typeface="Arial"/>
              </a:rPr>
            </a:br>
            <a:r>
              <a:rPr lang="el-GR" sz="1700" b="1" dirty="0">
                <a:latin typeface="Arial"/>
                <a:ea typeface="Arial"/>
                <a:cs typeface="Arial"/>
                <a:sym typeface="Arial"/>
              </a:rPr>
              <a:t>Αλληλεπίδραση με πελάτες &amp; συναδέλφους</a:t>
            </a:r>
            <a:br>
              <a:rPr lang="en-US" sz="1700" b="1" dirty="0">
                <a:latin typeface="Arial"/>
                <a:ea typeface="Arial"/>
                <a:cs typeface="Arial"/>
                <a:sym typeface="Arial"/>
              </a:rPr>
            </a:br>
            <a:r>
              <a:rPr lang="el-GR" sz="1700" dirty="0">
                <a:latin typeface="Arial"/>
                <a:ea typeface="Arial"/>
                <a:cs typeface="Arial"/>
                <a:sym typeface="Arial"/>
              </a:rPr>
              <a:t>Πολλές θέσεις εργασίας σ’ αυτόν τον τομέα εμπεριέχουν απευθείας επαφή των πελατών με ανθρώπους απ’ ολόκληρο τον κόσμο, όπως άτομα που εξυπηρετούν, υποδέχονται ή διευθύνουν ένα εστιατόριο. Εντούτοις, όλες οι ειδικότητες που σχετίζονται με τον επισιτισμό συνεργάζονται και αποτελούν μία ομάδα με στόχο τη δημιουργία ευχάριστης ατμόσφαιρας για όλους τους πελάτες. </a:t>
            </a:r>
            <a:endParaRPr sz="1700" dirty="0">
              <a:latin typeface="Arial"/>
              <a:ea typeface="Arial"/>
              <a:cs typeface="Arial"/>
              <a:sym typeface="Arial"/>
            </a:endParaRPr>
          </a:p>
          <a:p>
            <a:pPr marL="228600" marR="5080" lvl="0" indent="-228600">
              <a:lnSpc>
                <a:spcPct val="130000"/>
              </a:lnSpc>
              <a:spcBef>
                <a:spcPts val="0"/>
              </a:spcBef>
              <a:buSzPts val="1400"/>
            </a:pPr>
            <a:r>
              <a:rPr lang="el-GR" sz="1700" b="1" dirty="0">
                <a:latin typeface="Arial"/>
                <a:ea typeface="Arial"/>
                <a:cs typeface="Arial"/>
                <a:sym typeface="Arial"/>
              </a:rPr>
              <a:t>Ποικιλία ειδικοτήτων</a:t>
            </a:r>
            <a:br>
              <a:rPr lang="en-US" sz="1700" b="1" dirty="0">
                <a:latin typeface="Arial"/>
                <a:ea typeface="Arial"/>
                <a:cs typeface="Arial"/>
                <a:sym typeface="Arial"/>
              </a:rPr>
            </a:br>
            <a:r>
              <a:rPr lang="el-GR" sz="1700" dirty="0">
                <a:latin typeface="Arial"/>
                <a:ea typeface="Arial"/>
                <a:cs typeface="Arial"/>
                <a:sym typeface="Arial"/>
              </a:rPr>
              <a:t>Ο επισιτιστικός τομέας περιλαμβάνει από την προετοιμασία φαγητού έως την προετοιμασία τραπεζιού και από τον σχεδιασμό εκδήλωσης έως τις υπηρεσίες καθαριότητας, υποδοχής καθώς και όλα τα ενδιάμεσα στάδια. Οι εργαζόμενοι "</a:t>
            </a:r>
            <a:r>
              <a:rPr lang="el-GR" sz="1700" dirty="0" err="1">
                <a:latin typeface="Arial"/>
                <a:ea typeface="Arial"/>
                <a:cs typeface="Arial"/>
                <a:sym typeface="Arial"/>
              </a:rPr>
              <a:t>back</a:t>
            </a:r>
            <a:r>
              <a:rPr lang="el-GR" sz="1700" dirty="0">
                <a:latin typeface="Arial"/>
                <a:ea typeface="Arial"/>
                <a:cs typeface="Arial"/>
                <a:sym typeface="Arial"/>
              </a:rPr>
              <a:t> of </a:t>
            </a:r>
            <a:r>
              <a:rPr lang="el-GR" sz="1700" dirty="0" err="1">
                <a:latin typeface="Arial"/>
                <a:ea typeface="Arial"/>
                <a:cs typeface="Arial"/>
                <a:sym typeface="Arial"/>
              </a:rPr>
              <a:t>house</a:t>
            </a:r>
            <a:r>
              <a:rPr lang="el-GR" sz="1700" dirty="0">
                <a:latin typeface="Arial"/>
                <a:ea typeface="Arial"/>
                <a:cs typeface="Arial"/>
                <a:sym typeface="Arial"/>
              </a:rPr>
              <a:t>" σε εστιατόριο ή κέτερινγκ προετοιμάζουν και παρουσιάζουν τα γεύματα σε καθαρά σκεύη, ενώ το προσωπικό "</a:t>
            </a:r>
            <a:r>
              <a:rPr lang="el-GR" sz="1700" dirty="0" err="1">
                <a:latin typeface="Arial"/>
                <a:ea typeface="Arial"/>
                <a:cs typeface="Arial"/>
                <a:sym typeface="Arial"/>
              </a:rPr>
              <a:t>front</a:t>
            </a:r>
            <a:r>
              <a:rPr lang="el-GR" sz="1700" dirty="0">
                <a:latin typeface="Arial"/>
                <a:ea typeface="Arial"/>
                <a:cs typeface="Arial"/>
                <a:sym typeface="Arial"/>
              </a:rPr>
              <a:t> of </a:t>
            </a:r>
            <a:r>
              <a:rPr lang="el-GR" sz="1700" dirty="0" err="1">
                <a:latin typeface="Arial"/>
                <a:ea typeface="Arial"/>
                <a:cs typeface="Arial"/>
                <a:sym typeface="Arial"/>
              </a:rPr>
              <a:t>house</a:t>
            </a:r>
            <a:r>
              <a:rPr lang="el-GR" sz="1700" dirty="0">
                <a:latin typeface="Arial"/>
                <a:ea typeface="Arial"/>
                <a:cs typeface="Arial"/>
                <a:sym typeface="Arial"/>
              </a:rPr>
              <a:t>" υποδέχεται και αλληλεπιδρά με τους πελάτες.</a:t>
            </a:r>
            <a:endParaRPr sz="1700" dirty="0">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46"/>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Arial"/>
                <a:ea typeface="Arial"/>
                <a:cs typeface="Arial"/>
                <a:sym typeface="Arial"/>
              </a:rPr>
              <a:t>4.1 </a:t>
            </a:r>
            <a:r>
              <a:rPr lang="el-GR" sz="2500" b="1" dirty="0">
                <a:solidFill>
                  <a:schemeClr val="accent1"/>
                </a:solidFill>
                <a:latin typeface="Arial"/>
                <a:ea typeface="Arial"/>
                <a:cs typeface="Arial"/>
                <a:sym typeface="Arial"/>
              </a:rPr>
              <a:t>Ο επισιτιστικός τομέας ως κλάδος της τουριστικής βιομηχανίας</a:t>
            </a:r>
            <a:endParaRPr sz="2500" b="1" dirty="0">
              <a:solidFill>
                <a:schemeClr val="accent1"/>
              </a:solidFill>
              <a:latin typeface="Arial"/>
              <a:ea typeface="Arial"/>
              <a:cs typeface="Arial"/>
              <a:sym typeface="Arial"/>
            </a:endParaRPr>
          </a:p>
        </p:txBody>
      </p:sp>
      <p:sp>
        <p:nvSpPr>
          <p:cNvPr id="410" name="Google Shape;410;p46"/>
          <p:cNvSpPr txBox="1">
            <a:spLocks noGrp="1"/>
          </p:cNvSpPr>
          <p:nvPr>
            <p:ph type="body" idx="1"/>
          </p:nvPr>
        </p:nvSpPr>
        <p:spPr>
          <a:xfrm>
            <a:off x="838200" y="1740568"/>
            <a:ext cx="5257800" cy="5117432"/>
          </a:xfrm>
          <a:prstGeom prst="rect">
            <a:avLst/>
          </a:prstGeom>
          <a:noFill/>
          <a:ln>
            <a:noFill/>
          </a:ln>
        </p:spPr>
        <p:txBody>
          <a:bodyPr spcFirstLastPara="1" wrap="square" lIns="91425" tIns="45700" rIns="91425" bIns="45700" anchor="t" anchorCtr="0">
            <a:normAutofit/>
          </a:bodyPr>
          <a:lstStyle/>
          <a:p>
            <a:pPr marL="228600" marR="5080" lvl="0" indent="-228600">
              <a:lnSpc>
                <a:spcPct val="100000"/>
              </a:lnSpc>
              <a:spcBef>
                <a:spcPts val="0"/>
              </a:spcBef>
              <a:buSzPts val="1400"/>
            </a:pPr>
            <a:r>
              <a:rPr lang="el-GR" sz="1800" b="1" dirty="0">
                <a:latin typeface="Arial"/>
                <a:ea typeface="Arial"/>
                <a:cs typeface="Arial"/>
                <a:sym typeface="Arial"/>
              </a:rPr>
              <a:t>Κινητικότητα στον τουριστικό τομέα</a:t>
            </a:r>
            <a:br>
              <a:rPr lang="en-US" sz="1800" b="1" dirty="0">
                <a:latin typeface="Arial"/>
                <a:ea typeface="Arial"/>
                <a:cs typeface="Arial"/>
                <a:sym typeface="Arial"/>
              </a:rPr>
            </a:br>
            <a:r>
              <a:rPr lang="el-GR" sz="1800" dirty="0">
                <a:latin typeface="Arial"/>
                <a:ea typeface="Arial"/>
                <a:cs typeface="Arial"/>
                <a:sym typeface="Arial"/>
              </a:rPr>
              <a:t>Σχεδόν ένας στους έξι εργαζόμενους στη βιομηχανία τουριστικών υπηρεσιών, συμπεριλαμβανομένου και του επισιτιστικού τομέα, είναι αλλοδαποί.</a:t>
            </a:r>
          </a:p>
          <a:p>
            <a:pPr marL="0" marR="5080" lvl="0" indent="0">
              <a:lnSpc>
                <a:spcPct val="100000"/>
              </a:lnSpc>
              <a:spcBef>
                <a:spcPts val="0"/>
              </a:spcBef>
              <a:buSzPts val="1400"/>
              <a:buNone/>
            </a:pPr>
            <a:endParaRPr sz="1800" dirty="0">
              <a:latin typeface="Arial"/>
              <a:ea typeface="Arial"/>
              <a:cs typeface="Arial"/>
              <a:sym typeface="Arial"/>
            </a:endParaRPr>
          </a:p>
          <a:p>
            <a:pPr marL="228600" marR="5080" lvl="0" indent="-228600">
              <a:lnSpc>
                <a:spcPct val="100000"/>
              </a:lnSpc>
              <a:spcBef>
                <a:spcPts val="0"/>
              </a:spcBef>
              <a:buSzPts val="1400"/>
            </a:pPr>
            <a:r>
              <a:rPr lang="el-GR" sz="1800" b="1" dirty="0">
                <a:latin typeface="Arial"/>
                <a:ea typeface="Arial"/>
                <a:cs typeface="Arial"/>
                <a:sym typeface="Arial"/>
              </a:rPr>
              <a:t>Η ομαδική εργασία είναι το κλειδί</a:t>
            </a:r>
          </a:p>
          <a:p>
            <a:pPr marL="0" marR="5080" lvl="0" indent="0">
              <a:lnSpc>
                <a:spcPct val="100000"/>
              </a:lnSpc>
              <a:spcBef>
                <a:spcPts val="0"/>
              </a:spcBef>
              <a:buSzPts val="1400"/>
              <a:buNone/>
            </a:pPr>
            <a:r>
              <a:rPr lang="el-GR" sz="1800" b="1" dirty="0">
                <a:latin typeface="Arial"/>
                <a:ea typeface="Arial"/>
                <a:cs typeface="Arial"/>
                <a:sym typeface="Arial"/>
              </a:rPr>
              <a:t>    </a:t>
            </a:r>
            <a:r>
              <a:rPr lang="el-GR" sz="1800" dirty="0">
                <a:latin typeface="Arial"/>
                <a:ea typeface="Arial"/>
                <a:cs typeface="Arial"/>
                <a:sym typeface="Arial"/>
              </a:rPr>
              <a:t>Για να επιτύχεις στον τουριστικό τομέα και</a:t>
            </a:r>
          </a:p>
          <a:p>
            <a:pPr marL="0" marR="5080" lvl="0" indent="0">
              <a:lnSpc>
                <a:spcPct val="100000"/>
              </a:lnSpc>
              <a:spcBef>
                <a:spcPts val="0"/>
              </a:spcBef>
              <a:buSzPts val="1400"/>
              <a:buNone/>
            </a:pPr>
            <a:r>
              <a:rPr lang="el-GR" sz="1800" dirty="0">
                <a:latin typeface="Arial"/>
                <a:ea typeface="Arial"/>
                <a:cs typeface="Arial"/>
                <a:sym typeface="Arial"/>
              </a:rPr>
              <a:t>    ιδιαίτερα στον τομέα του επισιτισμού πρέπει να </a:t>
            </a:r>
          </a:p>
          <a:p>
            <a:pPr marL="0" marR="5080" lvl="0" indent="0">
              <a:lnSpc>
                <a:spcPct val="100000"/>
              </a:lnSpc>
              <a:spcBef>
                <a:spcPts val="0"/>
              </a:spcBef>
              <a:buSzPts val="1400"/>
              <a:buNone/>
            </a:pPr>
            <a:r>
              <a:rPr lang="el-GR" sz="1800" dirty="0">
                <a:latin typeface="Arial"/>
                <a:ea typeface="Arial"/>
                <a:cs typeface="Arial"/>
                <a:sym typeface="Arial"/>
              </a:rPr>
              <a:t>    λειτουργείς αποτελεσματικά ως μέλος μιας</a:t>
            </a:r>
          </a:p>
          <a:p>
            <a:pPr marL="0" marR="5080" lvl="0" indent="0">
              <a:lnSpc>
                <a:spcPct val="100000"/>
              </a:lnSpc>
              <a:spcBef>
                <a:spcPts val="0"/>
              </a:spcBef>
              <a:buSzPts val="1400"/>
              <a:buNone/>
            </a:pPr>
            <a:r>
              <a:rPr lang="el-GR" sz="1800" dirty="0">
                <a:latin typeface="Arial"/>
                <a:ea typeface="Arial"/>
                <a:cs typeface="Arial"/>
                <a:sym typeface="Arial"/>
              </a:rPr>
              <a:t>    ομάδας, συχνά πολυπολιτισμικής, είτε ως</a:t>
            </a:r>
          </a:p>
          <a:p>
            <a:pPr marL="0" marR="5080" lvl="0" indent="0">
              <a:lnSpc>
                <a:spcPct val="100000"/>
              </a:lnSpc>
              <a:spcBef>
                <a:spcPts val="0"/>
              </a:spcBef>
              <a:buSzPts val="1400"/>
              <a:buNone/>
            </a:pPr>
            <a:r>
              <a:rPr lang="el-GR" sz="1800" dirty="0">
                <a:latin typeface="Arial"/>
                <a:ea typeface="Arial"/>
                <a:cs typeface="Arial"/>
                <a:sym typeface="Arial"/>
              </a:rPr>
              <a:t>    ηγετικό στέλεχος είτε ως μέλος της. </a:t>
            </a:r>
            <a:endParaRPr sz="2600" dirty="0">
              <a:latin typeface="Arial"/>
              <a:ea typeface="Arial"/>
              <a:cs typeface="Arial"/>
              <a:sym typeface="Arial"/>
            </a:endParaRPr>
          </a:p>
          <a:p>
            <a:pPr marL="228600" marR="5080" lvl="0" indent="-139700" algn="l" rtl="0">
              <a:lnSpc>
                <a:spcPct val="150000"/>
              </a:lnSpc>
              <a:spcBef>
                <a:spcPts val="0"/>
              </a:spcBef>
              <a:spcAft>
                <a:spcPts val="0"/>
              </a:spcAft>
              <a:buClr>
                <a:schemeClr val="dk1"/>
              </a:buClr>
              <a:buSzPts val="1400"/>
              <a:buNone/>
            </a:pPr>
            <a:endParaRPr sz="2600" dirty="0">
              <a:latin typeface="Arial"/>
              <a:ea typeface="Arial"/>
              <a:cs typeface="Arial"/>
              <a:sym typeface="Arial"/>
            </a:endParaRPr>
          </a:p>
        </p:txBody>
      </p:sp>
      <p:pic>
        <p:nvPicPr>
          <p:cNvPr id="3" name="Εικόνα 2">
            <a:extLst>
              <a:ext uri="{FF2B5EF4-FFF2-40B4-BE49-F238E27FC236}">
                <a16:creationId xmlns:a16="http://schemas.microsoft.com/office/drawing/2014/main" id="{C3731C3F-2205-4E3A-A737-9DFC4B664C36}"/>
              </a:ext>
            </a:extLst>
          </p:cNvPr>
          <p:cNvPicPr>
            <a:picLocks noChangeAspect="1"/>
          </p:cNvPicPr>
          <p:nvPr/>
        </p:nvPicPr>
        <p:blipFill>
          <a:blip r:embed="rId3"/>
          <a:stretch>
            <a:fillRect/>
          </a:stretch>
        </p:blipFill>
        <p:spPr>
          <a:xfrm>
            <a:off x="6563500" y="2181531"/>
            <a:ext cx="4681971" cy="392488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72C4"/>
              </a:buClr>
              <a:buSzPts val="2500"/>
              <a:buFont typeface="Arial"/>
              <a:buNone/>
            </a:pPr>
            <a:r>
              <a:rPr lang="el-GR" sz="2500" b="1" dirty="0">
                <a:solidFill>
                  <a:srgbClr val="4472C4"/>
                </a:solidFill>
                <a:latin typeface="Arial"/>
                <a:ea typeface="Arial"/>
                <a:cs typeface="Arial"/>
                <a:sym typeface="Arial"/>
              </a:rPr>
              <a:t>ΣΚΟΠΟΣ</a:t>
            </a:r>
            <a:r>
              <a:rPr lang="en-US" sz="2500" b="1" dirty="0">
                <a:solidFill>
                  <a:srgbClr val="4472C4"/>
                </a:solidFill>
                <a:latin typeface="Arial"/>
                <a:ea typeface="Arial"/>
                <a:cs typeface="Arial"/>
                <a:sym typeface="Arial"/>
              </a:rPr>
              <a:t> &amp; </a:t>
            </a:r>
            <a:r>
              <a:rPr lang="el-GR" sz="2500" b="1" dirty="0">
                <a:solidFill>
                  <a:srgbClr val="4472C4"/>
                </a:solidFill>
                <a:latin typeface="Arial"/>
                <a:ea typeface="Arial"/>
                <a:cs typeface="Arial"/>
                <a:sym typeface="Arial"/>
              </a:rPr>
              <a:t>ΣΤΟΧΟΙ</a:t>
            </a:r>
            <a:endParaRPr sz="2500" b="1" dirty="0">
              <a:solidFill>
                <a:srgbClr val="4472C4"/>
              </a:solidFill>
              <a:latin typeface="Arial"/>
              <a:ea typeface="Arial"/>
              <a:cs typeface="Arial"/>
              <a:sym typeface="Arial"/>
            </a:endParaRPr>
          </a:p>
        </p:txBody>
      </p:sp>
      <p:sp>
        <p:nvSpPr>
          <p:cNvPr id="162" name="Google Shape;162;p5"/>
          <p:cNvSpPr txBox="1">
            <a:spLocks noGrp="1"/>
          </p:cNvSpPr>
          <p:nvPr>
            <p:ph type="body" idx="1"/>
          </p:nvPr>
        </p:nvSpPr>
        <p:spPr>
          <a:xfrm>
            <a:off x="838200" y="2210540"/>
            <a:ext cx="10515600" cy="3966423"/>
          </a:xfrm>
          <a:prstGeom prst="rect">
            <a:avLst/>
          </a:prstGeom>
          <a:noFill/>
          <a:ln>
            <a:noFill/>
          </a:ln>
        </p:spPr>
        <p:txBody>
          <a:bodyPr spcFirstLastPara="1" wrap="square" lIns="91425" tIns="45700" rIns="91425" bIns="45700" anchor="t" anchorCtr="0">
            <a:normAutofit/>
          </a:bodyPr>
          <a:lstStyle/>
          <a:p>
            <a:pPr marL="12700" lvl="0" indent="0" algn="just">
              <a:lnSpc>
                <a:spcPct val="100000"/>
              </a:lnSpc>
              <a:spcBef>
                <a:spcPts val="0"/>
              </a:spcBef>
              <a:buNone/>
            </a:pPr>
            <a:r>
              <a:rPr lang="el-GR" sz="1800" dirty="0">
                <a:latin typeface="Arial"/>
                <a:ea typeface="Arial"/>
                <a:cs typeface="Arial"/>
                <a:sym typeface="Arial"/>
              </a:rPr>
              <a:t>Στόχος της ενότητας είναι η εισαγωγή των εκπαιδευόμενων, δηλαδή των μεταναστών και προσφύγων που απασχολούνται στον επισιτιστικό τομέα, στις βασικές πτυχές των «ήπιων» και «διαπολιτισμικών δεξιοτήτων» (ορισμός, σημασία για τον σημερινό εργαζόμενο &amp; αξία για τους κλάδους διατροφής &amp; τουρισμού).</a:t>
            </a:r>
          </a:p>
          <a:p>
            <a:pPr marL="12700" lvl="0" indent="0" algn="just">
              <a:lnSpc>
                <a:spcPct val="100000"/>
              </a:lnSpc>
              <a:spcBef>
                <a:spcPts val="0"/>
              </a:spcBef>
              <a:buNone/>
            </a:pPr>
            <a:endParaRPr lang="el-GR" sz="1800" dirty="0">
              <a:latin typeface="Arial"/>
              <a:ea typeface="Arial"/>
              <a:cs typeface="Arial"/>
              <a:sym typeface="Arial"/>
            </a:endParaRPr>
          </a:p>
          <a:p>
            <a:pPr marL="12700" lvl="0" indent="0" algn="just">
              <a:lnSpc>
                <a:spcPct val="100000"/>
              </a:lnSpc>
              <a:spcBef>
                <a:spcPts val="0"/>
              </a:spcBef>
              <a:buNone/>
            </a:pPr>
            <a:r>
              <a:rPr lang="el-GR" sz="1800" dirty="0">
                <a:latin typeface="Arial"/>
                <a:ea typeface="Arial"/>
                <a:cs typeface="Arial"/>
                <a:sym typeface="Arial"/>
              </a:rPr>
              <a:t>Δεδομένου ότι ο επιτυχημένος συνδυασμός «σκληρών»/τεχνικών (</a:t>
            </a:r>
            <a:r>
              <a:rPr lang="en-US" sz="1800" dirty="0">
                <a:latin typeface="Arial"/>
                <a:ea typeface="Arial"/>
                <a:cs typeface="Arial"/>
                <a:sym typeface="Arial"/>
              </a:rPr>
              <a:t>hard skills) </a:t>
            </a:r>
            <a:r>
              <a:rPr lang="el-GR" sz="1800" dirty="0">
                <a:latin typeface="Arial"/>
                <a:ea typeface="Arial"/>
                <a:cs typeface="Arial"/>
                <a:sym typeface="Arial"/>
              </a:rPr>
              <a:t>και «ήπιων»/γνωστικών δεξιοτήτων </a:t>
            </a:r>
            <a:r>
              <a:rPr lang="en-US" sz="1800" dirty="0">
                <a:latin typeface="Arial"/>
                <a:ea typeface="Arial"/>
                <a:cs typeface="Arial"/>
                <a:sym typeface="Arial"/>
              </a:rPr>
              <a:t>(soft skills) </a:t>
            </a:r>
            <a:r>
              <a:rPr lang="el-GR" sz="1800" dirty="0">
                <a:latin typeface="Arial"/>
                <a:ea typeface="Arial"/>
                <a:cs typeface="Arial"/>
                <a:sym typeface="Arial"/>
              </a:rPr>
              <a:t>μπορεί να προσφέρει καλύτερες προοπτικές σταδιοδρομίας και να αυξήσει την απασχολησιμότητα, η εισαγωγική αυτή ενότητα έχει σχεδιαστεί έτσι ώστε να καλλιεργήσει στους εκπαιδευόμενους την επιθυμία για περαιτέρω ανάπτυξη των «ήπιων»/διαπολιτισμικών τους δεξιοτήτων παρακολουθώντας τα αντίστοιχα μαθήματα της Δράσης </a:t>
            </a:r>
            <a:r>
              <a:rPr lang="el-GR" sz="1800" dirty="0" err="1">
                <a:latin typeface="Arial"/>
                <a:ea typeface="Arial"/>
                <a:cs typeface="Arial"/>
                <a:sym typeface="Arial"/>
              </a:rPr>
              <a:t>Cooking</a:t>
            </a:r>
            <a:r>
              <a:rPr lang="el-GR" sz="1800" dirty="0">
                <a:latin typeface="Arial"/>
                <a:ea typeface="Arial"/>
                <a:cs typeface="Arial"/>
                <a:sym typeface="Arial"/>
              </a:rPr>
              <a:t> </a:t>
            </a:r>
            <a:r>
              <a:rPr lang="el-GR" sz="1800" dirty="0" err="1">
                <a:latin typeface="Arial"/>
                <a:ea typeface="Arial"/>
                <a:cs typeface="Arial"/>
                <a:sym typeface="Arial"/>
              </a:rPr>
              <a:t>Culture’s</a:t>
            </a:r>
            <a:r>
              <a:rPr lang="el-GR" sz="1800" dirty="0">
                <a:latin typeface="Arial"/>
                <a:ea typeface="Arial"/>
                <a:cs typeface="Arial"/>
                <a:sym typeface="Arial"/>
              </a:rPr>
              <a:t> με στόχο την κοινωνική και εργασιακή ενσωμάτωση των μεταναστών στις χώρες φιλοξενίας τους.</a:t>
            </a:r>
            <a:endParaRPr sz="18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47"/>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Arial"/>
                <a:ea typeface="Arial"/>
                <a:cs typeface="Arial"/>
                <a:sym typeface="Arial"/>
              </a:rPr>
              <a:t>4.1 </a:t>
            </a:r>
            <a:r>
              <a:rPr lang="el-GR" sz="2500" b="1" dirty="0">
                <a:solidFill>
                  <a:schemeClr val="accent1"/>
                </a:solidFill>
                <a:latin typeface="Arial"/>
                <a:ea typeface="Arial"/>
                <a:cs typeface="Arial"/>
                <a:sym typeface="Arial"/>
              </a:rPr>
              <a:t>Ο επισιτιστικός τομέας ως κλάδος της τουριστικής βιομηχανίας</a:t>
            </a:r>
            <a:endParaRPr sz="2500" dirty="0"/>
          </a:p>
        </p:txBody>
      </p:sp>
      <p:sp>
        <p:nvSpPr>
          <p:cNvPr id="416" name="Google Shape;416;p47"/>
          <p:cNvSpPr txBox="1">
            <a:spLocks noGrp="1"/>
          </p:cNvSpPr>
          <p:nvPr>
            <p:ph type="body" idx="1"/>
          </p:nvPr>
        </p:nvSpPr>
        <p:spPr>
          <a:xfrm>
            <a:off x="838200" y="2210540"/>
            <a:ext cx="5407855" cy="3966423"/>
          </a:xfrm>
          <a:prstGeom prst="rect">
            <a:avLst/>
          </a:prstGeom>
          <a:noFill/>
          <a:ln>
            <a:noFill/>
          </a:ln>
        </p:spPr>
        <p:txBody>
          <a:bodyPr spcFirstLastPara="1" wrap="square" lIns="91425" tIns="45700" rIns="91425" bIns="45700" anchor="t" anchorCtr="0">
            <a:normAutofit/>
          </a:bodyPr>
          <a:lstStyle/>
          <a:p>
            <a:pPr marL="228600" lvl="0" indent="-228600">
              <a:spcBef>
                <a:spcPts val="0"/>
              </a:spcBef>
            </a:pPr>
            <a:r>
              <a:rPr lang="el-GR" sz="1800" dirty="0">
                <a:latin typeface="Arial"/>
                <a:ea typeface="Arial"/>
                <a:cs typeface="Arial"/>
                <a:sym typeface="Arial"/>
              </a:rPr>
              <a:t>Σύμφωνα με στατιστική της </a:t>
            </a:r>
            <a:r>
              <a:rPr lang="el-GR" sz="1800" dirty="0" err="1">
                <a:latin typeface="Arial"/>
                <a:ea typeface="Arial"/>
                <a:cs typeface="Arial"/>
                <a:sym typeface="Arial"/>
              </a:rPr>
              <a:t>Eurostat</a:t>
            </a:r>
            <a:r>
              <a:rPr lang="el-GR" sz="1800" dirty="0">
                <a:latin typeface="Arial"/>
                <a:ea typeface="Arial"/>
                <a:cs typeface="Arial"/>
                <a:sym typeface="Arial"/>
              </a:rPr>
              <a:t> (2017), κατά μέσον όρο το 16% του εργατικού δυναμικού της τουριστικής βιομηχανίας (από το οποίο 9% προέρχεται από άλλες χώρες της ΕΕ και 7% από χώρες εκτός ΕΕ) αποτελείται από αλλοδαπούς. Συνολικά, στον τομέα των υπηρεσιών η αναλογία των αλλοδαπών εργαζομένων ανέρχεται στο 11%.</a:t>
            </a:r>
          </a:p>
          <a:p>
            <a:pPr marL="0" lvl="0" indent="0">
              <a:spcBef>
                <a:spcPts val="0"/>
              </a:spcBef>
              <a:buNone/>
            </a:pPr>
            <a:endParaRPr lang="el-GR" sz="1800" dirty="0">
              <a:latin typeface="Arial"/>
              <a:ea typeface="Arial"/>
              <a:cs typeface="Arial"/>
              <a:sym typeface="Arial"/>
            </a:endParaRPr>
          </a:p>
          <a:p>
            <a:pPr marL="0" lvl="0" indent="0">
              <a:spcBef>
                <a:spcPts val="0"/>
              </a:spcBef>
              <a:buNone/>
            </a:pPr>
            <a:r>
              <a:rPr lang="el-GR" sz="1800" dirty="0">
                <a:latin typeface="Arial"/>
                <a:ea typeface="Arial"/>
                <a:cs typeface="Arial"/>
                <a:sym typeface="Arial"/>
              </a:rPr>
              <a:t>    Σε τέσσερις χώρες της ΕΕ, περισσότεροι από</a:t>
            </a:r>
          </a:p>
          <a:p>
            <a:pPr marL="0" lvl="0" indent="0">
              <a:spcBef>
                <a:spcPts val="0"/>
              </a:spcBef>
              <a:buNone/>
            </a:pPr>
            <a:r>
              <a:rPr lang="el-GR" sz="1800" dirty="0">
                <a:latin typeface="Arial"/>
                <a:ea typeface="Arial"/>
                <a:cs typeface="Arial"/>
                <a:sym typeface="Arial"/>
              </a:rPr>
              <a:t>    ένας στους τέσσερις απασχολούμενους στην</a:t>
            </a:r>
          </a:p>
          <a:p>
            <a:pPr marL="0" lvl="0" indent="0">
              <a:spcBef>
                <a:spcPts val="0"/>
              </a:spcBef>
              <a:buNone/>
            </a:pPr>
            <a:r>
              <a:rPr lang="el-GR" sz="1800" dirty="0">
                <a:latin typeface="Arial"/>
                <a:ea typeface="Arial"/>
                <a:cs typeface="Arial"/>
                <a:sym typeface="Arial"/>
              </a:rPr>
              <a:t>    τουριστική βιομηχανία είναι αλλοδαπός: Κύπρος</a:t>
            </a:r>
          </a:p>
          <a:p>
            <a:pPr marL="0" lvl="0" indent="0">
              <a:spcBef>
                <a:spcPts val="0"/>
              </a:spcBef>
              <a:buNone/>
            </a:pPr>
            <a:r>
              <a:rPr lang="el-GR" sz="1800" dirty="0">
                <a:latin typeface="Arial"/>
                <a:ea typeface="Arial"/>
                <a:cs typeface="Arial"/>
                <a:sym typeface="Arial"/>
              </a:rPr>
              <a:t>    (26%), Ιρλανδία (29%), Αυστρία (29%) και</a:t>
            </a:r>
          </a:p>
          <a:p>
            <a:pPr marL="0" lvl="0" indent="0">
              <a:spcBef>
                <a:spcPts val="0"/>
              </a:spcBef>
              <a:buNone/>
            </a:pPr>
            <a:r>
              <a:rPr lang="el-GR" sz="1800" dirty="0">
                <a:latin typeface="Arial"/>
                <a:ea typeface="Arial"/>
                <a:cs typeface="Arial"/>
                <a:sym typeface="Arial"/>
              </a:rPr>
              <a:t>    Λουξεμβούργο (61%).</a:t>
            </a:r>
          </a:p>
        </p:txBody>
      </p:sp>
      <p:pic>
        <p:nvPicPr>
          <p:cNvPr id="3" name="Εικόνα 2">
            <a:extLst>
              <a:ext uri="{FF2B5EF4-FFF2-40B4-BE49-F238E27FC236}">
                <a16:creationId xmlns:a16="http://schemas.microsoft.com/office/drawing/2014/main" id="{8C77C08D-E5C9-4920-B74C-4A697B20AC2C}"/>
              </a:ext>
            </a:extLst>
          </p:cNvPr>
          <p:cNvPicPr>
            <a:picLocks noChangeAspect="1"/>
          </p:cNvPicPr>
          <p:nvPr/>
        </p:nvPicPr>
        <p:blipFill>
          <a:blip r:embed="rId3"/>
          <a:stretch>
            <a:fillRect/>
          </a:stretch>
        </p:blipFill>
        <p:spPr>
          <a:xfrm>
            <a:off x="6633840" y="1956655"/>
            <a:ext cx="5034378" cy="4220308"/>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48"/>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marL="279400" marR="5080" lvl="0" indent="-267335">
              <a:lnSpc>
                <a:spcPct val="71100"/>
              </a:lnSpc>
              <a:buClr>
                <a:schemeClr val="accent1"/>
              </a:buClr>
              <a:buSzPts val="2500"/>
            </a:pPr>
            <a:r>
              <a:rPr lang="en-US" sz="2500" b="1" dirty="0">
                <a:solidFill>
                  <a:schemeClr val="accent1"/>
                </a:solidFill>
                <a:latin typeface="Arial"/>
                <a:ea typeface="Arial"/>
                <a:cs typeface="Arial"/>
                <a:sym typeface="Arial"/>
              </a:rPr>
              <a:t>4.2 </a:t>
            </a:r>
            <a:r>
              <a:rPr lang="el-GR" sz="2500" b="1" dirty="0">
                <a:solidFill>
                  <a:schemeClr val="accent1"/>
                </a:solidFill>
                <a:latin typeface="Arial"/>
                <a:ea typeface="Arial"/>
                <a:cs typeface="Arial"/>
                <a:sym typeface="Arial"/>
              </a:rPr>
              <a:t>Η ανάγκη για ήπιες δεξιότητες στο περιβάλλον της κουζίνας</a:t>
            </a:r>
            <a:endParaRPr dirty="0"/>
          </a:p>
        </p:txBody>
      </p:sp>
      <p:sp>
        <p:nvSpPr>
          <p:cNvPr id="422" name="Google Shape;422;p48"/>
          <p:cNvSpPr txBox="1">
            <a:spLocks noGrp="1"/>
          </p:cNvSpPr>
          <p:nvPr>
            <p:ph type="body" idx="1"/>
          </p:nvPr>
        </p:nvSpPr>
        <p:spPr>
          <a:xfrm>
            <a:off x="838200" y="2210540"/>
            <a:ext cx="5773615" cy="4121834"/>
          </a:xfrm>
          <a:prstGeom prst="rect">
            <a:avLst/>
          </a:prstGeom>
          <a:noFill/>
          <a:ln>
            <a:noFill/>
          </a:ln>
        </p:spPr>
        <p:txBody>
          <a:bodyPr spcFirstLastPara="1" wrap="square" lIns="91425" tIns="45700" rIns="91425" bIns="45700" anchor="t" anchorCtr="0">
            <a:normAutofit fontScale="85000" lnSpcReduction="10000"/>
          </a:bodyPr>
          <a:lstStyle/>
          <a:p>
            <a:pPr marL="228600" lvl="0" indent="-228600">
              <a:lnSpc>
                <a:spcPct val="100000"/>
              </a:lnSpc>
              <a:spcBef>
                <a:spcPts val="0"/>
              </a:spcBef>
            </a:pPr>
            <a:r>
              <a:rPr lang="el-GR" sz="1800" dirty="0">
                <a:latin typeface="Arial"/>
                <a:ea typeface="Arial"/>
                <a:cs typeface="Arial"/>
                <a:sym typeface="Arial"/>
              </a:rPr>
              <a:t>Ο επισιτιστικός τομέας και η βιομηχανία τροφίμων περιλαμβάνουν ποικιλία ειδικοτήτων, όπως ειδικότητες κουζίνας, σερβιτόρους, καθώς και προσωπικό </a:t>
            </a:r>
            <a:r>
              <a:rPr lang="el-GR" sz="1800" dirty="0" err="1">
                <a:latin typeface="Arial"/>
                <a:ea typeface="Arial"/>
                <a:cs typeface="Arial"/>
                <a:sym typeface="Arial"/>
              </a:rPr>
              <a:t>front</a:t>
            </a:r>
            <a:r>
              <a:rPr lang="el-GR" sz="1800" dirty="0">
                <a:latin typeface="Arial"/>
                <a:ea typeface="Arial"/>
                <a:cs typeface="Arial"/>
                <a:sym typeface="Arial"/>
              </a:rPr>
              <a:t>-of-</a:t>
            </a:r>
            <a:r>
              <a:rPr lang="el-GR" sz="1800" dirty="0" err="1">
                <a:latin typeface="Arial"/>
                <a:ea typeface="Arial"/>
                <a:cs typeface="Arial"/>
                <a:sym typeface="Arial"/>
              </a:rPr>
              <a:t>house</a:t>
            </a:r>
            <a:r>
              <a:rPr lang="el-GR" sz="1800" dirty="0">
                <a:latin typeface="Arial"/>
                <a:ea typeface="Arial"/>
                <a:cs typeface="Arial"/>
                <a:sym typeface="Arial"/>
              </a:rPr>
              <a:t> και </a:t>
            </a:r>
            <a:r>
              <a:rPr lang="el-GR" sz="1800" dirty="0" err="1">
                <a:latin typeface="Arial"/>
                <a:ea typeface="Arial"/>
                <a:cs typeface="Arial"/>
                <a:sym typeface="Arial"/>
              </a:rPr>
              <a:t>back</a:t>
            </a:r>
            <a:r>
              <a:rPr lang="el-GR" sz="1800" dirty="0">
                <a:latin typeface="Arial"/>
                <a:ea typeface="Arial"/>
                <a:cs typeface="Arial"/>
                <a:sym typeface="Arial"/>
              </a:rPr>
              <a:t>-of-</a:t>
            </a:r>
            <a:r>
              <a:rPr lang="el-GR" sz="1800" dirty="0" err="1">
                <a:latin typeface="Arial"/>
                <a:ea typeface="Arial"/>
                <a:cs typeface="Arial"/>
                <a:sym typeface="Arial"/>
              </a:rPr>
              <a:t>house</a:t>
            </a:r>
            <a:r>
              <a:rPr lang="el-GR" sz="1800" dirty="0">
                <a:latin typeface="Arial"/>
                <a:ea typeface="Arial"/>
                <a:cs typeface="Arial"/>
                <a:sym typeface="Arial"/>
              </a:rPr>
              <a:t>.</a:t>
            </a:r>
          </a:p>
          <a:p>
            <a:pPr marL="228600" lvl="0" indent="-228600">
              <a:lnSpc>
                <a:spcPct val="100000"/>
              </a:lnSpc>
              <a:spcBef>
                <a:spcPts val="0"/>
              </a:spcBef>
            </a:pPr>
            <a:endParaRPr lang="el-GR" sz="1800" dirty="0">
              <a:latin typeface="Arial"/>
              <a:ea typeface="Arial"/>
              <a:cs typeface="Arial"/>
              <a:sym typeface="Arial"/>
            </a:endParaRPr>
          </a:p>
          <a:p>
            <a:pPr marL="228600" lvl="0" indent="-228600">
              <a:lnSpc>
                <a:spcPct val="100000"/>
              </a:lnSpc>
              <a:spcBef>
                <a:spcPts val="0"/>
              </a:spcBef>
            </a:pPr>
            <a:r>
              <a:rPr lang="el-GR" sz="1800" dirty="0">
                <a:latin typeface="Arial"/>
                <a:ea typeface="Arial"/>
                <a:cs typeface="Arial"/>
                <a:sym typeface="Arial"/>
              </a:rPr>
              <a:t>Για να είσαι δηλαδή ένας σπουδαίος σεφ χρειάζεσαι πολλά παραπάνω από εξαιρετικές τεχνικές δεξιότητες μαγειρικής. </a:t>
            </a:r>
            <a:br>
              <a:rPr lang="en-US" sz="1800" dirty="0">
                <a:latin typeface="Arial"/>
                <a:ea typeface="Arial"/>
                <a:cs typeface="Arial"/>
                <a:sym typeface="Arial"/>
              </a:rPr>
            </a:br>
            <a:br>
              <a:rPr lang="en-US" sz="1800" dirty="0">
                <a:latin typeface="Arial"/>
                <a:ea typeface="Arial"/>
                <a:cs typeface="Arial"/>
                <a:sym typeface="Arial"/>
              </a:rPr>
            </a:br>
            <a:r>
              <a:rPr lang="el-GR" sz="1800" dirty="0">
                <a:latin typeface="Arial"/>
                <a:ea typeface="Arial"/>
                <a:cs typeface="Arial"/>
                <a:sym typeface="Arial"/>
              </a:rPr>
              <a:t>Οι σεφ είναι ηγέτες και για να επιτύχουν ως ηγέτες, χρειάζεται να αναπτύξουν τις ήπιες δεξιότητες που διευκολύνουν την επικοινωνία και τη δημιουργία μιας ισχυρής ομάδας που μπορεί να εργάζεται αποτελεσματικά σε συνθήκες στρες, αλλά συγχρόνως και σε δημιουργικό εργασιακό περιβάλλον.</a:t>
            </a:r>
            <a:br>
              <a:rPr lang="en-US" sz="1800" dirty="0">
                <a:latin typeface="Arial"/>
                <a:ea typeface="Arial"/>
                <a:cs typeface="Arial"/>
                <a:sym typeface="Arial"/>
              </a:rPr>
            </a:br>
            <a:br>
              <a:rPr lang="en-US" sz="1800" dirty="0">
                <a:latin typeface="Arial"/>
                <a:ea typeface="Arial"/>
                <a:cs typeface="Arial"/>
                <a:sym typeface="Arial"/>
              </a:rPr>
            </a:br>
            <a:r>
              <a:rPr lang="el-GR" sz="1800" dirty="0">
                <a:latin typeface="Arial"/>
                <a:ea typeface="Arial"/>
                <a:cs typeface="Arial"/>
                <a:sym typeface="Arial"/>
              </a:rPr>
              <a:t>Ας δούμε τους λόγους για τους οποίους ένας σεφ, παράλληλα με την μαγειρική του εκπαίδευση, χρειάζεται να αναπτύξει ειδικές ήπιες δεξιότητες σύμφωνα με το ECPI </a:t>
            </a:r>
            <a:r>
              <a:rPr lang="el-GR" sz="1800" dirty="0" err="1">
                <a:latin typeface="Arial"/>
                <a:ea typeface="Arial"/>
                <a:cs typeface="Arial"/>
                <a:sym typeface="Arial"/>
              </a:rPr>
              <a:t>University’s</a:t>
            </a:r>
            <a:r>
              <a:rPr lang="el-GR" sz="1800" dirty="0">
                <a:latin typeface="Arial"/>
                <a:ea typeface="Arial"/>
                <a:cs typeface="Arial"/>
                <a:sym typeface="Arial"/>
              </a:rPr>
              <a:t> </a:t>
            </a:r>
            <a:r>
              <a:rPr lang="el-GR" sz="1800" dirty="0" err="1">
                <a:latin typeface="Arial"/>
                <a:ea typeface="Arial"/>
                <a:cs typeface="Arial"/>
                <a:sym typeface="Arial"/>
              </a:rPr>
              <a:t>Culinary</a:t>
            </a:r>
            <a:r>
              <a:rPr lang="el-GR" sz="1800" dirty="0">
                <a:latin typeface="Arial"/>
                <a:ea typeface="Arial"/>
                <a:cs typeface="Arial"/>
                <a:sym typeface="Arial"/>
              </a:rPr>
              <a:t> </a:t>
            </a:r>
            <a:r>
              <a:rPr lang="el-GR" sz="1800" dirty="0" err="1">
                <a:latin typeface="Arial"/>
                <a:ea typeface="Arial"/>
                <a:cs typeface="Arial"/>
                <a:sym typeface="Arial"/>
              </a:rPr>
              <a:t>Institute</a:t>
            </a:r>
            <a:r>
              <a:rPr lang="el-GR" sz="1800" dirty="0">
                <a:latin typeface="Arial"/>
                <a:ea typeface="Arial"/>
                <a:cs typeface="Arial"/>
                <a:sym typeface="Arial"/>
              </a:rPr>
              <a:t> of </a:t>
            </a:r>
            <a:r>
              <a:rPr lang="el-GR" sz="1800" dirty="0" err="1">
                <a:latin typeface="Arial"/>
                <a:ea typeface="Arial"/>
                <a:cs typeface="Arial"/>
                <a:sym typeface="Arial"/>
              </a:rPr>
              <a:t>Virginia</a:t>
            </a:r>
            <a:r>
              <a:rPr lang="el-GR" sz="1800" dirty="0">
                <a:latin typeface="Arial"/>
                <a:ea typeface="Arial"/>
                <a:cs typeface="Arial"/>
                <a:sym typeface="Arial"/>
              </a:rPr>
              <a:t>.</a:t>
            </a:r>
            <a:endParaRPr sz="1800" i="1" dirty="0"/>
          </a:p>
        </p:txBody>
      </p:sp>
      <p:pic>
        <p:nvPicPr>
          <p:cNvPr id="3" name="Εικόνα 2">
            <a:extLst>
              <a:ext uri="{FF2B5EF4-FFF2-40B4-BE49-F238E27FC236}">
                <a16:creationId xmlns:a16="http://schemas.microsoft.com/office/drawing/2014/main" id="{B35DEBB8-A8C5-42C0-A1B9-D6248DC566F2}"/>
              </a:ext>
            </a:extLst>
          </p:cNvPr>
          <p:cNvPicPr>
            <a:picLocks noChangeAspect="1"/>
          </p:cNvPicPr>
          <p:nvPr/>
        </p:nvPicPr>
        <p:blipFill>
          <a:blip r:embed="rId3"/>
          <a:stretch>
            <a:fillRect/>
          </a:stretch>
        </p:blipFill>
        <p:spPr>
          <a:xfrm>
            <a:off x="6760448" y="2055129"/>
            <a:ext cx="4916909" cy="4121834"/>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49"/>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Arial"/>
                <a:ea typeface="Arial"/>
                <a:cs typeface="Arial"/>
                <a:sym typeface="Arial"/>
              </a:rPr>
              <a:t>4.2 </a:t>
            </a:r>
            <a:r>
              <a:rPr lang="el-GR" sz="2500" b="1" dirty="0">
                <a:solidFill>
                  <a:schemeClr val="accent1"/>
                </a:solidFill>
                <a:latin typeface="Arial"/>
                <a:ea typeface="Arial"/>
                <a:cs typeface="Arial"/>
                <a:sym typeface="Arial"/>
              </a:rPr>
              <a:t>Η ανάγκη για ήπιες δεξιότητες στο περιβάλλον της κουζίνας</a:t>
            </a:r>
            <a:endParaRPr sz="2500" dirty="0"/>
          </a:p>
        </p:txBody>
      </p:sp>
      <p:sp>
        <p:nvSpPr>
          <p:cNvPr id="428" name="Google Shape;428;p49"/>
          <p:cNvSpPr txBox="1">
            <a:spLocks noGrp="1"/>
          </p:cNvSpPr>
          <p:nvPr>
            <p:ph type="body" idx="1"/>
          </p:nvPr>
        </p:nvSpPr>
        <p:spPr>
          <a:xfrm>
            <a:off x="838200" y="2210540"/>
            <a:ext cx="6147331" cy="3966423"/>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spcBef>
                <a:spcPts val="0"/>
              </a:spcBef>
            </a:pPr>
            <a:r>
              <a:rPr lang="el-GR" sz="1800" b="1" dirty="0">
                <a:latin typeface="Arial"/>
                <a:ea typeface="Arial"/>
                <a:cs typeface="Arial"/>
                <a:sym typeface="Arial"/>
              </a:rPr>
              <a:t>Πρέπει να είσαι ένας επιτυχημένος «διαμεσολαβητής»</a:t>
            </a:r>
            <a:br>
              <a:rPr lang="en-US" sz="1800" dirty="0">
                <a:latin typeface="Arial"/>
                <a:ea typeface="Arial"/>
                <a:cs typeface="Arial"/>
                <a:sym typeface="Arial"/>
              </a:rPr>
            </a:br>
            <a:r>
              <a:rPr lang="el-GR" sz="1800" dirty="0">
                <a:latin typeface="Arial"/>
                <a:ea typeface="Arial"/>
                <a:cs typeface="Arial"/>
                <a:sym typeface="Arial"/>
              </a:rPr>
              <a:t>Υπόθεση της διεύθυνσης είναι ν’ ανησυχεί για την προσέλκυση πελατών και τη διατήρηση της κερδοφορίας της επιχείρησης. Υπόθεση του προσωπικού της κουζίνας είναι ν’ ανησυχεί για την προετοιμασία του φαγητού. Δική σου υπόθεση, ως σεφ, είναι ν’ ανησυχείς και για τα δυο και οφείλεις να κάνεις τη δουλειά σου έχοντας στο μυαλό σου το συμφέρον και των δύο πλευρών. Σερβιτόρος σημαίνει να είσαι ο επιτυχημένος διαμεσολαβητής μεταξύ κουζίνας και πελατών!</a:t>
            </a:r>
          </a:p>
          <a:p>
            <a:pPr marL="228600" lvl="0" indent="-228600">
              <a:spcBef>
                <a:spcPts val="0"/>
              </a:spcBef>
            </a:pPr>
            <a:endParaRPr lang="el-GR" sz="1800" b="1" dirty="0">
              <a:latin typeface="Arial"/>
              <a:ea typeface="Arial"/>
              <a:cs typeface="Arial"/>
              <a:sym typeface="Arial"/>
            </a:endParaRPr>
          </a:p>
          <a:p>
            <a:pPr marL="228600" lvl="0" indent="-228600">
              <a:spcBef>
                <a:spcPts val="0"/>
              </a:spcBef>
            </a:pPr>
            <a:r>
              <a:rPr lang="el-GR" sz="1800" b="1" dirty="0">
                <a:latin typeface="Arial"/>
                <a:ea typeface="Arial"/>
                <a:cs typeface="Arial"/>
                <a:sym typeface="Arial"/>
              </a:rPr>
              <a:t>Πρέπει να μάθεις να αποδέχεσαι την κριτική </a:t>
            </a:r>
            <a:br>
              <a:rPr lang="en-US" sz="1800" dirty="0">
                <a:latin typeface="Arial"/>
                <a:ea typeface="Arial"/>
                <a:cs typeface="Arial"/>
                <a:sym typeface="Arial"/>
              </a:rPr>
            </a:br>
            <a:r>
              <a:rPr lang="el-GR" sz="1800" dirty="0">
                <a:latin typeface="Arial"/>
                <a:ea typeface="Arial"/>
                <a:cs typeface="Arial"/>
                <a:sym typeface="Arial"/>
              </a:rPr>
              <a:t>Οι σεφ και όλοι όσοι εργάζονται στην κουζίνα πρέπει να μάθουν να αποδέχονται την κριτική απλά ως τέτοια: εν δυνάμει χρήσιμη πληροφορία και όχι προσωπική ή επαγγελματική επίθεση. Με το να ακούς θα κερδίσεις πολλούς φίλους, αλλά επίσης είναι και σημαντικό να μάθεις να ξεχωρίζεις την εποικοδομητική κριτική από τα κακόβουλα σχόλια. </a:t>
            </a:r>
            <a:endParaRPr dirty="0"/>
          </a:p>
          <a:p>
            <a:pPr marL="0" lvl="0" indent="0" algn="l" rtl="0">
              <a:lnSpc>
                <a:spcPct val="90000"/>
              </a:lnSpc>
              <a:spcBef>
                <a:spcPts val="1000"/>
              </a:spcBef>
              <a:spcAft>
                <a:spcPts val="0"/>
              </a:spcAft>
              <a:buClr>
                <a:schemeClr val="dk1"/>
              </a:buClr>
              <a:buSzPts val="1800"/>
              <a:buNone/>
            </a:pPr>
            <a:endParaRPr sz="1800" dirty="0">
              <a:latin typeface="Arial"/>
              <a:ea typeface="Arial"/>
              <a:cs typeface="Arial"/>
              <a:sym typeface="Arial"/>
            </a:endParaRPr>
          </a:p>
        </p:txBody>
      </p:sp>
      <p:pic>
        <p:nvPicPr>
          <p:cNvPr id="3" name="Εικόνα 2">
            <a:extLst>
              <a:ext uri="{FF2B5EF4-FFF2-40B4-BE49-F238E27FC236}">
                <a16:creationId xmlns:a16="http://schemas.microsoft.com/office/drawing/2014/main" id="{9C2647C5-4B35-4577-A3B2-50411AA6C11D}"/>
              </a:ext>
            </a:extLst>
          </p:cNvPr>
          <p:cNvPicPr>
            <a:picLocks noChangeAspect="1"/>
          </p:cNvPicPr>
          <p:nvPr/>
        </p:nvPicPr>
        <p:blipFill>
          <a:blip r:embed="rId3"/>
          <a:stretch>
            <a:fillRect/>
          </a:stretch>
        </p:blipFill>
        <p:spPr>
          <a:xfrm>
            <a:off x="7210614" y="2210540"/>
            <a:ext cx="4535909" cy="3802443"/>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50"/>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Arial"/>
                <a:ea typeface="Arial"/>
                <a:cs typeface="Arial"/>
                <a:sym typeface="Arial"/>
              </a:rPr>
              <a:t>4.2 </a:t>
            </a:r>
            <a:r>
              <a:rPr lang="el-GR" sz="2500" b="1" dirty="0">
                <a:solidFill>
                  <a:schemeClr val="accent1"/>
                </a:solidFill>
                <a:latin typeface="Arial"/>
                <a:ea typeface="Arial"/>
                <a:cs typeface="Arial"/>
                <a:sym typeface="Arial"/>
              </a:rPr>
              <a:t>Η ανάγκη για ήπιες δεξιότητες στο περιβάλλον της κουζίνας</a:t>
            </a:r>
            <a:endParaRPr sz="2500" dirty="0"/>
          </a:p>
        </p:txBody>
      </p:sp>
      <p:sp>
        <p:nvSpPr>
          <p:cNvPr id="434" name="Google Shape;434;p50"/>
          <p:cNvSpPr txBox="1">
            <a:spLocks noGrp="1"/>
          </p:cNvSpPr>
          <p:nvPr>
            <p:ph type="body" idx="1"/>
          </p:nvPr>
        </p:nvSpPr>
        <p:spPr>
          <a:xfrm>
            <a:off x="838200" y="2210540"/>
            <a:ext cx="10515600" cy="3966423"/>
          </a:xfrm>
          <a:prstGeom prst="rect">
            <a:avLst/>
          </a:prstGeom>
          <a:noFill/>
          <a:ln>
            <a:noFill/>
          </a:ln>
        </p:spPr>
        <p:txBody>
          <a:bodyPr spcFirstLastPara="1" wrap="square" lIns="91425" tIns="45700" rIns="91425" bIns="45700" anchor="t" anchorCtr="0">
            <a:normAutofit/>
          </a:bodyPr>
          <a:lstStyle/>
          <a:p>
            <a:pPr marL="228600" lvl="0" indent="-228600">
              <a:spcBef>
                <a:spcPts val="0"/>
              </a:spcBef>
            </a:pPr>
            <a:r>
              <a:rPr lang="el-GR" sz="1800" b="1" dirty="0">
                <a:latin typeface="Arial"/>
                <a:ea typeface="Arial"/>
                <a:cs typeface="Arial"/>
                <a:sym typeface="Arial"/>
              </a:rPr>
              <a:t>Πρέπει να προστατεύεις την ομαλή λειτουργία</a:t>
            </a:r>
            <a:br>
              <a:rPr lang="en-US" sz="1800" b="1" dirty="0">
                <a:latin typeface="Arial"/>
                <a:ea typeface="Arial"/>
                <a:cs typeface="Arial"/>
                <a:sym typeface="Arial"/>
              </a:rPr>
            </a:br>
            <a:r>
              <a:rPr lang="el-GR" sz="1800" dirty="0">
                <a:latin typeface="Arial"/>
                <a:ea typeface="Arial"/>
                <a:cs typeface="Arial"/>
                <a:sym typeface="Arial"/>
              </a:rPr>
              <a:t>Η κουζίνα είναι ένα αγχογόνο περιβάλλον εργασίας. Η συναισθηματική φόρτιση είτε δημιουργεί ισχυρούς δεσμούς μεταξύ των μελών της ομάδας είτε οδηγεί σε εντάσεις, συγκρούσεις και στην παραίτηση συναδέλφων που αισθάνονται ματαιωμένοι. Οι μάνατζερ κουζίνας και οι σεφ, εκτός από τη διαχείριση του χρόνου, οφείλουν να εξασφαλίζουν ότι τα προσωπικά προβλήματα δεν κατακλύζουν το εργασιακό περιβάλλον. </a:t>
            </a:r>
          </a:p>
          <a:p>
            <a:pPr marL="228600" lvl="0" indent="-228600">
              <a:spcBef>
                <a:spcPts val="0"/>
              </a:spcBef>
            </a:pPr>
            <a:endParaRPr lang="el-GR" sz="1800" b="1" dirty="0">
              <a:latin typeface="Arial"/>
              <a:ea typeface="Arial"/>
              <a:cs typeface="Arial"/>
              <a:sym typeface="Arial"/>
            </a:endParaRPr>
          </a:p>
          <a:p>
            <a:pPr marL="228600" lvl="0" indent="-228600">
              <a:spcBef>
                <a:spcPts val="0"/>
              </a:spcBef>
            </a:pPr>
            <a:r>
              <a:rPr lang="el-GR" sz="1800" b="1" dirty="0">
                <a:latin typeface="Arial"/>
                <a:ea typeface="Arial"/>
                <a:cs typeface="Arial"/>
                <a:sym typeface="Arial"/>
              </a:rPr>
              <a:t>Οφείλεις να είσαι «</a:t>
            </a:r>
            <a:r>
              <a:rPr lang="el-GR" sz="1800" b="1" dirty="0" err="1">
                <a:latin typeface="Arial"/>
                <a:ea typeface="Arial"/>
                <a:cs typeface="Arial"/>
                <a:sym typeface="Arial"/>
              </a:rPr>
              <a:t>cool</a:t>
            </a:r>
            <a:r>
              <a:rPr lang="el-GR" sz="1800" b="1" dirty="0">
                <a:latin typeface="Arial"/>
                <a:ea typeface="Arial"/>
                <a:cs typeface="Arial"/>
                <a:sym typeface="Arial"/>
              </a:rPr>
              <a:t>» και αποφασιστικός σε συνθήκες πίεσης (ταυτόχρονα!)</a:t>
            </a:r>
            <a:br>
              <a:rPr lang="en-US" sz="1800" b="1" dirty="0">
                <a:latin typeface="Arial"/>
                <a:ea typeface="Arial"/>
                <a:cs typeface="Arial"/>
                <a:sym typeface="Arial"/>
              </a:rPr>
            </a:br>
            <a:r>
              <a:rPr lang="el-GR" sz="1800" dirty="0">
                <a:latin typeface="Arial"/>
                <a:ea typeface="Arial"/>
                <a:cs typeface="Arial"/>
                <a:sym typeface="Arial"/>
              </a:rPr>
              <a:t>Μπορεί οι οργισμένοι σεφ να προσφέρουν υψηλά νούμερα τηλεθέασης σε εκπομπές, αλλά αν δεν είσαι ήδη διάσημος, προσπάθησε να το αποφύγεις! Αν διατηρείς το επίπεδο άγχους χαμηλό, θα γίνεις καλύτερο αφεντικό, πιο ευτυχισμένος άνθρωπος και θα βρίσκεις ευκολότερα δουλειά. Επιπλέον, αν έχεις καλό μαγειρικό ένστικτο και μπορείς να παίρνεις τη σωστή απόφαση χωρίς χρονοτριβή, μπορείς να γίνεις ο τέλειος/η τέλεια σεφ! Ακόμη κι αν δουλεύεις σε άλλη θέση, π.χ. ως μέλος της ομάδας καθαριότητας ή εξυπηρέτησης, και εκεί απαιτείται αποφασιστικότητα, διότι ο χρόνος στον επισιτιστικό τομέα είναι εξαιρετικά πολύτιμος!</a:t>
            </a:r>
            <a:endParaRPr sz="1800" dirty="0">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1"/>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Arial"/>
                <a:ea typeface="Arial"/>
                <a:cs typeface="Arial"/>
                <a:sym typeface="Arial"/>
              </a:rPr>
              <a:t>4.3 </a:t>
            </a:r>
            <a:r>
              <a:rPr lang="el-GR" sz="2500" b="1" dirty="0">
                <a:solidFill>
                  <a:schemeClr val="accent1"/>
                </a:solidFill>
                <a:latin typeface="Arial"/>
                <a:ea typeface="Arial"/>
                <a:cs typeface="Arial"/>
                <a:sym typeface="Arial"/>
              </a:rPr>
              <a:t>Πώς μπορείς να εξασκείς τις ήπιες δεξιότητές σου </a:t>
            </a:r>
            <a:br>
              <a:rPr lang="el-GR" sz="2500" b="1" dirty="0">
                <a:solidFill>
                  <a:schemeClr val="accent1"/>
                </a:solidFill>
                <a:latin typeface="Arial"/>
                <a:ea typeface="Arial"/>
                <a:cs typeface="Arial"/>
                <a:sym typeface="Arial"/>
              </a:rPr>
            </a:br>
            <a:r>
              <a:rPr lang="el-GR" sz="2500" b="1" dirty="0">
                <a:solidFill>
                  <a:schemeClr val="accent1"/>
                </a:solidFill>
                <a:latin typeface="Arial"/>
                <a:ea typeface="Arial"/>
                <a:cs typeface="Arial"/>
                <a:sym typeface="Arial"/>
              </a:rPr>
              <a:t>      στην εργασιακή καθημερινότητα;</a:t>
            </a:r>
            <a:endParaRPr sz="2500" b="1" dirty="0">
              <a:solidFill>
                <a:schemeClr val="accent1"/>
              </a:solidFill>
              <a:latin typeface="Arial"/>
              <a:ea typeface="Arial"/>
              <a:cs typeface="Arial"/>
              <a:sym typeface="Arial"/>
            </a:endParaRPr>
          </a:p>
        </p:txBody>
      </p:sp>
      <p:sp>
        <p:nvSpPr>
          <p:cNvPr id="440" name="Google Shape;440;p51"/>
          <p:cNvSpPr txBox="1"/>
          <p:nvPr/>
        </p:nvSpPr>
        <p:spPr>
          <a:xfrm>
            <a:off x="165847" y="2054601"/>
            <a:ext cx="7307785" cy="1443590"/>
          </a:xfrm>
          <a:prstGeom prst="rect">
            <a:avLst/>
          </a:prstGeom>
          <a:noFill/>
          <a:ln>
            <a:noFill/>
          </a:ln>
        </p:spPr>
        <p:txBody>
          <a:bodyPr spcFirstLastPara="1" wrap="square" lIns="0" tIns="384800" rIns="0" bIns="0" anchor="t" anchorCtr="0">
            <a:spAutoFit/>
          </a:bodyPr>
          <a:lstStyle/>
          <a:p>
            <a:pPr marL="12065" marR="5080" lvl="0" algn="ctr">
              <a:lnSpc>
                <a:spcPct val="122800"/>
              </a:lnSpc>
              <a:spcBef>
                <a:spcPts val="745"/>
              </a:spcBef>
              <a:buClr>
                <a:schemeClr val="dk1"/>
              </a:buClr>
              <a:buSzPts val="1400"/>
            </a:pPr>
            <a:r>
              <a:rPr lang="el-GR" sz="1700" dirty="0">
                <a:solidFill>
                  <a:schemeClr val="dk1"/>
                </a:solidFill>
              </a:rPr>
              <a:t>Κάθε φορά που αλληλεπιδράς με το αφεντικό σου, έναν συνάδελφο ή έναν πελάτη, κάνεις χρήση (ή και όχι) των ήπιων δεξιοτήτων σου, έτσι ώστε η αλληλεπίδραση να είναι πιο αποτελεσματική και η εργασία σου πιο εύκολη. </a:t>
            </a:r>
            <a:endParaRPr sz="1700" dirty="0"/>
          </a:p>
        </p:txBody>
      </p:sp>
      <p:sp>
        <p:nvSpPr>
          <p:cNvPr id="441" name="Google Shape;441;p51"/>
          <p:cNvSpPr/>
          <p:nvPr/>
        </p:nvSpPr>
        <p:spPr>
          <a:xfrm>
            <a:off x="9689901" y="2035811"/>
            <a:ext cx="609600" cy="635000"/>
          </a:xfrm>
          <a:custGeom>
            <a:avLst/>
            <a:gdLst/>
            <a:ahLst/>
            <a:cxnLst/>
            <a:rect l="l" t="t" r="r" b="b"/>
            <a:pathLst>
              <a:path w="609600" h="635000" extrusionOk="0">
                <a:moveTo>
                  <a:pt x="304019" y="487204"/>
                </a:moveTo>
                <a:lnTo>
                  <a:pt x="195959" y="487204"/>
                </a:lnTo>
                <a:lnTo>
                  <a:pt x="215725" y="445032"/>
                </a:lnTo>
                <a:lnTo>
                  <a:pt x="238284" y="401769"/>
                </a:lnTo>
                <a:lnTo>
                  <a:pt x="263369" y="357914"/>
                </a:lnTo>
                <a:lnTo>
                  <a:pt x="290714" y="313966"/>
                </a:lnTo>
                <a:lnTo>
                  <a:pt x="320052" y="270423"/>
                </a:lnTo>
                <a:lnTo>
                  <a:pt x="351115" y="227784"/>
                </a:lnTo>
                <a:lnTo>
                  <a:pt x="383636" y="186547"/>
                </a:lnTo>
                <a:lnTo>
                  <a:pt x="417349" y="147211"/>
                </a:lnTo>
                <a:lnTo>
                  <a:pt x="451987" y="110275"/>
                </a:lnTo>
                <a:lnTo>
                  <a:pt x="487283" y="76237"/>
                </a:lnTo>
                <a:lnTo>
                  <a:pt x="522969" y="45595"/>
                </a:lnTo>
                <a:lnTo>
                  <a:pt x="558779" y="18848"/>
                </a:lnTo>
                <a:lnTo>
                  <a:pt x="586151" y="0"/>
                </a:lnTo>
                <a:lnTo>
                  <a:pt x="609594" y="31806"/>
                </a:lnTo>
                <a:lnTo>
                  <a:pt x="589734" y="49713"/>
                </a:lnTo>
                <a:lnTo>
                  <a:pt x="566783" y="72121"/>
                </a:lnTo>
                <a:lnTo>
                  <a:pt x="513875" y="130004"/>
                </a:lnTo>
                <a:lnTo>
                  <a:pt x="485054" y="165257"/>
                </a:lnTo>
                <a:lnTo>
                  <a:pt x="455411" y="204569"/>
                </a:lnTo>
                <a:lnTo>
                  <a:pt x="425515" y="247831"/>
                </a:lnTo>
                <a:lnTo>
                  <a:pt x="395932" y="294932"/>
                </a:lnTo>
                <a:lnTo>
                  <a:pt x="367231" y="345761"/>
                </a:lnTo>
                <a:lnTo>
                  <a:pt x="339978" y="400208"/>
                </a:lnTo>
                <a:lnTo>
                  <a:pt x="314742" y="458162"/>
                </a:lnTo>
                <a:lnTo>
                  <a:pt x="304019" y="487204"/>
                </a:lnTo>
                <a:close/>
              </a:path>
              <a:path w="609600" h="635000" extrusionOk="0">
                <a:moveTo>
                  <a:pt x="214116" y="634670"/>
                </a:moveTo>
                <a:lnTo>
                  <a:pt x="173429" y="615080"/>
                </a:lnTo>
                <a:lnTo>
                  <a:pt x="121764" y="524278"/>
                </a:lnTo>
                <a:lnTo>
                  <a:pt x="89724" y="465969"/>
                </a:lnTo>
                <a:lnTo>
                  <a:pt x="61770" y="419310"/>
                </a:lnTo>
                <a:lnTo>
                  <a:pt x="37792" y="383013"/>
                </a:lnTo>
                <a:lnTo>
                  <a:pt x="17682" y="355788"/>
                </a:lnTo>
                <a:lnTo>
                  <a:pt x="1332" y="336346"/>
                </a:lnTo>
                <a:lnTo>
                  <a:pt x="0" y="333835"/>
                </a:lnTo>
                <a:lnTo>
                  <a:pt x="42025" y="316156"/>
                </a:lnTo>
                <a:lnTo>
                  <a:pt x="99488" y="366683"/>
                </a:lnTo>
                <a:lnTo>
                  <a:pt x="135186" y="404754"/>
                </a:lnTo>
                <a:lnTo>
                  <a:pt x="170308" y="448331"/>
                </a:lnTo>
                <a:lnTo>
                  <a:pt x="177344" y="459631"/>
                </a:lnTo>
                <a:lnTo>
                  <a:pt x="183001" y="468436"/>
                </a:lnTo>
                <a:lnTo>
                  <a:pt x="188725" y="476906"/>
                </a:lnTo>
                <a:lnTo>
                  <a:pt x="195959" y="487204"/>
                </a:lnTo>
                <a:lnTo>
                  <a:pt x="304019" y="487204"/>
                </a:lnTo>
                <a:lnTo>
                  <a:pt x="292089" y="519513"/>
                </a:lnTo>
                <a:lnTo>
                  <a:pt x="272589" y="584149"/>
                </a:lnTo>
                <a:lnTo>
                  <a:pt x="262557" y="603537"/>
                </a:lnTo>
                <a:lnTo>
                  <a:pt x="249884" y="619626"/>
                </a:lnTo>
                <a:lnTo>
                  <a:pt x="233949" y="630607"/>
                </a:lnTo>
                <a:lnTo>
                  <a:pt x="214116" y="634670"/>
                </a:lnTo>
                <a:close/>
              </a:path>
            </a:pathLst>
          </a:custGeom>
          <a:solidFill>
            <a:srgbClr val="7B3C1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2" name="Google Shape;442;p51"/>
          <p:cNvSpPr txBox="1"/>
          <p:nvPr/>
        </p:nvSpPr>
        <p:spPr>
          <a:xfrm>
            <a:off x="7688530" y="1977127"/>
            <a:ext cx="4386000" cy="2181361"/>
          </a:xfrm>
          <a:prstGeom prst="rect">
            <a:avLst/>
          </a:prstGeom>
          <a:noFill/>
          <a:ln>
            <a:noFill/>
          </a:ln>
        </p:spPr>
        <p:txBody>
          <a:bodyPr spcFirstLastPara="1" wrap="square" lIns="0" tIns="440050" rIns="0" bIns="0" anchor="t" anchorCtr="0">
            <a:spAutoFit/>
          </a:bodyPr>
          <a:lstStyle/>
          <a:p>
            <a:pPr marL="12700" marR="5080" lvl="0" algn="ctr">
              <a:lnSpc>
                <a:spcPct val="122800"/>
              </a:lnSpc>
              <a:spcBef>
                <a:spcPts val="965"/>
              </a:spcBef>
              <a:buClr>
                <a:schemeClr val="dk1"/>
              </a:buClr>
              <a:buSzPts val="1400"/>
            </a:pPr>
            <a:r>
              <a:rPr lang="el-GR" sz="1700" dirty="0">
                <a:solidFill>
                  <a:schemeClr val="dk1"/>
                </a:solidFill>
              </a:rPr>
              <a:t>Οργανώνεις και αναθέτεις εργασίες σε άλλους ή δίνεις κίνητρα στους συναδέλφους σου έτσι ώστε να φέρνουν το καλύτερο δυνατό αποτέλεσμα; Αν ναι, τότε οι ηγετικές σου δεξιότητες </a:t>
            </a:r>
            <a:r>
              <a:rPr lang="el-GR" sz="1700" dirty="0">
                <a:solidFill>
                  <a:schemeClr val="tx1"/>
                </a:solidFill>
              </a:rPr>
              <a:t>βρίσκονται σε επιφυλακή</a:t>
            </a:r>
            <a:r>
              <a:rPr lang="el-GR" sz="1700" dirty="0">
                <a:solidFill>
                  <a:schemeClr val="dk1"/>
                </a:solidFill>
              </a:rPr>
              <a:t>!</a:t>
            </a:r>
            <a:endParaRPr sz="1700" dirty="0">
              <a:solidFill>
                <a:schemeClr val="dk1"/>
              </a:solidFill>
              <a:latin typeface="Arial"/>
              <a:ea typeface="Arial"/>
              <a:cs typeface="Arial"/>
              <a:sym typeface="Arial"/>
            </a:endParaRPr>
          </a:p>
        </p:txBody>
      </p:sp>
      <p:sp>
        <p:nvSpPr>
          <p:cNvPr id="443" name="Google Shape;443;p51"/>
          <p:cNvSpPr/>
          <p:nvPr/>
        </p:nvSpPr>
        <p:spPr>
          <a:xfrm>
            <a:off x="9271930" y="4436913"/>
            <a:ext cx="609600" cy="635000"/>
          </a:xfrm>
          <a:custGeom>
            <a:avLst/>
            <a:gdLst/>
            <a:ahLst/>
            <a:cxnLst/>
            <a:rect l="l" t="t" r="r" b="b"/>
            <a:pathLst>
              <a:path w="609600" h="635000" extrusionOk="0">
                <a:moveTo>
                  <a:pt x="304019" y="487204"/>
                </a:moveTo>
                <a:lnTo>
                  <a:pt x="195959" y="487204"/>
                </a:lnTo>
                <a:lnTo>
                  <a:pt x="215725" y="445032"/>
                </a:lnTo>
                <a:lnTo>
                  <a:pt x="238284" y="401769"/>
                </a:lnTo>
                <a:lnTo>
                  <a:pt x="263369" y="357914"/>
                </a:lnTo>
                <a:lnTo>
                  <a:pt x="290714" y="313966"/>
                </a:lnTo>
                <a:lnTo>
                  <a:pt x="320052" y="270423"/>
                </a:lnTo>
                <a:lnTo>
                  <a:pt x="351115" y="227784"/>
                </a:lnTo>
                <a:lnTo>
                  <a:pt x="383636" y="186547"/>
                </a:lnTo>
                <a:lnTo>
                  <a:pt x="417349" y="147211"/>
                </a:lnTo>
                <a:lnTo>
                  <a:pt x="451987" y="110275"/>
                </a:lnTo>
                <a:lnTo>
                  <a:pt x="487283" y="76237"/>
                </a:lnTo>
                <a:lnTo>
                  <a:pt x="522969" y="45595"/>
                </a:lnTo>
                <a:lnTo>
                  <a:pt x="558779" y="18848"/>
                </a:lnTo>
                <a:lnTo>
                  <a:pt x="586151" y="0"/>
                </a:lnTo>
                <a:lnTo>
                  <a:pt x="609594" y="31806"/>
                </a:lnTo>
                <a:lnTo>
                  <a:pt x="589734" y="49713"/>
                </a:lnTo>
                <a:lnTo>
                  <a:pt x="566783" y="72121"/>
                </a:lnTo>
                <a:lnTo>
                  <a:pt x="513875" y="130004"/>
                </a:lnTo>
                <a:lnTo>
                  <a:pt x="485054" y="165257"/>
                </a:lnTo>
                <a:lnTo>
                  <a:pt x="455411" y="204569"/>
                </a:lnTo>
                <a:lnTo>
                  <a:pt x="425515" y="247831"/>
                </a:lnTo>
                <a:lnTo>
                  <a:pt x="395932" y="294932"/>
                </a:lnTo>
                <a:lnTo>
                  <a:pt x="367231" y="345761"/>
                </a:lnTo>
                <a:lnTo>
                  <a:pt x="339978" y="400208"/>
                </a:lnTo>
                <a:lnTo>
                  <a:pt x="314742" y="458162"/>
                </a:lnTo>
                <a:lnTo>
                  <a:pt x="304019" y="487204"/>
                </a:lnTo>
                <a:close/>
              </a:path>
              <a:path w="609600" h="635000" extrusionOk="0">
                <a:moveTo>
                  <a:pt x="214116" y="634670"/>
                </a:moveTo>
                <a:lnTo>
                  <a:pt x="173429" y="615080"/>
                </a:lnTo>
                <a:lnTo>
                  <a:pt x="121764" y="524278"/>
                </a:lnTo>
                <a:lnTo>
                  <a:pt x="89724" y="465969"/>
                </a:lnTo>
                <a:lnTo>
                  <a:pt x="61770" y="419310"/>
                </a:lnTo>
                <a:lnTo>
                  <a:pt x="37792" y="383013"/>
                </a:lnTo>
                <a:lnTo>
                  <a:pt x="17682" y="355788"/>
                </a:lnTo>
                <a:lnTo>
                  <a:pt x="1332" y="336346"/>
                </a:lnTo>
                <a:lnTo>
                  <a:pt x="0" y="333835"/>
                </a:lnTo>
                <a:lnTo>
                  <a:pt x="42025" y="316156"/>
                </a:lnTo>
                <a:lnTo>
                  <a:pt x="99488" y="366683"/>
                </a:lnTo>
                <a:lnTo>
                  <a:pt x="135186" y="404754"/>
                </a:lnTo>
                <a:lnTo>
                  <a:pt x="170308" y="448331"/>
                </a:lnTo>
                <a:lnTo>
                  <a:pt x="177344" y="459631"/>
                </a:lnTo>
                <a:lnTo>
                  <a:pt x="183001" y="468436"/>
                </a:lnTo>
                <a:lnTo>
                  <a:pt x="188725" y="476906"/>
                </a:lnTo>
                <a:lnTo>
                  <a:pt x="195959" y="487204"/>
                </a:lnTo>
                <a:lnTo>
                  <a:pt x="304019" y="487204"/>
                </a:lnTo>
                <a:lnTo>
                  <a:pt x="292089" y="519513"/>
                </a:lnTo>
                <a:lnTo>
                  <a:pt x="272589" y="584149"/>
                </a:lnTo>
                <a:lnTo>
                  <a:pt x="262557" y="603537"/>
                </a:lnTo>
                <a:lnTo>
                  <a:pt x="249884" y="619626"/>
                </a:lnTo>
                <a:lnTo>
                  <a:pt x="233949" y="630607"/>
                </a:lnTo>
                <a:lnTo>
                  <a:pt x="214116" y="634670"/>
                </a:lnTo>
                <a:close/>
              </a:path>
            </a:pathLst>
          </a:custGeom>
          <a:solidFill>
            <a:srgbClr val="7B3C1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4" name="Google Shape;444;p51"/>
          <p:cNvSpPr txBox="1"/>
          <p:nvPr/>
        </p:nvSpPr>
        <p:spPr>
          <a:xfrm>
            <a:off x="6957732" y="4746582"/>
            <a:ext cx="5004322" cy="1765345"/>
          </a:xfrm>
          <a:prstGeom prst="rect">
            <a:avLst/>
          </a:prstGeom>
          <a:noFill/>
          <a:ln>
            <a:noFill/>
          </a:ln>
        </p:spPr>
        <p:txBody>
          <a:bodyPr spcFirstLastPara="1" wrap="square" lIns="0" tIns="384800" rIns="0" bIns="0" anchor="t" anchorCtr="0">
            <a:spAutoFit/>
          </a:bodyPr>
          <a:lstStyle/>
          <a:p>
            <a:pPr marL="12065" marR="5080" lvl="0" algn="ctr">
              <a:lnSpc>
                <a:spcPct val="122800"/>
              </a:lnSpc>
              <a:spcBef>
                <a:spcPts val="745"/>
              </a:spcBef>
              <a:buSzPts val="1400"/>
            </a:pPr>
            <a:r>
              <a:rPr lang="el-GR" sz="1700" dirty="0">
                <a:solidFill>
                  <a:schemeClr val="dk1"/>
                </a:solidFill>
              </a:rPr>
              <a:t>Αν μπορείς να παίρνεις τις σωστές αποφάσεις στη στιγμή χωρίς να προωθείς τα πάντα στον μάνατζέρ  σου, τότε οι δεξιότητες λήψης αποφάσεων και επίλυσης προβλημάτων είναι σύμμαχοί σου!</a:t>
            </a:r>
            <a:endParaRPr sz="1700" b="0" i="0" u="none" strike="noStrike" cap="none" dirty="0">
              <a:solidFill>
                <a:schemeClr val="dk1"/>
              </a:solidFill>
              <a:latin typeface="Arial"/>
              <a:ea typeface="Arial"/>
              <a:cs typeface="Arial"/>
              <a:sym typeface="Arial"/>
            </a:endParaRPr>
          </a:p>
        </p:txBody>
      </p:sp>
      <p:sp>
        <p:nvSpPr>
          <p:cNvPr id="445" name="Google Shape;445;p51"/>
          <p:cNvSpPr/>
          <p:nvPr/>
        </p:nvSpPr>
        <p:spPr>
          <a:xfrm>
            <a:off x="3524735" y="3625228"/>
            <a:ext cx="533221" cy="635000"/>
          </a:xfrm>
          <a:custGeom>
            <a:avLst/>
            <a:gdLst/>
            <a:ahLst/>
            <a:cxnLst/>
            <a:rect l="l" t="t" r="r" b="b"/>
            <a:pathLst>
              <a:path w="609600" h="635000" extrusionOk="0">
                <a:moveTo>
                  <a:pt x="304019" y="487204"/>
                </a:moveTo>
                <a:lnTo>
                  <a:pt x="195959" y="487204"/>
                </a:lnTo>
                <a:lnTo>
                  <a:pt x="215725" y="445032"/>
                </a:lnTo>
                <a:lnTo>
                  <a:pt x="238284" y="401769"/>
                </a:lnTo>
                <a:lnTo>
                  <a:pt x="263369" y="357914"/>
                </a:lnTo>
                <a:lnTo>
                  <a:pt x="290714" y="313966"/>
                </a:lnTo>
                <a:lnTo>
                  <a:pt x="320052" y="270423"/>
                </a:lnTo>
                <a:lnTo>
                  <a:pt x="351115" y="227784"/>
                </a:lnTo>
                <a:lnTo>
                  <a:pt x="383636" y="186547"/>
                </a:lnTo>
                <a:lnTo>
                  <a:pt x="417349" y="147211"/>
                </a:lnTo>
                <a:lnTo>
                  <a:pt x="451987" y="110275"/>
                </a:lnTo>
                <a:lnTo>
                  <a:pt x="487283" y="76237"/>
                </a:lnTo>
                <a:lnTo>
                  <a:pt x="522969" y="45595"/>
                </a:lnTo>
                <a:lnTo>
                  <a:pt x="558779" y="18848"/>
                </a:lnTo>
                <a:lnTo>
                  <a:pt x="586151" y="0"/>
                </a:lnTo>
                <a:lnTo>
                  <a:pt x="609594" y="31806"/>
                </a:lnTo>
                <a:lnTo>
                  <a:pt x="589734" y="49713"/>
                </a:lnTo>
                <a:lnTo>
                  <a:pt x="566783" y="72121"/>
                </a:lnTo>
                <a:lnTo>
                  <a:pt x="513875" y="130004"/>
                </a:lnTo>
                <a:lnTo>
                  <a:pt x="485054" y="165257"/>
                </a:lnTo>
                <a:lnTo>
                  <a:pt x="455411" y="204569"/>
                </a:lnTo>
                <a:lnTo>
                  <a:pt x="425515" y="247831"/>
                </a:lnTo>
                <a:lnTo>
                  <a:pt x="395932" y="294932"/>
                </a:lnTo>
                <a:lnTo>
                  <a:pt x="367231" y="345761"/>
                </a:lnTo>
                <a:lnTo>
                  <a:pt x="339978" y="400208"/>
                </a:lnTo>
                <a:lnTo>
                  <a:pt x="314742" y="458162"/>
                </a:lnTo>
                <a:lnTo>
                  <a:pt x="304019" y="487204"/>
                </a:lnTo>
                <a:close/>
              </a:path>
              <a:path w="609600" h="635000" extrusionOk="0">
                <a:moveTo>
                  <a:pt x="214116" y="634670"/>
                </a:moveTo>
                <a:lnTo>
                  <a:pt x="173429" y="615080"/>
                </a:lnTo>
                <a:lnTo>
                  <a:pt x="121764" y="524278"/>
                </a:lnTo>
                <a:lnTo>
                  <a:pt x="89724" y="465969"/>
                </a:lnTo>
                <a:lnTo>
                  <a:pt x="61770" y="419310"/>
                </a:lnTo>
                <a:lnTo>
                  <a:pt x="37792" y="383013"/>
                </a:lnTo>
                <a:lnTo>
                  <a:pt x="17682" y="355788"/>
                </a:lnTo>
                <a:lnTo>
                  <a:pt x="1332" y="336346"/>
                </a:lnTo>
                <a:lnTo>
                  <a:pt x="0" y="333835"/>
                </a:lnTo>
                <a:lnTo>
                  <a:pt x="42025" y="316156"/>
                </a:lnTo>
                <a:lnTo>
                  <a:pt x="99488" y="366683"/>
                </a:lnTo>
                <a:lnTo>
                  <a:pt x="135186" y="404754"/>
                </a:lnTo>
                <a:lnTo>
                  <a:pt x="170308" y="448331"/>
                </a:lnTo>
                <a:lnTo>
                  <a:pt x="177344" y="459631"/>
                </a:lnTo>
                <a:lnTo>
                  <a:pt x="183001" y="468436"/>
                </a:lnTo>
                <a:lnTo>
                  <a:pt x="188725" y="476906"/>
                </a:lnTo>
                <a:lnTo>
                  <a:pt x="195959" y="487204"/>
                </a:lnTo>
                <a:lnTo>
                  <a:pt x="304019" y="487204"/>
                </a:lnTo>
                <a:lnTo>
                  <a:pt x="292089" y="519513"/>
                </a:lnTo>
                <a:lnTo>
                  <a:pt x="272589" y="584149"/>
                </a:lnTo>
                <a:lnTo>
                  <a:pt x="262557" y="603537"/>
                </a:lnTo>
                <a:lnTo>
                  <a:pt x="249884" y="619626"/>
                </a:lnTo>
                <a:lnTo>
                  <a:pt x="233949" y="630607"/>
                </a:lnTo>
                <a:lnTo>
                  <a:pt x="214116" y="634670"/>
                </a:lnTo>
                <a:close/>
              </a:path>
            </a:pathLst>
          </a:custGeom>
          <a:solidFill>
            <a:srgbClr val="7B3C1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6" name="Google Shape;446;p51"/>
          <p:cNvSpPr txBox="1"/>
          <p:nvPr/>
        </p:nvSpPr>
        <p:spPr>
          <a:xfrm>
            <a:off x="801174" y="4158488"/>
            <a:ext cx="6037129" cy="2666331"/>
          </a:xfrm>
          <a:prstGeom prst="rect">
            <a:avLst/>
          </a:prstGeom>
          <a:noFill/>
          <a:ln>
            <a:noFill/>
          </a:ln>
        </p:spPr>
        <p:txBody>
          <a:bodyPr spcFirstLastPara="1" wrap="square" lIns="91425" tIns="45700" rIns="91425" bIns="45700" anchor="t" anchorCtr="0">
            <a:spAutoFit/>
          </a:bodyPr>
          <a:lstStyle/>
          <a:p>
            <a:pPr marL="12065" marR="5080" lvl="0" algn="ctr">
              <a:lnSpc>
                <a:spcPct val="122800"/>
              </a:lnSpc>
              <a:buClr>
                <a:schemeClr val="dk1"/>
              </a:buClr>
              <a:buSzPts val="1800"/>
            </a:pPr>
            <a:r>
              <a:rPr lang="el-GR" sz="1700" dirty="0">
                <a:solidFill>
                  <a:schemeClr val="dk1"/>
                </a:solidFill>
              </a:rPr>
              <a:t>Είσαι σε θέση να προσαρμόζεσαι εύκολα στην κουλτούρα του νέου εργασιακού σου περιβάλλοντος, παρόλο που προέρχεσαι από διαφορετική χώρα και κουλτούρα; Συμπεριφέρεσαι με τον σωστό τρόπο επιδεικνύοντας την απαιτούμενη πολιτισμική ευαισθησία σε ένα πολυπολιτισμικό περιβάλλον; Αυτό είναι κάτι που δύσκολα διδάσκεται, αλλά αν σού ακούγεται απλό, τότε διαθέτεις ήδη εργασιακό ήθος και διαπολιτισμικές δεξιότητες!</a:t>
            </a:r>
            <a:endParaRPr sz="1700" b="0" i="0" u="none" strike="noStrike" cap="none" dirty="0">
              <a:solidFill>
                <a:schemeClr val="dk1"/>
              </a:solidFill>
              <a:latin typeface="Arial"/>
              <a:ea typeface="Arial"/>
              <a:cs typeface="Arial"/>
              <a:sym typeface="Arial"/>
            </a:endParaRPr>
          </a:p>
        </p:txBody>
      </p:sp>
      <p:sp>
        <p:nvSpPr>
          <p:cNvPr id="447" name="Google Shape;447;p51"/>
          <p:cNvSpPr/>
          <p:nvPr/>
        </p:nvSpPr>
        <p:spPr>
          <a:xfrm>
            <a:off x="3819740" y="1723555"/>
            <a:ext cx="447460" cy="474073"/>
          </a:xfrm>
          <a:custGeom>
            <a:avLst/>
            <a:gdLst/>
            <a:ahLst/>
            <a:cxnLst/>
            <a:rect l="l" t="t" r="r" b="b"/>
            <a:pathLst>
              <a:path w="609600" h="635000" extrusionOk="0">
                <a:moveTo>
                  <a:pt x="304019" y="487204"/>
                </a:moveTo>
                <a:lnTo>
                  <a:pt x="195959" y="487204"/>
                </a:lnTo>
                <a:lnTo>
                  <a:pt x="215725" y="445032"/>
                </a:lnTo>
                <a:lnTo>
                  <a:pt x="238284" y="401769"/>
                </a:lnTo>
                <a:lnTo>
                  <a:pt x="263369" y="357914"/>
                </a:lnTo>
                <a:lnTo>
                  <a:pt x="290714" y="313966"/>
                </a:lnTo>
                <a:lnTo>
                  <a:pt x="320052" y="270423"/>
                </a:lnTo>
                <a:lnTo>
                  <a:pt x="351115" y="227784"/>
                </a:lnTo>
                <a:lnTo>
                  <a:pt x="383636" y="186547"/>
                </a:lnTo>
                <a:lnTo>
                  <a:pt x="417349" y="147211"/>
                </a:lnTo>
                <a:lnTo>
                  <a:pt x="451987" y="110275"/>
                </a:lnTo>
                <a:lnTo>
                  <a:pt x="487283" y="76237"/>
                </a:lnTo>
                <a:lnTo>
                  <a:pt x="522969" y="45595"/>
                </a:lnTo>
                <a:lnTo>
                  <a:pt x="558779" y="18848"/>
                </a:lnTo>
                <a:lnTo>
                  <a:pt x="586151" y="0"/>
                </a:lnTo>
                <a:lnTo>
                  <a:pt x="609594" y="31806"/>
                </a:lnTo>
                <a:lnTo>
                  <a:pt x="589734" y="49713"/>
                </a:lnTo>
                <a:lnTo>
                  <a:pt x="566783" y="72121"/>
                </a:lnTo>
                <a:lnTo>
                  <a:pt x="513875" y="130004"/>
                </a:lnTo>
                <a:lnTo>
                  <a:pt x="485054" y="165257"/>
                </a:lnTo>
                <a:lnTo>
                  <a:pt x="455411" y="204569"/>
                </a:lnTo>
                <a:lnTo>
                  <a:pt x="425515" y="247831"/>
                </a:lnTo>
                <a:lnTo>
                  <a:pt x="395932" y="294932"/>
                </a:lnTo>
                <a:lnTo>
                  <a:pt x="367231" y="345761"/>
                </a:lnTo>
                <a:lnTo>
                  <a:pt x="339978" y="400208"/>
                </a:lnTo>
                <a:lnTo>
                  <a:pt x="314742" y="458162"/>
                </a:lnTo>
                <a:lnTo>
                  <a:pt x="304019" y="487204"/>
                </a:lnTo>
                <a:close/>
              </a:path>
              <a:path w="609600" h="635000" extrusionOk="0">
                <a:moveTo>
                  <a:pt x="214116" y="634670"/>
                </a:moveTo>
                <a:lnTo>
                  <a:pt x="173429" y="615080"/>
                </a:lnTo>
                <a:lnTo>
                  <a:pt x="121764" y="524278"/>
                </a:lnTo>
                <a:lnTo>
                  <a:pt x="89724" y="465969"/>
                </a:lnTo>
                <a:lnTo>
                  <a:pt x="61770" y="419310"/>
                </a:lnTo>
                <a:lnTo>
                  <a:pt x="37792" y="383013"/>
                </a:lnTo>
                <a:lnTo>
                  <a:pt x="17682" y="355788"/>
                </a:lnTo>
                <a:lnTo>
                  <a:pt x="1332" y="336346"/>
                </a:lnTo>
                <a:lnTo>
                  <a:pt x="0" y="333835"/>
                </a:lnTo>
                <a:lnTo>
                  <a:pt x="42025" y="316156"/>
                </a:lnTo>
                <a:lnTo>
                  <a:pt x="99488" y="366683"/>
                </a:lnTo>
                <a:lnTo>
                  <a:pt x="135186" y="404754"/>
                </a:lnTo>
                <a:lnTo>
                  <a:pt x="170308" y="448331"/>
                </a:lnTo>
                <a:lnTo>
                  <a:pt x="177344" y="459631"/>
                </a:lnTo>
                <a:lnTo>
                  <a:pt x="183001" y="468436"/>
                </a:lnTo>
                <a:lnTo>
                  <a:pt x="188725" y="476906"/>
                </a:lnTo>
                <a:lnTo>
                  <a:pt x="195959" y="487204"/>
                </a:lnTo>
                <a:lnTo>
                  <a:pt x="304019" y="487204"/>
                </a:lnTo>
                <a:lnTo>
                  <a:pt x="292089" y="519513"/>
                </a:lnTo>
                <a:lnTo>
                  <a:pt x="272589" y="584149"/>
                </a:lnTo>
                <a:lnTo>
                  <a:pt x="262557" y="603537"/>
                </a:lnTo>
                <a:lnTo>
                  <a:pt x="249884" y="619626"/>
                </a:lnTo>
                <a:lnTo>
                  <a:pt x="233949" y="630607"/>
                </a:lnTo>
                <a:lnTo>
                  <a:pt x="214116" y="634670"/>
                </a:lnTo>
                <a:close/>
              </a:path>
            </a:pathLst>
          </a:custGeom>
          <a:solidFill>
            <a:srgbClr val="7B3C1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52"/>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Arial"/>
                <a:ea typeface="Arial"/>
                <a:cs typeface="Arial"/>
                <a:sym typeface="Arial"/>
              </a:rPr>
              <a:t>4.3 </a:t>
            </a:r>
            <a:r>
              <a:rPr lang="el-GR" sz="2500" b="1" dirty="0">
                <a:solidFill>
                  <a:schemeClr val="accent1"/>
                </a:solidFill>
                <a:latin typeface="Arial"/>
                <a:ea typeface="Arial"/>
                <a:cs typeface="Arial"/>
                <a:sym typeface="Arial"/>
              </a:rPr>
              <a:t>Πώς μπορείς να εξασκείς τις ήπιες δεξιότητές σου </a:t>
            </a:r>
            <a:br>
              <a:rPr lang="el-GR" sz="2500" b="1" dirty="0">
                <a:solidFill>
                  <a:schemeClr val="accent1"/>
                </a:solidFill>
                <a:latin typeface="Arial"/>
                <a:ea typeface="Arial"/>
                <a:cs typeface="Arial"/>
                <a:sym typeface="Arial"/>
              </a:rPr>
            </a:br>
            <a:r>
              <a:rPr lang="el-GR" sz="2500" b="1" dirty="0">
                <a:solidFill>
                  <a:schemeClr val="accent1"/>
                </a:solidFill>
                <a:latin typeface="Arial"/>
                <a:ea typeface="Arial"/>
                <a:cs typeface="Arial"/>
                <a:sym typeface="Arial"/>
              </a:rPr>
              <a:t>      στην εργασιακή καθημερινότητα;</a:t>
            </a:r>
            <a:endParaRPr sz="2500" b="1" dirty="0">
              <a:solidFill>
                <a:schemeClr val="accent1"/>
              </a:solidFill>
              <a:latin typeface="Arial"/>
              <a:ea typeface="Arial"/>
              <a:cs typeface="Arial"/>
              <a:sym typeface="Arial"/>
            </a:endParaRPr>
          </a:p>
        </p:txBody>
      </p:sp>
      <p:sp>
        <p:nvSpPr>
          <p:cNvPr id="453" name="Google Shape;453;p52"/>
          <p:cNvSpPr txBox="1"/>
          <p:nvPr/>
        </p:nvSpPr>
        <p:spPr>
          <a:xfrm>
            <a:off x="133696" y="1928471"/>
            <a:ext cx="4823315" cy="2181997"/>
          </a:xfrm>
          <a:prstGeom prst="rect">
            <a:avLst/>
          </a:prstGeom>
          <a:noFill/>
          <a:ln>
            <a:noFill/>
          </a:ln>
        </p:spPr>
        <p:txBody>
          <a:bodyPr spcFirstLastPara="1" wrap="square" lIns="0" tIns="384800" rIns="0" bIns="0" anchor="t" anchorCtr="0">
            <a:spAutoFit/>
          </a:bodyPr>
          <a:lstStyle/>
          <a:p>
            <a:pPr marL="12065" marR="5080" lvl="0" algn="ctr">
              <a:lnSpc>
                <a:spcPct val="122800"/>
              </a:lnSpc>
              <a:spcBef>
                <a:spcPts val="745"/>
              </a:spcBef>
              <a:buClr>
                <a:schemeClr val="dk1"/>
              </a:buClr>
              <a:buSzPts val="1400"/>
            </a:pPr>
            <a:r>
              <a:rPr lang="el-GR" sz="1800" dirty="0">
                <a:solidFill>
                  <a:schemeClr val="dk1"/>
                </a:solidFill>
              </a:rPr>
              <a:t>Έχεις θετική στάση ζωής; Λοιπόν, αυτή είναι μία τις πιο περιζήτητες ήπιες δεξιότητες σε χώρους εργασίας όπως η κουζίνα, επειδή ακριβώς προϋποθέτει ότι διαθέτεις αντοχή, δημιουργικότητα και προσαρμοστικότητα.</a:t>
            </a:r>
            <a:r>
              <a:rPr lang="en-US" sz="1800" dirty="0">
                <a:solidFill>
                  <a:schemeClr val="dk1"/>
                </a:solidFill>
                <a:latin typeface="Arial"/>
                <a:ea typeface="Arial"/>
                <a:cs typeface="Arial"/>
                <a:sym typeface="Arial"/>
              </a:rPr>
              <a:t> </a:t>
            </a:r>
            <a:endParaRPr dirty="0"/>
          </a:p>
        </p:txBody>
      </p:sp>
      <p:sp>
        <p:nvSpPr>
          <p:cNvPr id="454" name="Google Shape;454;p52"/>
          <p:cNvSpPr/>
          <p:nvPr/>
        </p:nvSpPr>
        <p:spPr>
          <a:xfrm>
            <a:off x="8411406" y="2106441"/>
            <a:ext cx="609600" cy="635000"/>
          </a:xfrm>
          <a:custGeom>
            <a:avLst/>
            <a:gdLst/>
            <a:ahLst/>
            <a:cxnLst/>
            <a:rect l="l" t="t" r="r" b="b"/>
            <a:pathLst>
              <a:path w="609600" h="635000" extrusionOk="0">
                <a:moveTo>
                  <a:pt x="304019" y="487204"/>
                </a:moveTo>
                <a:lnTo>
                  <a:pt x="195959" y="487204"/>
                </a:lnTo>
                <a:lnTo>
                  <a:pt x="215725" y="445032"/>
                </a:lnTo>
                <a:lnTo>
                  <a:pt x="238284" y="401769"/>
                </a:lnTo>
                <a:lnTo>
                  <a:pt x="263369" y="357914"/>
                </a:lnTo>
                <a:lnTo>
                  <a:pt x="290714" y="313966"/>
                </a:lnTo>
                <a:lnTo>
                  <a:pt x="320052" y="270423"/>
                </a:lnTo>
                <a:lnTo>
                  <a:pt x="351115" y="227784"/>
                </a:lnTo>
                <a:lnTo>
                  <a:pt x="383636" y="186547"/>
                </a:lnTo>
                <a:lnTo>
                  <a:pt x="417349" y="147211"/>
                </a:lnTo>
                <a:lnTo>
                  <a:pt x="451987" y="110275"/>
                </a:lnTo>
                <a:lnTo>
                  <a:pt x="487283" y="76237"/>
                </a:lnTo>
                <a:lnTo>
                  <a:pt x="522969" y="45595"/>
                </a:lnTo>
                <a:lnTo>
                  <a:pt x="558779" y="18848"/>
                </a:lnTo>
                <a:lnTo>
                  <a:pt x="586151" y="0"/>
                </a:lnTo>
                <a:lnTo>
                  <a:pt x="609594" y="31806"/>
                </a:lnTo>
                <a:lnTo>
                  <a:pt x="589734" y="49713"/>
                </a:lnTo>
                <a:lnTo>
                  <a:pt x="566783" y="72121"/>
                </a:lnTo>
                <a:lnTo>
                  <a:pt x="513875" y="130004"/>
                </a:lnTo>
                <a:lnTo>
                  <a:pt x="485054" y="165257"/>
                </a:lnTo>
                <a:lnTo>
                  <a:pt x="455411" y="204569"/>
                </a:lnTo>
                <a:lnTo>
                  <a:pt x="425515" y="247831"/>
                </a:lnTo>
                <a:lnTo>
                  <a:pt x="395932" y="294932"/>
                </a:lnTo>
                <a:lnTo>
                  <a:pt x="367231" y="345761"/>
                </a:lnTo>
                <a:lnTo>
                  <a:pt x="339978" y="400208"/>
                </a:lnTo>
                <a:lnTo>
                  <a:pt x="314742" y="458162"/>
                </a:lnTo>
                <a:lnTo>
                  <a:pt x="304019" y="487204"/>
                </a:lnTo>
                <a:close/>
              </a:path>
              <a:path w="609600" h="635000" extrusionOk="0">
                <a:moveTo>
                  <a:pt x="214116" y="634670"/>
                </a:moveTo>
                <a:lnTo>
                  <a:pt x="173429" y="615080"/>
                </a:lnTo>
                <a:lnTo>
                  <a:pt x="121764" y="524278"/>
                </a:lnTo>
                <a:lnTo>
                  <a:pt x="89724" y="465969"/>
                </a:lnTo>
                <a:lnTo>
                  <a:pt x="61770" y="419310"/>
                </a:lnTo>
                <a:lnTo>
                  <a:pt x="37792" y="383013"/>
                </a:lnTo>
                <a:lnTo>
                  <a:pt x="17682" y="355788"/>
                </a:lnTo>
                <a:lnTo>
                  <a:pt x="1332" y="336346"/>
                </a:lnTo>
                <a:lnTo>
                  <a:pt x="0" y="333835"/>
                </a:lnTo>
                <a:lnTo>
                  <a:pt x="42025" y="316156"/>
                </a:lnTo>
                <a:lnTo>
                  <a:pt x="99488" y="366683"/>
                </a:lnTo>
                <a:lnTo>
                  <a:pt x="135186" y="404754"/>
                </a:lnTo>
                <a:lnTo>
                  <a:pt x="170308" y="448331"/>
                </a:lnTo>
                <a:lnTo>
                  <a:pt x="177344" y="459631"/>
                </a:lnTo>
                <a:lnTo>
                  <a:pt x="183001" y="468436"/>
                </a:lnTo>
                <a:lnTo>
                  <a:pt x="188725" y="476906"/>
                </a:lnTo>
                <a:lnTo>
                  <a:pt x="195959" y="487204"/>
                </a:lnTo>
                <a:lnTo>
                  <a:pt x="304019" y="487204"/>
                </a:lnTo>
                <a:lnTo>
                  <a:pt x="292089" y="519513"/>
                </a:lnTo>
                <a:lnTo>
                  <a:pt x="272589" y="584149"/>
                </a:lnTo>
                <a:lnTo>
                  <a:pt x="262557" y="603537"/>
                </a:lnTo>
                <a:lnTo>
                  <a:pt x="249884" y="619626"/>
                </a:lnTo>
                <a:lnTo>
                  <a:pt x="233949" y="630607"/>
                </a:lnTo>
                <a:lnTo>
                  <a:pt x="214116" y="634670"/>
                </a:lnTo>
                <a:close/>
              </a:path>
            </a:pathLst>
          </a:custGeom>
          <a:solidFill>
            <a:srgbClr val="7B3C1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5" name="Google Shape;455;p52"/>
          <p:cNvSpPr txBox="1"/>
          <p:nvPr/>
        </p:nvSpPr>
        <p:spPr>
          <a:xfrm>
            <a:off x="5374106" y="2067519"/>
            <a:ext cx="6684200" cy="2276259"/>
          </a:xfrm>
          <a:prstGeom prst="rect">
            <a:avLst/>
          </a:prstGeom>
          <a:noFill/>
          <a:ln>
            <a:noFill/>
          </a:ln>
        </p:spPr>
        <p:txBody>
          <a:bodyPr spcFirstLastPara="1" wrap="square" lIns="0" tIns="440050" rIns="0" bIns="0" anchor="t" anchorCtr="0">
            <a:spAutoFit/>
          </a:bodyPr>
          <a:lstStyle/>
          <a:p>
            <a:pPr marL="12700" marR="5080" lvl="0" algn="ctr">
              <a:lnSpc>
                <a:spcPct val="122800"/>
              </a:lnSpc>
              <a:spcBef>
                <a:spcPts val="965"/>
              </a:spcBef>
              <a:buClr>
                <a:schemeClr val="dk1"/>
              </a:buClr>
              <a:buSzPts val="1400"/>
            </a:pPr>
            <a:r>
              <a:rPr lang="el-GR" sz="1800" dirty="0">
                <a:solidFill>
                  <a:schemeClr val="dk1"/>
                </a:solidFill>
              </a:rPr>
              <a:t>Ακολουθείς τις οδηγίες των προϊσταμένων σου; Σημαντικό πλεονέκτημα για τους εργαζόμενους στον επισιτιστικό τομέα αποτελεί ο σεβασμός. Μην ξεχνάς ότι είναι ένας χώρος εργασίας με αυστηρά ιεραρχικός, και γι αυτό δεν εκπλήσσει το γεγονός ότι ο σεβασμός θεωρείται ήπια δεξιότητα. </a:t>
            </a:r>
            <a:endParaRPr dirty="0"/>
          </a:p>
        </p:txBody>
      </p:sp>
      <p:sp>
        <p:nvSpPr>
          <p:cNvPr id="456" name="Google Shape;456;p52"/>
          <p:cNvSpPr/>
          <p:nvPr/>
        </p:nvSpPr>
        <p:spPr>
          <a:xfrm>
            <a:off x="9271930" y="4436913"/>
            <a:ext cx="609600" cy="635000"/>
          </a:xfrm>
          <a:custGeom>
            <a:avLst/>
            <a:gdLst/>
            <a:ahLst/>
            <a:cxnLst/>
            <a:rect l="l" t="t" r="r" b="b"/>
            <a:pathLst>
              <a:path w="609600" h="635000" extrusionOk="0">
                <a:moveTo>
                  <a:pt x="304019" y="487204"/>
                </a:moveTo>
                <a:lnTo>
                  <a:pt x="195959" y="487204"/>
                </a:lnTo>
                <a:lnTo>
                  <a:pt x="215725" y="445032"/>
                </a:lnTo>
                <a:lnTo>
                  <a:pt x="238284" y="401769"/>
                </a:lnTo>
                <a:lnTo>
                  <a:pt x="263369" y="357914"/>
                </a:lnTo>
                <a:lnTo>
                  <a:pt x="290714" y="313966"/>
                </a:lnTo>
                <a:lnTo>
                  <a:pt x="320052" y="270423"/>
                </a:lnTo>
                <a:lnTo>
                  <a:pt x="351115" y="227784"/>
                </a:lnTo>
                <a:lnTo>
                  <a:pt x="383636" y="186547"/>
                </a:lnTo>
                <a:lnTo>
                  <a:pt x="417349" y="147211"/>
                </a:lnTo>
                <a:lnTo>
                  <a:pt x="451987" y="110275"/>
                </a:lnTo>
                <a:lnTo>
                  <a:pt x="487283" y="76237"/>
                </a:lnTo>
                <a:lnTo>
                  <a:pt x="522969" y="45595"/>
                </a:lnTo>
                <a:lnTo>
                  <a:pt x="558779" y="18848"/>
                </a:lnTo>
                <a:lnTo>
                  <a:pt x="586151" y="0"/>
                </a:lnTo>
                <a:lnTo>
                  <a:pt x="609594" y="31806"/>
                </a:lnTo>
                <a:lnTo>
                  <a:pt x="589734" y="49713"/>
                </a:lnTo>
                <a:lnTo>
                  <a:pt x="566783" y="72121"/>
                </a:lnTo>
                <a:lnTo>
                  <a:pt x="513875" y="130004"/>
                </a:lnTo>
                <a:lnTo>
                  <a:pt x="485054" y="165257"/>
                </a:lnTo>
                <a:lnTo>
                  <a:pt x="455411" y="204569"/>
                </a:lnTo>
                <a:lnTo>
                  <a:pt x="425515" y="247831"/>
                </a:lnTo>
                <a:lnTo>
                  <a:pt x="395932" y="294932"/>
                </a:lnTo>
                <a:lnTo>
                  <a:pt x="367231" y="345761"/>
                </a:lnTo>
                <a:lnTo>
                  <a:pt x="339978" y="400208"/>
                </a:lnTo>
                <a:lnTo>
                  <a:pt x="314742" y="458162"/>
                </a:lnTo>
                <a:lnTo>
                  <a:pt x="304019" y="487204"/>
                </a:lnTo>
                <a:close/>
              </a:path>
              <a:path w="609600" h="635000" extrusionOk="0">
                <a:moveTo>
                  <a:pt x="214116" y="634670"/>
                </a:moveTo>
                <a:lnTo>
                  <a:pt x="173429" y="615080"/>
                </a:lnTo>
                <a:lnTo>
                  <a:pt x="121764" y="524278"/>
                </a:lnTo>
                <a:lnTo>
                  <a:pt x="89724" y="465969"/>
                </a:lnTo>
                <a:lnTo>
                  <a:pt x="61770" y="419310"/>
                </a:lnTo>
                <a:lnTo>
                  <a:pt x="37792" y="383013"/>
                </a:lnTo>
                <a:lnTo>
                  <a:pt x="17682" y="355788"/>
                </a:lnTo>
                <a:lnTo>
                  <a:pt x="1332" y="336346"/>
                </a:lnTo>
                <a:lnTo>
                  <a:pt x="0" y="333835"/>
                </a:lnTo>
                <a:lnTo>
                  <a:pt x="42025" y="316156"/>
                </a:lnTo>
                <a:lnTo>
                  <a:pt x="99488" y="366683"/>
                </a:lnTo>
                <a:lnTo>
                  <a:pt x="135186" y="404754"/>
                </a:lnTo>
                <a:lnTo>
                  <a:pt x="170308" y="448331"/>
                </a:lnTo>
                <a:lnTo>
                  <a:pt x="177344" y="459631"/>
                </a:lnTo>
                <a:lnTo>
                  <a:pt x="183001" y="468436"/>
                </a:lnTo>
                <a:lnTo>
                  <a:pt x="188725" y="476906"/>
                </a:lnTo>
                <a:lnTo>
                  <a:pt x="195959" y="487204"/>
                </a:lnTo>
                <a:lnTo>
                  <a:pt x="304019" y="487204"/>
                </a:lnTo>
                <a:lnTo>
                  <a:pt x="292089" y="519513"/>
                </a:lnTo>
                <a:lnTo>
                  <a:pt x="272589" y="584149"/>
                </a:lnTo>
                <a:lnTo>
                  <a:pt x="262557" y="603537"/>
                </a:lnTo>
                <a:lnTo>
                  <a:pt x="249884" y="619626"/>
                </a:lnTo>
                <a:lnTo>
                  <a:pt x="233949" y="630607"/>
                </a:lnTo>
                <a:lnTo>
                  <a:pt x="214116" y="634670"/>
                </a:lnTo>
                <a:close/>
              </a:path>
            </a:pathLst>
          </a:custGeom>
          <a:solidFill>
            <a:srgbClr val="7B3C1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7" name="Google Shape;457;p52"/>
          <p:cNvSpPr txBox="1"/>
          <p:nvPr/>
        </p:nvSpPr>
        <p:spPr>
          <a:xfrm>
            <a:off x="5985164" y="4746582"/>
            <a:ext cx="5976890" cy="1841263"/>
          </a:xfrm>
          <a:prstGeom prst="rect">
            <a:avLst/>
          </a:prstGeom>
          <a:noFill/>
          <a:ln>
            <a:noFill/>
          </a:ln>
        </p:spPr>
        <p:txBody>
          <a:bodyPr spcFirstLastPara="1" wrap="square" lIns="0" tIns="384800" rIns="0" bIns="0" anchor="t" anchorCtr="0">
            <a:spAutoFit/>
          </a:bodyPr>
          <a:lstStyle/>
          <a:p>
            <a:pPr marL="12065" marR="5080" lvl="0" algn="ctr">
              <a:lnSpc>
                <a:spcPct val="122800"/>
              </a:lnSpc>
              <a:spcBef>
                <a:spcPts val="745"/>
              </a:spcBef>
            </a:pPr>
            <a:r>
              <a:rPr lang="el-GR" sz="1800" dirty="0">
                <a:solidFill>
                  <a:schemeClr val="dk1"/>
                </a:solidFill>
              </a:rPr>
              <a:t>Με πόση ευθύτητα επικοινωνείς με τους συναδέλφους σου και το προσωπικό σου, ειδικά αν είσαι ο σεφ ή ο μάνατζερ; Η αποτελεσματική επικοινωνία είναι το πιο πολύτιμο εργαλείο στην κουζίνα.</a:t>
            </a:r>
            <a:endParaRPr dirty="0"/>
          </a:p>
        </p:txBody>
      </p:sp>
      <p:sp>
        <p:nvSpPr>
          <p:cNvPr id="458" name="Google Shape;458;p52"/>
          <p:cNvSpPr/>
          <p:nvPr/>
        </p:nvSpPr>
        <p:spPr>
          <a:xfrm>
            <a:off x="3524735" y="4026278"/>
            <a:ext cx="533221" cy="635000"/>
          </a:xfrm>
          <a:custGeom>
            <a:avLst/>
            <a:gdLst/>
            <a:ahLst/>
            <a:cxnLst/>
            <a:rect l="l" t="t" r="r" b="b"/>
            <a:pathLst>
              <a:path w="609600" h="635000" extrusionOk="0">
                <a:moveTo>
                  <a:pt x="304019" y="487204"/>
                </a:moveTo>
                <a:lnTo>
                  <a:pt x="195959" y="487204"/>
                </a:lnTo>
                <a:lnTo>
                  <a:pt x="215725" y="445032"/>
                </a:lnTo>
                <a:lnTo>
                  <a:pt x="238284" y="401769"/>
                </a:lnTo>
                <a:lnTo>
                  <a:pt x="263369" y="357914"/>
                </a:lnTo>
                <a:lnTo>
                  <a:pt x="290714" y="313966"/>
                </a:lnTo>
                <a:lnTo>
                  <a:pt x="320052" y="270423"/>
                </a:lnTo>
                <a:lnTo>
                  <a:pt x="351115" y="227784"/>
                </a:lnTo>
                <a:lnTo>
                  <a:pt x="383636" y="186547"/>
                </a:lnTo>
                <a:lnTo>
                  <a:pt x="417349" y="147211"/>
                </a:lnTo>
                <a:lnTo>
                  <a:pt x="451987" y="110275"/>
                </a:lnTo>
                <a:lnTo>
                  <a:pt x="487283" y="76237"/>
                </a:lnTo>
                <a:lnTo>
                  <a:pt x="522969" y="45595"/>
                </a:lnTo>
                <a:lnTo>
                  <a:pt x="558779" y="18848"/>
                </a:lnTo>
                <a:lnTo>
                  <a:pt x="586151" y="0"/>
                </a:lnTo>
                <a:lnTo>
                  <a:pt x="609594" y="31806"/>
                </a:lnTo>
                <a:lnTo>
                  <a:pt x="589734" y="49713"/>
                </a:lnTo>
                <a:lnTo>
                  <a:pt x="566783" y="72121"/>
                </a:lnTo>
                <a:lnTo>
                  <a:pt x="513875" y="130004"/>
                </a:lnTo>
                <a:lnTo>
                  <a:pt x="485054" y="165257"/>
                </a:lnTo>
                <a:lnTo>
                  <a:pt x="455411" y="204569"/>
                </a:lnTo>
                <a:lnTo>
                  <a:pt x="425515" y="247831"/>
                </a:lnTo>
                <a:lnTo>
                  <a:pt x="395932" y="294932"/>
                </a:lnTo>
                <a:lnTo>
                  <a:pt x="367231" y="345761"/>
                </a:lnTo>
                <a:lnTo>
                  <a:pt x="339978" y="400208"/>
                </a:lnTo>
                <a:lnTo>
                  <a:pt x="314742" y="458162"/>
                </a:lnTo>
                <a:lnTo>
                  <a:pt x="304019" y="487204"/>
                </a:lnTo>
                <a:close/>
              </a:path>
              <a:path w="609600" h="635000" extrusionOk="0">
                <a:moveTo>
                  <a:pt x="214116" y="634670"/>
                </a:moveTo>
                <a:lnTo>
                  <a:pt x="173429" y="615080"/>
                </a:lnTo>
                <a:lnTo>
                  <a:pt x="121764" y="524278"/>
                </a:lnTo>
                <a:lnTo>
                  <a:pt x="89724" y="465969"/>
                </a:lnTo>
                <a:lnTo>
                  <a:pt x="61770" y="419310"/>
                </a:lnTo>
                <a:lnTo>
                  <a:pt x="37792" y="383013"/>
                </a:lnTo>
                <a:lnTo>
                  <a:pt x="17682" y="355788"/>
                </a:lnTo>
                <a:lnTo>
                  <a:pt x="1332" y="336346"/>
                </a:lnTo>
                <a:lnTo>
                  <a:pt x="0" y="333835"/>
                </a:lnTo>
                <a:lnTo>
                  <a:pt x="42025" y="316156"/>
                </a:lnTo>
                <a:lnTo>
                  <a:pt x="99488" y="366683"/>
                </a:lnTo>
                <a:lnTo>
                  <a:pt x="135186" y="404754"/>
                </a:lnTo>
                <a:lnTo>
                  <a:pt x="170308" y="448331"/>
                </a:lnTo>
                <a:lnTo>
                  <a:pt x="177344" y="459631"/>
                </a:lnTo>
                <a:lnTo>
                  <a:pt x="183001" y="468436"/>
                </a:lnTo>
                <a:lnTo>
                  <a:pt x="188725" y="476906"/>
                </a:lnTo>
                <a:lnTo>
                  <a:pt x="195959" y="487204"/>
                </a:lnTo>
                <a:lnTo>
                  <a:pt x="304019" y="487204"/>
                </a:lnTo>
                <a:lnTo>
                  <a:pt x="292089" y="519513"/>
                </a:lnTo>
                <a:lnTo>
                  <a:pt x="272589" y="584149"/>
                </a:lnTo>
                <a:lnTo>
                  <a:pt x="262557" y="603537"/>
                </a:lnTo>
                <a:lnTo>
                  <a:pt x="249884" y="619626"/>
                </a:lnTo>
                <a:lnTo>
                  <a:pt x="233949" y="630607"/>
                </a:lnTo>
                <a:lnTo>
                  <a:pt x="214116" y="634670"/>
                </a:lnTo>
                <a:close/>
              </a:path>
            </a:pathLst>
          </a:custGeom>
          <a:solidFill>
            <a:srgbClr val="7B3C1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9" name="Google Shape;459;p52"/>
          <p:cNvSpPr/>
          <p:nvPr/>
        </p:nvSpPr>
        <p:spPr>
          <a:xfrm>
            <a:off x="2369913" y="1798774"/>
            <a:ext cx="447460" cy="474073"/>
          </a:xfrm>
          <a:custGeom>
            <a:avLst/>
            <a:gdLst/>
            <a:ahLst/>
            <a:cxnLst/>
            <a:rect l="l" t="t" r="r" b="b"/>
            <a:pathLst>
              <a:path w="609600" h="635000" extrusionOk="0">
                <a:moveTo>
                  <a:pt x="304019" y="487204"/>
                </a:moveTo>
                <a:lnTo>
                  <a:pt x="195959" y="487204"/>
                </a:lnTo>
                <a:lnTo>
                  <a:pt x="215725" y="445032"/>
                </a:lnTo>
                <a:lnTo>
                  <a:pt x="238284" y="401769"/>
                </a:lnTo>
                <a:lnTo>
                  <a:pt x="263369" y="357914"/>
                </a:lnTo>
                <a:lnTo>
                  <a:pt x="290714" y="313966"/>
                </a:lnTo>
                <a:lnTo>
                  <a:pt x="320052" y="270423"/>
                </a:lnTo>
                <a:lnTo>
                  <a:pt x="351115" y="227784"/>
                </a:lnTo>
                <a:lnTo>
                  <a:pt x="383636" y="186547"/>
                </a:lnTo>
                <a:lnTo>
                  <a:pt x="417349" y="147211"/>
                </a:lnTo>
                <a:lnTo>
                  <a:pt x="451987" y="110275"/>
                </a:lnTo>
                <a:lnTo>
                  <a:pt x="487283" y="76237"/>
                </a:lnTo>
                <a:lnTo>
                  <a:pt x="522969" y="45595"/>
                </a:lnTo>
                <a:lnTo>
                  <a:pt x="558779" y="18848"/>
                </a:lnTo>
                <a:lnTo>
                  <a:pt x="586151" y="0"/>
                </a:lnTo>
                <a:lnTo>
                  <a:pt x="609594" y="31806"/>
                </a:lnTo>
                <a:lnTo>
                  <a:pt x="589734" y="49713"/>
                </a:lnTo>
                <a:lnTo>
                  <a:pt x="566783" y="72121"/>
                </a:lnTo>
                <a:lnTo>
                  <a:pt x="513875" y="130004"/>
                </a:lnTo>
                <a:lnTo>
                  <a:pt x="485054" y="165257"/>
                </a:lnTo>
                <a:lnTo>
                  <a:pt x="455411" y="204569"/>
                </a:lnTo>
                <a:lnTo>
                  <a:pt x="425515" y="247831"/>
                </a:lnTo>
                <a:lnTo>
                  <a:pt x="395932" y="294932"/>
                </a:lnTo>
                <a:lnTo>
                  <a:pt x="367231" y="345761"/>
                </a:lnTo>
                <a:lnTo>
                  <a:pt x="339978" y="400208"/>
                </a:lnTo>
                <a:lnTo>
                  <a:pt x="314742" y="458162"/>
                </a:lnTo>
                <a:lnTo>
                  <a:pt x="304019" y="487204"/>
                </a:lnTo>
                <a:close/>
              </a:path>
              <a:path w="609600" h="635000" extrusionOk="0">
                <a:moveTo>
                  <a:pt x="214116" y="634670"/>
                </a:moveTo>
                <a:lnTo>
                  <a:pt x="173429" y="615080"/>
                </a:lnTo>
                <a:lnTo>
                  <a:pt x="121764" y="524278"/>
                </a:lnTo>
                <a:lnTo>
                  <a:pt x="89724" y="465969"/>
                </a:lnTo>
                <a:lnTo>
                  <a:pt x="61770" y="419310"/>
                </a:lnTo>
                <a:lnTo>
                  <a:pt x="37792" y="383013"/>
                </a:lnTo>
                <a:lnTo>
                  <a:pt x="17682" y="355788"/>
                </a:lnTo>
                <a:lnTo>
                  <a:pt x="1332" y="336346"/>
                </a:lnTo>
                <a:lnTo>
                  <a:pt x="0" y="333835"/>
                </a:lnTo>
                <a:lnTo>
                  <a:pt x="42025" y="316156"/>
                </a:lnTo>
                <a:lnTo>
                  <a:pt x="99488" y="366683"/>
                </a:lnTo>
                <a:lnTo>
                  <a:pt x="135186" y="404754"/>
                </a:lnTo>
                <a:lnTo>
                  <a:pt x="170308" y="448331"/>
                </a:lnTo>
                <a:lnTo>
                  <a:pt x="177344" y="459631"/>
                </a:lnTo>
                <a:lnTo>
                  <a:pt x="183001" y="468436"/>
                </a:lnTo>
                <a:lnTo>
                  <a:pt x="188725" y="476906"/>
                </a:lnTo>
                <a:lnTo>
                  <a:pt x="195959" y="487204"/>
                </a:lnTo>
                <a:lnTo>
                  <a:pt x="304019" y="487204"/>
                </a:lnTo>
                <a:lnTo>
                  <a:pt x="292089" y="519513"/>
                </a:lnTo>
                <a:lnTo>
                  <a:pt x="272589" y="584149"/>
                </a:lnTo>
                <a:lnTo>
                  <a:pt x="262557" y="603537"/>
                </a:lnTo>
                <a:lnTo>
                  <a:pt x="249884" y="619626"/>
                </a:lnTo>
                <a:lnTo>
                  <a:pt x="233949" y="630607"/>
                </a:lnTo>
                <a:lnTo>
                  <a:pt x="214116" y="634670"/>
                </a:lnTo>
                <a:close/>
              </a:path>
            </a:pathLst>
          </a:custGeom>
          <a:solidFill>
            <a:srgbClr val="7B3C1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0" name="Google Shape;460;p52"/>
          <p:cNvSpPr/>
          <p:nvPr/>
        </p:nvSpPr>
        <p:spPr>
          <a:xfrm>
            <a:off x="1045029" y="4787958"/>
            <a:ext cx="4585750" cy="1754326"/>
          </a:xfrm>
          <a:prstGeom prst="rect">
            <a:avLst/>
          </a:prstGeom>
          <a:noFill/>
          <a:ln>
            <a:noFill/>
          </a:ln>
        </p:spPr>
        <p:txBody>
          <a:bodyPr spcFirstLastPara="1" wrap="square" lIns="91425" tIns="45700" rIns="91425" bIns="45700" anchor="t" anchorCtr="0">
            <a:spAutoFit/>
          </a:bodyPr>
          <a:lstStyle/>
          <a:p>
            <a:pPr lvl="0" algn="ctr"/>
            <a:r>
              <a:rPr lang="el-GR" sz="1800" dirty="0">
                <a:solidFill>
                  <a:schemeClr val="dk1"/>
                </a:solidFill>
              </a:rPr>
              <a:t>Στον επισιτιστικό τομέα και γενικά στην τουριστική βιομηχανία, οι εργοδότες αναζητούν αξιόπιστα και υπεύθυνα άτομα. Προσέρχεσαι έγκαιρα στις προγραμματισμένες βάρδιες σου ή φθάνεις με μικρή καθυστέρηση;</a:t>
            </a:r>
            <a:endParaRP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53"/>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Arial"/>
                <a:ea typeface="Arial"/>
                <a:cs typeface="Arial"/>
                <a:sym typeface="Arial"/>
              </a:rPr>
              <a:t>4.3 </a:t>
            </a:r>
            <a:r>
              <a:rPr lang="el-GR" sz="2500" b="1" dirty="0">
                <a:solidFill>
                  <a:schemeClr val="accent1"/>
                </a:solidFill>
                <a:latin typeface="Arial"/>
                <a:ea typeface="Arial"/>
                <a:cs typeface="Arial"/>
                <a:sym typeface="Arial"/>
              </a:rPr>
              <a:t>Πώς μπορείς να εξασκείς τις ήπιες δεξιότητές σου </a:t>
            </a:r>
            <a:br>
              <a:rPr lang="el-GR" sz="2500" b="1" dirty="0">
                <a:solidFill>
                  <a:schemeClr val="accent1"/>
                </a:solidFill>
                <a:latin typeface="Arial"/>
                <a:ea typeface="Arial"/>
                <a:cs typeface="Arial"/>
                <a:sym typeface="Arial"/>
              </a:rPr>
            </a:br>
            <a:r>
              <a:rPr lang="el-GR" sz="2500" b="1" dirty="0">
                <a:solidFill>
                  <a:schemeClr val="accent1"/>
                </a:solidFill>
                <a:latin typeface="Arial"/>
                <a:ea typeface="Arial"/>
                <a:cs typeface="Arial"/>
                <a:sym typeface="Arial"/>
              </a:rPr>
              <a:t>      στην εργασιακή καθημερινότητα;</a:t>
            </a:r>
            <a:endParaRPr sz="2500" b="1" dirty="0">
              <a:solidFill>
                <a:schemeClr val="accent1"/>
              </a:solidFill>
              <a:latin typeface="Arial"/>
              <a:ea typeface="Arial"/>
              <a:cs typeface="Arial"/>
              <a:sym typeface="Arial"/>
            </a:endParaRPr>
          </a:p>
        </p:txBody>
      </p:sp>
      <p:sp>
        <p:nvSpPr>
          <p:cNvPr id="466" name="Google Shape;466;p53"/>
          <p:cNvSpPr/>
          <p:nvPr/>
        </p:nvSpPr>
        <p:spPr>
          <a:xfrm>
            <a:off x="8123055" y="1742162"/>
            <a:ext cx="609600" cy="635000"/>
          </a:xfrm>
          <a:custGeom>
            <a:avLst/>
            <a:gdLst/>
            <a:ahLst/>
            <a:cxnLst/>
            <a:rect l="l" t="t" r="r" b="b"/>
            <a:pathLst>
              <a:path w="609600" h="635000" extrusionOk="0">
                <a:moveTo>
                  <a:pt x="304019" y="487204"/>
                </a:moveTo>
                <a:lnTo>
                  <a:pt x="195959" y="487204"/>
                </a:lnTo>
                <a:lnTo>
                  <a:pt x="215725" y="445032"/>
                </a:lnTo>
                <a:lnTo>
                  <a:pt x="238284" y="401769"/>
                </a:lnTo>
                <a:lnTo>
                  <a:pt x="263369" y="357914"/>
                </a:lnTo>
                <a:lnTo>
                  <a:pt x="290714" y="313966"/>
                </a:lnTo>
                <a:lnTo>
                  <a:pt x="320052" y="270423"/>
                </a:lnTo>
                <a:lnTo>
                  <a:pt x="351115" y="227784"/>
                </a:lnTo>
                <a:lnTo>
                  <a:pt x="383636" y="186547"/>
                </a:lnTo>
                <a:lnTo>
                  <a:pt x="417349" y="147211"/>
                </a:lnTo>
                <a:lnTo>
                  <a:pt x="451987" y="110275"/>
                </a:lnTo>
                <a:lnTo>
                  <a:pt x="487283" y="76237"/>
                </a:lnTo>
                <a:lnTo>
                  <a:pt x="522969" y="45595"/>
                </a:lnTo>
                <a:lnTo>
                  <a:pt x="558779" y="18848"/>
                </a:lnTo>
                <a:lnTo>
                  <a:pt x="586151" y="0"/>
                </a:lnTo>
                <a:lnTo>
                  <a:pt x="609594" y="31806"/>
                </a:lnTo>
                <a:lnTo>
                  <a:pt x="589734" y="49713"/>
                </a:lnTo>
                <a:lnTo>
                  <a:pt x="566783" y="72121"/>
                </a:lnTo>
                <a:lnTo>
                  <a:pt x="513875" y="130004"/>
                </a:lnTo>
                <a:lnTo>
                  <a:pt x="485054" y="165257"/>
                </a:lnTo>
                <a:lnTo>
                  <a:pt x="455411" y="204569"/>
                </a:lnTo>
                <a:lnTo>
                  <a:pt x="425515" y="247831"/>
                </a:lnTo>
                <a:lnTo>
                  <a:pt x="395932" y="294932"/>
                </a:lnTo>
                <a:lnTo>
                  <a:pt x="367231" y="345761"/>
                </a:lnTo>
                <a:lnTo>
                  <a:pt x="339978" y="400208"/>
                </a:lnTo>
                <a:lnTo>
                  <a:pt x="314742" y="458162"/>
                </a:lnTo>
                <a:lnTo>
                  <a:pt x="304019" y="487204"/>
                </a:lnTo>
                <a:close/>
              </a:path>
              <a:path w="609600" h="635000" extrusionOk="0">
                <a:moveTo>
                  <a:pt x="214116" y="634670"/>
                </a:moveTo>
                <a:lnTo>
                  <a:pt x="173429" y="615080"/>
                </a:lnTo>
                <a:lnTo>
                  <a:pt x="121764" y="524278"/>
                </a:lnTo>
                <a:lnTo>
                  <a:pt x="89724" y="465969"/>
                </a:lnTo>
                <a:lnTo>
                  <a:pt x="61770" y="419310"/>
                </a:lnTo>
                <a:lnTo>
                  <a:pt x="37792" y="383013"/>
                </a:lnTo>
                <a:lnTo>
                  <a:pt x="17682" y="355788"/>
                </a:lnTo>
                <a:lnTo>
                  <a:pt x="1332" y="336346"/>
                </a:lnTo>
                <a:lnTo>
                  <a:pt x="0" y="333835"/>
                </a:lnTo>
                <a:lnTo>
                  <a:pt x="42025" y="316156"/>
                </a:lnTo>
                <a:lnTo>
                  <a:pt x="99488" y="366683"/>
                </a:lnTo>
                <a:lnTo>
                  <a:pt x="135186" y="404754"/>
                </a:lnTo>
                <a:lnTo>
                  <a:pt x="170308" y="448331"/>
                </a:lnTo>
                <a:lnTo>
                  <a:pt x="177344" y="459631"/>
                </a:lnTo>
                <a:lnTo>
                  <a:pt x="183001" y="468436"/>
                </a:lnTo>
                <a:lnTo>
                  <a:pt x="188725" y="476906"/>
                </a:lnTo>
                <a:lnTo>
                  <a:pt x="195959" y="487204"/>
                </a:lnTo>
                <a:lnTo>
                  <a:pt x="304019" y="487204"/>
                </a:lnTo>
                <a:lnTo>
                  <a:pt x="292089" y="519513"/>
                </a:lnTo>
                <a:lnTo>
                  <a:pt x="272589" y="584149"/>
                </a:lnTo>
                <a:lnTo>
                  <a:pt x="262557" y="603537"/>
                </a:lnTo>
                <a:lnTo>
                  <a:pt x="249884" y="619626"/>
                </a:lnTo>
                <a:lnTo>
                  <a:pt x="233949" y="630607"/>
                </a:lnTo>
                <a:lnTo>
                  <a:pt x="214116" y="634670"/>
                </a:lnTo>
                <a:close/>
              </a:path>
            </a:pathLst>
          </a:custGeom>
          <a:solidFill>
            <a:srgbClr val="7B3C1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7" name="Google Shape;467;p53"/>
          <p:cNvSpPr/>
          <p:nvPr/>
        </p:nvSpPr>
        <p:spPr>
          <a:xfrm>
            <a:off x="6850385" y="4821652"/>
            <a:ext cx="609600" cy="635000"/>
          </a:xfrm>
          <a:custGeom>
            <a:avLst/>
            <a:gdLst/>
            <a:ahLst/>
            <a:cxnLst/>
            <a:rect l="l" t="t" r="r" b="b"/>
            <a:pathLst>
              <a:path w="609600" h="635000" extrusionOk="0">
                <a:moveTo>
                  <a:pt x="304019" y="487204"/>
                </a:moveTo>
                <a:lnTo>
                  <a:pt x="195959" y="487204"/>
                </a:lnTo>
                <a:lnTo>
                  <a:pt x="215725" y="445032"/>
                </a:lnTo>
                <a:lnTo>
                  <a:pt x="238284" y="401769"/>
                </a:lnTo>
                <a:lnTo>
                  <a:pt x="263369" y="357914"/>
                </a:lnTo>
                <a:lnTo>
                  <a:pt x="290714" y="313966"/>
                </a:lnTo>
                <a:lnTo>
                  <a:pt x="320052" y="270423"/>
                </a:lnTo>
                <a:lnTo>
                  <a:pt x="351115" y="227784"/>
                </a:lnTo>
                <a:lnTo>
                  <a:pt x="383636" y="186547"/>
                </a:lnTo>
                <a:lnTo>
                  <a:pt x="417349" y="147211"/>
                </a:lnTo>
                <a:lnTo>
                  <a:pt x="451987" y="110275"/>
                </a:lnTo>
                <a:lnTo>
                  <a:pt x="487283" y="76237"/>
                </a:lnTo>
                <a:lnTo>
                  <a:pt x="522969" y="45595"/>
                </a:lnTo>
                <a:lnTo>
                  <a:pt x="558779" y="18848"/>
                </a:lnTo>
                <a:lnTo>
                  <a:pt x="586151" y="0"/>
                </a:lnTo>
                <a:lnTo>
                  <a:pt x="609594" y="31806"/>
                </a:lnTo>
                <a:lnTo>
                  <a:pt x="589734" y="49713"/>
                </a:lnTo>
                <a:lnTo>
                  <a:pt x="566783" y="72121"/>
                </a:lnTo>
                <a:lnTo>
                  <a:pt x="513875" y="130004"/>
                </a:lnTo>
                <a:lnTo>
                  <a:pt x="485054" y="165257"/>
                </a:lnTo>
                <a:lnTo>
                  <a:pt x="455411" y="204569"/>
                </a:lnTo>
                <a:lnTo>
                  <a:pt x="425515" y="247831"/>
                </a:lnTo>
                <a:lnTo>
                  <a:pt x="395932" y="294932"/>
                </a:lnTo>
                <a:lnTo>
                  <a:pt x="367231" y="345761"/>
                </a:lnTo>
                <a:lnTo>
                  <a:pt x="339978" y="400208"/>
                </a:lnTo>
                <a:lnTo>
                  <a:pt x="314742" y="458162"/>
                </a:lnTo>
                <a:lnTo>
                  <a:pt x="304019" y="487204"/>
                </a:lnTo>
                <a:close/>
              </a:path>
              <a:path w="609600" h="635000" extrusionOk="0">
                <a:moveTo>
                  <a:pt x="214116" y="634670"/>
                </a:moveTo>
                <a:lnTo>
                  <a:pt x="173429" y="615080"/>
                </a:lnTo>
                <a:lnTo>
                  <a:pt x="121764" y="524278"/>
                </a:lnTo>
                <a:lnTo>
                  <a:pt x="89724" y="465969"/>
                </a:lnTo>
                <a:lnTo>
                  <a:pt x="61770" y="419310"/>
                </a:lnTo>
                <a:lnTo>
                  <a:pt x="37792" y="383013"/>
                </a:lnTo>
                <a:lnTo>
                  <a:pt x="17682" y="355788"/>
                </a:lnTo>
                <a:lnTo>
                  <a:pt x="1332" y="336346"/>
                </a:lnTo>
                <a:lnTo>
                  <a:pt x="0" y="333835"/>
                </a:lnTo>
                <a:lnTo>
                  <a:pt x="42025" y="316156"/>
                </a:lnTo>
                <a:lnTo>
                  <a:pt x="99488" y="366683"/>
                </a:lnTo>
                <a:lnTo>
                  <a:pt x="135186" y="404754"/>
                </a:lnTo>
                <a:lnTo>
                  <a:pt x="170308" y="448331"/>
                </a:lnTo>
                <a:lnTo>
                  <a:pt x="177344" y="459631"/>
                </a:lnTo>
                <a:lnTo>
                  <a:pt x="183001" y="468436"/>
                </a:lnTo>
                <a:lnTo>
                  <a:pt x="188725" y="476906"/>
                </a:lnTo>
                <a:lnTo>
                  <a:pt x="195959" y="487204"/>
                </a:lnTo>
                <a:lnTo>
                  <a:pt x="304019" y="487204"/>
                </a:lnTo>
                <a:lnTo>
                  <a:pt x="292089" y="519513"/>
                </a:lnTo>
                <a:lnTo>
                  <a:pt x="272589" y="584149"/>
                </a:lnTo>
                <a:lnTo>
                  <a:pt x="262557" y="603537"/>
                </a:lnTo>
                <a:lnTo>
                  <a:pt x="249884" y="619626"/>
                </a:lnTo>
                <a:lnTo>
                  <a:pt x="233949" y="630607"/>
                </a:lnTo>
                <a:lnTo>
                  <a:pt x="214116" y="634670"/>
                </a:lnTo>
                <a:close/>
              </a:path>
            </a:pathLst>
          </a:custGeom>
          <a:solidFill>
            <a:srgbClr val="7B3C1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8" name="Google Shape;468;p53"/>
          <p:cNvSpPr txBox="1"/>
          <p:nvPr/>
        </p:nvSpPr>
        <p:spPr>
          <a:xfrm>
            <a:off x="1743653" y="5071913"/>
            <a:ext cx="10213465" cy="1624794"/>
          </a:xfrm>
          <a:prstGeom prst="rect">
            <a:avLst/>
          </a:prstGeom>
          <a:noFill/>
          <a:ln>
            <a:noFill/>
          </a:ln>
        </p:spPr>
        <p:txBody>
          <a:bodyPr spcFirstLastPara="1" wrap="square" lIns="0" tIns="384800" rIns="0" bIns="0" anchor="t" anchorCtr="0">
            <a:spAutoFit/>
          </a:bodyPr>
          <a:lstStyle/>
          <a:p>
            <a:pPr marL="12700" marR="5080" lvl="0" algn="ctr">
              <a:spcBef>
                <a:spcPts val="965"/>
              </a:spcBef>
            </a:pPr>
            <a:r>
              <a:rPr lang="el-GR" sz="1700" dirty="0">
                <a:solidFill>
                  <a:schemeClr val="dk1"/>
                </a:solidFill>
              </a:rPr>
              <a:t>Εργάζεσαι καθαρά και τακτικά; Συμφωνείς με τη ρήση ότι «οι οργανωμένοι άνθρωποι δεν χάνουν τον έλεγχο»; Κι αν είσαι </a:t>
            </a:r>
            <a:r>
              <a:rPr lang="el-GR" sz="1700" dirty="0" err="1">
                <a:solidFill>
                  <a:schemeClr val="dk1"/>
                </a:solidFill>
              </a:rPr>
              <a:t>multitasking</a:t>
            </a:r>
            <a:r>
              <a:rPr lang="el-GR" sz="1700" dirty="0">
                <a:solidFill>
                  <a:schemeClr val="dk1"/>
                </a:solidFill>
              </a:rPr>
              <a:t>; Παράδειγμα: αν ως σεφ είσαι σε θέση να σκεφτείς αμέσως για το κάθε τι, κατανοείς και καταλαβαίνεις πάνω σε τι δουλεύει κάθε τομέας της κουζίνας, τότε είσαι ήδη πολυτιμότερος απ’ όσο νομίζεις!</a:t>
            </a:r>
            <a:endParaRPr sz="1700" dirty="0"/>
          </a:p>
        </p:txBody>
      </p:sp>
      <p:sp>
        <p:nvSpPr>
          <p:cNvPr id="469" name="Google Shape;469;p53"/>
          <p:cNvSpPr/>
          <p:nvPr/>
        </p:nvSpPr>
        <p:spPr>
          <a:xfrm>
            <a:off x="2369913" y="1798774"/>
            <a:ext cx="447460" cy="474073"/>
          </a:xfrm>
          <a:custGeom>
            <a:avLst/>
            <a:gdLst/>
            <a:ahLst/>
            <a:cxnLst/>
            <a:rect l="l" t="t" r="r" b="b"/>
            <a:pathLst>
              <a:path w="609600" h="635000" extrusionOk="0">
                <a:moveTo>
                  <a:pt x="304019" y="487204"/>
                </a:moveTo>
                <a:lnTo>
                  <a:pt x="195959" y="487204"/>
                </a:lnTo>
                <a:lnTo>
                  <a:pt x="215725" y="445032"/>
                </a:lnTo>
                <a:lnTo>
                  <a:pt x="238284" y="401769"/>
                </a:lnTo>
                <a:lnTo>
                  <a:pt x="263369" y="357914"/>
                </a:lnTo>
                <a:lnTo>
                  <a:pt x="290714" y="313966"/>
                </a:lnTo>
                <a:lnTo>
                  <a:pt x="320052" y="270423"/>
                </a:lnTo>
                <a:lnTo>
                  <a:pt x="351115" y="227784"/>
                </a:lnTo>
                <a:lnTo>
                  <a:pt x="383636" y="186547"/>
                </a:lnTo>
                <a:lnTo>
                  <a:pt x="417349" y="147211"/>
                </a:lnTo>
                <a:lnTo>
                  <a:pt x="451987" y="110275"/>
                </a:lnTo>
                <a:lnTo>
                  <a:pt x="487283" y="76237"/>
                </a:lnTo>
                <a:lnTo>
                  <a:pt x="522969" y="45595"/>
                </a:lnTo>
                <a:lnTo>
                  <a:pt x="558779" y="18848"/>
                </a:lnTo>
                <a:lnTo>
                  <a:pt x="586151" y="0"/>
                </a:lnTo>
                <a:lnTo>
                  <a:pt x="609594" y="31806"/>
                </a:lnTo>
                <a:lnTo>
                  <a:pt x="589734" y="49713"/>
                </a:lnTo>
                <a:lnTo>
                  <a:pt x="566783" y="72121"/>
                </a:lnTo>
                <a:lnTo>
                  <a:pt x="513875" y="130004"/>
                </a:lnTo>
                <a:lnTo>
                  <a:pt x="485054" y="165257"/>
                </a:lnTo>
                <a:lnTo>
                  <a:pt x="455411" y="204569"/>
                </a:lnTo>
                <a:lnTo>
                  <a:pt x="425515" y="247831"/>
                </a:lnTo>
                <a:lnTo>
                  <a:pt x="395932" y="294932"/>
                </a:lnTo>
                <a:lnTo>
                  <a:pt x="367231" y="345761"/>
                </a:lnTo>
                <a:lnTo>
                  <a:pt x="339978" y="400208"/>
                </a:lnTo>
                <a:lnTo>
                  <a:pt x="314742" y="458162"/>
                </a:lnTo>
                <a:lnTo>
                  <a:pt x="304019" y="487204"/>
                </a:lnTo>
                <a:close/>
              </a:path>
              <a:path w="609600" h="635000" extrusionOk="0">
                <a:moveTo>
                  <a:pt x="214116" y="634670"/>
                </a:moveTo>
                <a:lnTo>
                  <a:pt x="173429" y="615080"/>
                </a:lnTo>
                <a:lnTo>
                  <a:pt x="121764" y="524278"/>
                </a:lnTo>
                <a:lnTo>
                  <a:pt x="89724" y="465969"/>
                </a:lnTo>
                <a:lnTo>
                  <a:pt x="61770" y="419310"/>
                </a:lnTo>
                <a:lnTo>
                  <a:pt x="37792" y="383013"/>
                </a:lnTo>
                <a:lnTo>
                  <a:pt x="17682" y="355788"/>
                </a:lnTo>
                <a:lnTo>
                  <a:pt x="1332" y="336346"/>
                </a:lnTo>
                <a:lnTo>
                  <a:pt x="0" y="333835"/>
                </a:lnTo>
                <a:lnTo>
                  <a:pt x="42025" y="316156"/>
                </a:lnTo>
                <a:lnTo>
                  <a:pt x="99488" y="366683"/>
                </a:lnTo>
                <a:lnTo>
                  <a:pt x="135186" y="404754"/>
                </a:lnTo>
                <a:lnTo>
                  <a:pt x="170308" y="448331"/>
                </a:lnTo>
                <a:lnTo>
                  <a:pt x="177344" y="459631"/>
                </a:lnTo>
                <a:lnTo>
                  <a:pt x="183001" y="468436"/>
                </a:lnTo>
                <a:lnTo>
                  <a:pt x="188725" y="476906"/>
                </a:lnTo>
                <a:lnTo>
                  <a:pt x="195959" y="487204"/>
                </a:lnTo>
                <a:lnTo>
                  <a:pt x="304019" y="487204"/>
                </a:lnTo>
                <a:lnTo>
                  <a:pt x="292089" y="519513"/>
                </a:lnTo>
                <a:lnTo>
                  <a:pt x="272589" y="584149"/>
                </a:lnTo>
                <a:lnTo>
                  <a:pt x="262557" y="603537"/>
                </a:lnTo>
                <a:lnTo>
                  <a:pt x="249884" y="619626"/>
                </a:lnTo>
                <a:lnTo>
                  <a:pt x="233949" y="630607"/>
                </a:lnTo>
                <a:lnTo>
                  <a:pt x="214116" y="634670"/>
                </a:lnTo>
                <a:close/>
              </a:path>
            </a:pathLst>
          </a:custGeom>
          <a:solidFill>
            <a:srgbClr val="7B3C1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70" name="Google Shape;470;p53"/>
          <p:cNvSpPr/>
          <p:nvPr/>
        </p:nvSpPr>
        <p:spPr>
          <a:xfrm>
            <a:off x="202177" y="2272847"/>
            <a:ext cx="4674002" cy="2970003"/>
          </a:xfrm>
          <a:prstGeom prst="rect">
            <a:avLst/>
          </a:prstGeom>
          <a:noFill/>
          <a:ln>
            <a:noFill/>
          </a:ln>
        </p:spPr>
        <p:txBody>
          <a:bodyPr spcFirstLastPara="1" wrap="square" lIns="91425" tIns="45700" rIns="91425" bIns="45700" anchor="t" anchorCtr="0">
            <a:spAutoFit/>
          </a:bodyPr>
          <a:lstStyle/>
          <a:p>
            <a:pPr lvl="0" algn="ctr"/>
            <a:r>
              <a:rPr lang="el-GR" sz="1700" dirty="0">
                <a:solidFill>
                  <a:schemeClr val="dk1"/>
                </a:solidFill>
              </a:rPr>
              <a:t>Για να επιτύχεις στον τομέα του επισιτισμού πρέπει να είσαι πρόθυμος για συνεχή κατάρτιση. Αφού παρακολουθείς αυτό το εκπαιδευτικό πρόγραμμα αποδεικνύεις ότι αναμφίβολα είσαι! Όλοι γνωρίζουμε ότι η άσκηση κάνει τον μάστορα, κι αυτό ισχύει και για τις «ήπιες» και για τις «σκληρές» δεξιότητες! Συνεπώς, η φιλομάθειά σου θα πρέπει να προκύπτει όχι μόνο από το βιογραφικό σου, μέσω των σεμιναρίων κ.λπ., αλλά και από την καθημερινή σου εργασία.</a:t>
            </a:r>
            <a:endParaRPr sz="1700" dirty="0"/>
          </a:p>
        </p:txBody>
      </p:sp>
      <p:sp>
        <p:nvSpPr>
          <p:cNvPr id="471" name="Google Shape;471;p53"/>
          <p:cNvSpPr txBox="1"/>
          <p:nvPr/>
        </p:nvSpPr>
        <p:spPr>
          <a:xfrm>
            <a:off x="4997804" y="2482964"/>
            <a:ext cx="6959314" cy="2185173"/>
          </a:xfrm>
          <a:prstGeom prst="rect">
            <a:avLst/>
          </a:prstGeom>
          <a:noFill/>
          <a:ln>
            <a:noFill/>
          </a:ln>
        </p:spPr>
        <p:txBody>
          <a:bodyPr spcFirstLastPara="1" wrap="square" lIns="91425" tIns="45700" rIns="91425" bIns="45700" anchor="t" anchorCtr="0">
            <a:spAutoFit/>
          </a:bodyPr>
          <a:lstStyle/>
          <a:p>
            <a:pPr marL="12065" marR="5080" lvl="0" algn="ctr">
              <a:buClr>
                <a:schemeClr val="dk1"/>
              </a:buClr>
              <a:buSzPts val="1800"/>
            </a:pPr>
            <a:r>
              <a:rPr lang="el-GR" sz="1700" dirty="0">
                <a:solidFill>
                  <a:schemeClr val="dk1"/>
                </a:solidFill>
              </a:rPr>
              <a:t>Πώς αισθάνεσαι που οι πιο φορτωμένες εργάσιμες ημέρες σου είναι αυτές που οι άλλοι βγαίνουν και διασκεδάζουν; Παραμονή πρωτοχρονιάς, του Αγίου Βαλεντίνου, εθνικές γιορτές για να κατονομάσουμε μερικές. Αν σου αρέσει διότι έχεις πραγματική επιθυμία να προσφέρεις ένα ξεχωριστό εορταστικό δείπνο, αυτό σημαίνει ότι διαθέτεις πραγματικό πάθος για τη δουλειά σου! Κι αυτό αποτελεί επίσης μια ήπια δεξιότητα που μπορεί να σε πάει παραπέρα! Είναι σημαντικό να προστατεύεις και να ενθαρρύνεις το πάθος σου!</a:t>
            </a:r>
            <a:endParaRPr sz="1700" b="0" i="0" u="none" strike="noStrike" cap="none" dirty="0">
              <a:solidFill>
                <a:schemeClr val="dk1"/>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54"/>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Arial"/>
                <a:ea typeface="Arial"/>
                <a:cs typeface="Arial"/>
                <a:sym typeface="Arial"/>
              </a:rPr>
              <a:t>4.3 </a:t>
            </a:r>
            <a:r>
              <a:rPr lang="el-GR" sz="2500" b="1" dirty="0">
                <a:solidFill>
                  <a:schemeClr val="accent1"/>
                </a:solidFill>
                <a:latin typeface="Arial"/>
                <a:ea typeface="Arial"/>
                <a:cs typeface="Arial"/>
                <a:sym typeface="Arial"/>
              </a:rPr>
              <a:t>Πώς μπορείς να εξασκείς τις ήπιες δεξιότητές σου </a:t>
            </a:r>
            <a:br>
              <a:rPr lang="el-GR" sz="2500" b="1" dirty="0">
                <a:solidFill>
                  <a:schemeClr val="accent1"/>
                </a:solidFill>
                <a:latin typeface="Arial"/>
                <a:ea typeface="Arial"/>
                <a:cs typeface="Arial"/>
                <a:sym typeface="Arial"/>
              </a:rPr>
            </a:br>
            <a:r>
              <a:rPr lang="el-GR" sz="2500" b="1" dirty="0">
                <a:solidFill>
                  <a:schemeClr val="accent1"/>
                </a:solidFill>
                <a:latin typeface="Arial"/>
                <a:ea typeface="Arial"/>
                <a:cs typeface="Arial"/>
                <a:sym typeface="Arial"/>
              </a:rPr>
              <a:t>      στην εργασιακή καθημερινότητα;</a:t>
            </a:r>
            <a:endParaRPr sz="2500" dirty="0"/>
          </a:p>
        </p:txBody>
      </p:sp>
      <p:sp>
        <p:nvSpPr>
          <p:cNvPr id="477" name="Google Shape;477;p54"/>
          <p:cNvSpPr txBox="1"/>
          <p:nvPr/>
        </p:nvSpPr>
        <p:spPr>
          <a:xfrm>
            <a:off x="386076" y="2087980"/>
            <a:ext cx="5709924" cy="2276259"/>
          </a:xfrm>
          <a:prstGeom prst="rect">
            <a:avLst/>
          </a:prstGeom>
          <a:noFill/>
          <a:ln>
            <a:noFill/>
          </a:ln>
        </p:spPr>
        <p:txBody>
          <a:bodyPr spcFirstLastPara="1" wrap="square" lIns="0" tIns="440050" rIns="0" bIns="0" anchor="t" anchorCtr="0">
            <a:spAutoFit/>
          </a:bodyPr>
          <a:lstStyle/>
          <a:p>
            <a:pPr marL="12700" marR="5080" lvl="0" algn="ctr">
              <a:lnSpc>
                <a:spcPct val="122800"/>
              </a:lnSpc>
              <a:spcBef>
                <a:spcPts val="965"/>
              </a:spcBef>
              <a:buClr>
                <a:schemeClr val="dk1"/>
              </a:buClr>
              <a:buSzPts val="1400"/>
            </a:pPr>
            <a:r>
              <a:rPr lang="el-GR" sz="1800" dirty="0">
                <a:solidFill>
                  <a:schemeClr val="dk1"/>
                </a:solidFill>
              </a:rPr>
              <a:t>Μπορείς να συνεργαστείς καλά με ανθρώπους διαφορετικής γενιάς και πολιτισμικής/εθνικής προέλευσης; Αν ναι, τότε αυτό σημαίνει ότι, γενικά, είσαι πιο παραγωγικός και μπορείς να επικεντρώνεσαι καλύτερα σε κοινές προτεραιότητες.</a:t>
            </a:r>
            <a:endParaRPr dirty="0"/>
          </a:p>
        </p:txBody>
      </p:sp>
      <p:sp>
        <p:nvSpPr>
          <p:cNvPr id="478" name="Google Shape;478;p54"/>
          <p:cNvSpPr/>
          <p:nvPr/>
        </p:nvSpPr>
        <p:spPr>
          <a:xfrm>
            <a:off x="8486009" y="3111500"/>
            <a:ext cx="609600" cy="635000"/>
          </a:xfrm>
          <a:custGeom>
            <a:avLst/>
            <a:gdLst/>
            <a:ahLst/>
            <a:cxnLst/>
            <a:rect l="l" t="t" r="r" b="b"/>
            <a:pathLst>
              <a:path w="609600" h="635000" extrusionOk="0">
                <a:moveTo>
                  <a:pt x="304019" y="487204"/>
                </a:moveTo>
                <a:lnTo>
                  <a:pt x="195959" y="487204"/>
                </a:lnTo>
                <a:lnTo>
                  <a:pt x="215725" y="445032"/>
                </a:lnTo>
                <a:lnTo>
                  <a:pt x="238284" y="401769"/>
                </a:lnTo>
                <a:lnTo>
                  <a:pt x="263369" y="357914"/>
                </a:lnTo>
                <a:lnTo>
                  <a:pt x="290714" y="313966"/>
                </a:lnTo>
                <a:lnTo>
                  <a:pt x="320052" y="270423"/>
                </a:lnTo>
                <a:lnTo>
                  <a:pt x="351115" y="227784"/>
                </a:lnTo>
                <a:lnTo>
                  <a:pt x="383636" y="186547"/>
                </a:lnTo>
                <a:lnTo>
                  <a:pt x="417349" y="147211"/>
                </a:lnTo>
                <a:lnTo>
                  <a:pt x="451987" y="110275"/>
                </a:lnTo>
                <a:lnTo>
                  <a:pt x="487283" y="76237"/>
                </a:lnTo>
                <a:lnTo>
                  <a:pt x="522969" y="45595"/>
                </a:lnTo>
                <a:lnTo>
                  <a:pt x="558779" y="18848"/>
                </a:lnTo>
                <a:lnTo>
                  <a:pt x="586151" y="0"/>
                </a:lnTo>
                <a:lnTo>
                  <a:pt x="609594" y="31806"/>
                </a:lnTo>
                <a:lnTo>
                  <a:pt x="589734" y="49713"/>
                </a:lnTo>
                <a:lnTo>
                  <a:pt x="566783" y="72121"/>
                </a:lnTo>
                <a:lnTo>
                  <a:pt x="513875" y="130004"/>
                </a:lnTo>
                <a:lnTo>
                  <a:pt x="485054" y="165257"/>
                </a:lnTo>
                <a:lnTo>
                  <a:pt x="455411" y="204569"/>
                </a:lnTo>
                <a:lnTo>
                  <a:pt x="425515" y="247831"/>
                </a:lnTo>
                <a:lnTo>
                  <a:pt x="395932" y="294932"/>
                </a:lnTo>
                <a:lnTo>
                  <a:pt x="367231" y="345761"/>
                </a:lnTo>
                <a:lnTo>
                  <a:pt x="339978" y="400208"/>
                </a:lnTo>
                <a:lnTo>
                  <a:pt x="314742" y="458162"/>
                </a:lnTo>
                <a:lnTo>
                  <a:pt x="304019" y="487204"/>
                </a:lnTo>
                <a:close/>
              </a:path>
              <a:path w="609600" h="635000" extrusionOk="0">
                <a:moveTo>
                  <a:pt x="214116" y="634670"/>
                </a:moveTo>
                <a:lnTo>
                  <a:pt x="173429" y="615080"/>
                </a:lnTo>
                <a:lnTo>
                  <a:pt x="121764" y="524278"/>
                </a:lnTo>
                <a:lnTo>
                  <a:pt x="89724" y="465969"/>
                </a:lnTo>
                <a:lnTo>
                  <a:pt x="61770" y="419310"/>
                </a:lnTo>
                <a:lnTo>
                  <a:pt x="37792" y="383013"/>
                </a:lnTo>
                <a:lnTo>
                  <a:pt x="17682" y="355788"/>
                </a:lnTo>
                <a:lnTo>
                  <a:pt x="1332" y="336346"/>
                </a:lnTo>
                <a:lnTo>
                  <a:pt x="0" y="333835"/>
                </a:lnTo>
                <a:lnTo>
                  <a:pt x="42025" y="316156"/>
                </a:lnTo>
                <a:lnTo>
                  <a:pt x="99488" y="366683"/>
                </a:lnTo>
                <a:lnTo>
                  <a:pt x="135186" y="404754"/>
                </a:lnTo>
                <a:lnTo>
                  <a:pt x="170308" y="448331"/>
                </a:lnTo>
                <a:lnTo>
                  <a:pt x="177344" y="459631"/>
                </a:lnTo>
                <a:lnTo>
                  <a:pt x="183001" y="468436"/>
                </a:lnTo>
                <a:lnTo>
                  <a:pt x="188725" y="476906"/>
                </a:lnTo>
                <a:lnTo>
                  <a:pt x="195959" y="487204"/>
                </a:lnTo>
                <a:lnTo>
                  <a:pt x="304019" y="487204"/>
                </a:lnTo>
                <a:lnTo>
                  <a:pt x="292089" y="519513"/>
                </a:lnTo>
                <a:lnTo>
                  <a:pt x="272589" y="584149"/>
                </a:lnTo>
                <a:lnTo>
                  <a:pt x="262557" y="603537"/>
                </a:lnTo>
                <a:lnTo>
                  <a:pt x="249884" y="619626"/>
                </a:lnTo>
                <a:lnTo>
                  <a:pt x="233949" y="630607"/>
                </a:lnTo>
                <a:lnTo>
                  <a:pt x="214116" y="634670"/>
                </a:lnTo>
                <a:close/>
              </a:path>
            </a:pathLst>
          </a:custGeom>
          <a:solidFill>
            <a:srgbClr val="7B3C1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9" name="Google Shape;479;p54"/>
          <p:cNvSpPr txBox="1"/>
          <p:nvPr/>
        </p:nvSpPr>
        <p:spPr>
          <a:xfrm>
            <a:off x="5403272" y="3932853"/>
            <a:ext cx="6788727" cy="2818167"/>
          </a:xfrm>
          <a:prstGeom prst="rect">
            <a:avLst/>
          </a:prstGeom>
          <a:noFill/>
          <a:ln>
            <a:noFill/>
          </a:ln>
        </p:spPr>
        <p:txBody>
          <a:bodyPr spcFirstLastPara="1" wrap="square" lIns="91425" tIns="45700" rIns="91425" bIns="45700" anchor="t" anchorCtr="0">
            <a:spAutoFit/>
          </a:bodyPr>
          <a:lstStyle/>
          <a:p>
            <a:pPr marL="12700" marR="5080" lvl="0" algn="ctr">
              <a:lnSpc>
                <a:spcPct val="122800"/>
              </a:lnSpc>
              <a:buClr>
                <a:schemeClr val="dk1"/>
              </a:buClr>
              <a:buSzPts val="1800"/>
            </a:pPr>
            <a:r>
              <a:rPr lang="el-GR" sz="1800" dirty="0">
                <a:solidFill>
                  <a:schemeClr val="dk1"/>
                </a:solidFill>
              </a:rPr>
              <a:t>Μπορείς να ανακαλέσεις μια περίπτωση όπου η κουζίνα σου, αντιμέτωπη με μια δύσκολη κατάσταση, ανταπεξήλθε χάρη στη βοήθειά σου; Αν ναι, τότε αυτό σημαίνει ότι έβαλες σε εφαρμογή τη δημιουργικότητά σου, την κριτική σου σκέψη και την εμπειρία σου!</a:t>
            </a:r>
          </a:p>
          <a:p>
            <a:pPr marL="12700" marR="5080" lvl="0" algn="ctr">
              <a:lnSpc>
                <a:spcPct val="122800"/>
              </a:lnSpc>
              <a:buClr>
                <a:schemeClr val="dk1"/>
              </a:buClr>
              <a:buSzPts val="1800"/>
            </a:pPr>
            <a:r>
              <a:rPr lang="el-GR" sz="1800" dirty="0">
                <a:solidFill>
                  <a:schemeClr val="dk1"/>
                </a:solidFill>
              </a:rPr>
              <a:t>Μην ξεχάσεις να τονίσεις αυτή σου τη δεξιότητα με παραδείγματα σε περίπτωση συνέντευξης για νέα θέση εργασίας.</a:t>
            </a:r>
          </a:p>
        </p:txBody>
      </p:sp>
      <p:sp>
        <p:nvSpPr>
          <p:cNvPr id="480" name="Google Shape;480;p54"/>
          <p:cNvSpPr/>
          <p:nvPr/>
        </p:nvSpPr>
        <p:spPr>
          <a:xfrm>
            <a:off x="2711381" y="1937508"/>
            <a:ext cx="609600" cy="635000"/>
          </a:xfrm>
          <a:custGeom>
            <a:avLst/>
            <a:gdLst/>
            <a:ahLst/>
            <a:cxnLst/>
            <a:rect l="l" t="t" r="r" b="b"/>
            <a:pathLst>
              <a:path w="609600" h="635000" extrusionOk="0">
                <a:moveTo>
                  <a:pt x="304019" y="487204"/>
                </a:moveTo>
                <a:lnTo>
                  <a:pt x="195959" y="487204"/>
                </a:lnTo>
                <a:lnTo>
                  <a:pt x="215725" y="445032"/>
                </a:lnTo>
                <a:lnTo>
                  <a:pt x="238284" y="401769"/>
                </a:lnTo>
                <a:lnTo>
                  <a:pt x="263369" y="357914"/>
                </a:lnTo>
                <a:lnTo>
                  <a:pt x="290714" y="313966"/>
                </a:lnTo>
                <a:lnTo>
                  <a:pt x="320052" y="270423"/>
                </a:lnTo>
                <a:lnTo>
                  <a:pt x="351115" y="227784"/>
                </a:lnTo>
                <a:lnTo>
                  <a:pt x="383636" y="186547"/>
                </a:lnTo>
                <a:lnTo>
                  <a:pt x="417349" y="147211"/>
                </a:lnTo>
                <a:lnTo>
                  <a:pt x="451987" y="110275"/>
                </a:lnTo>
                <a:lnTo>
                  <a:pt x="487283" y="76237"/>
                </a:lnTo>
                <a:lnTo>
                  <a:pt x="522969" y="45595"/>
                </a:lnTo>
                <a:lnTo>
                  <a:pt x="558779" y="18848"/>
                </a:lnTo>
                <a:lnTo>
                  <a:pt x="586151" y="0"/>
                </a:lnTo>
                <a:lnTo>
                  <a:pt x="609594" y="31806"/>
                </a:lnTo>
                <a:lnTo>
                  <a:pt x="589734" y="49713"/>
                </a:lnTo>
                <a:lnTo>
                  <a:pt x="566783" y="72121"/>
                </a:lnTo>
                <a:lnTo>
                  <a:pt x="513875" y="130004"/>
                </a:lnTo>
                <a:lnTo>
                  <a:pt x="485054" y="165257"/>
                </a:lnTo>
                <a:lnTo>
                  <a:pt x="455411" y="204569"/>
                </a:lnTo>
                <a:lnTo>
                  <a:pt x="425515" y="247831"/>
                </a:lnTo>
                <a:lnTo>
                  <a:pt x="395932" y="294932"/>
                </a:lnTo>
                <a:lnTo>
                  <a:pt x="367231" y="345761"/>
                </a:lnTo>
                <a:lnTo>
                  <a:pt x="339978" y="400208"/>
                </a:lnTo>
                <a:lnTo>
                  <a:pt x="314742" y="458162"/>
                </a:lnTo>
                <a:lnTo>
                  <a:pt x="304019" y="487204"/>
                </a:lnTo>
                <a:close/>
              </a:path>
              <a:path w="609600" h="635000" extrusionOk="0">
                <a:moveTo>
                  <a:pt x="214116" y="634670"/>
                </a:moveTo>
                <a:lnTo>
                  <a:pt x="173429" y="615080"/>
                </a:lnTo>
                <a:lnTo>
                  <a:pt x="121764" y="524278"/>
                </a:lnTo>
                <a:lnTo>
                  <a:pt x="89724" y="465969"/>
                </a:lnTo>
                <a:lnTo>
                  <a:pt x="61770" y="419310"/>
                </a:lnTo>
                <a:lnTo>
                  <a:pt x="37792" y="383013"/>
                </a:lnTo>
                <a:lnTo>
                  <a:pt x="17682" y="355788"/>
                </a:lnTo>
                <a:lnTo>
                  <a:pt x="1332" y="336346"/>
                </a:lnTo>
                <a:lnTo>
                  <a:pt x="0" y="333835"/>
                </a:lnTo>
                <a:lnTo>
                  <a:pt x="42025" y="316156"/>
                </a:lnTo>
                <a:lnTo>
                  <a:pt x="99488" y="366683"/>
                </a:lnTo>
                <a:lnTo>
                  <a:pt x="135186" y="404754"/>
                </a:lnTo>
                <a:lnTo>
                  <a:pt x="170308" y="448331"/>
                </a:lnTo>
                <a:lnTo>
                  <a:pt x="177344" y="459631"/>
                </a:lnTo>
                <a:lnTo>
                  <a:pt x="183001" y="468436"/>
                </a:lnTo>
                <a:lnTo>
                  <a:pt x="188725" y="476906"/>
                </a:lnTo>
                <a:lnTo>
                  <a:pt x="195959" y="487204"/>
                </a:lnTo>
                <a:lnTo>
                  <a:pt x="304019" y="487204"/>
                </a:lnTo>
                <a:lnTo>
                  <a:pt x="292089" y="519513"/>
                </a:lnTo>
                <a:lnTo>
                  <a:pt x="272589" y="584149"/>
                </a:lnTo>
                <a:lnTo>
                  <a:pt x="262557" y="603537"/>
                </a:lnTo>
                <a:lnTo>
                  <a:pt x="249884" y="619626"/>
                </a:lnTo>
                <a:lnTo>
                  <a:pt x="233949" y="630607"/>
                </a:lnTo>
                <a:lnTo>
                  <a:pt x="214116" y="634670"/>
                </a:lnTo>
                <a:close/>
              </a:path>
            </a:pathLst>
          </a:custGeom>
          <a:solidFill>
            <a:srgbClr val="7B3C1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57208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54"/>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chemeClr val="accent1"/>
              </a:buClr>
              <a:buSzPts val="2500"/>
            </a:pPr>
            <a:r>
              <a:rPr lang="en-US" sz="2500" b="1" dirty="0">
                <a:solidFill>
                  <a:schemeClr val="accent1"/>
                </a:solidFill>
                <a:latin typeface="Arial"/>
                <a:ea typeface="Arial"/>
                <a:cs typeface="Arial"/>
                <a:sym typeface="Arial"/>
              </a:rPr>
              <a:t>4.3 </a:t>
            </a:r>
            <a:r>
              <a:rPr lang="el-GR" sz="2500" b="1" dirty="0">
                <a:solidFill>
                  <a:schemeClr val="accent1"/>
                </a:solidFill>
                <a:latin typeface="Arial"/>
                <a:ea typeface="Arial"/>
                <a:cs typeface="Arial"/>
                <a:sym typeface="Arial"/>
              </a:rPr>
              <a:t>Πώς μπορείς να εξασκείς τις ήπιες δεξιότητές σου </a:t>
            </a:r>
            <a:br>
              <a:rPr lang="el-GR" sz="2500" b="1" dirty="0">
                <a:solidFill>
                  <a:schemeClr val="accent1"/>
                </a:solidFill>
                <a:latin typeface="Arial"/>
                <a:ea typeface="Arial"/>
                <a:cs typeface="Arial"/>
                <a:sym typeface="Arial"/>
              </a:rPr>
            </a:br>
            <a:r>
              <a:rPr lang="el-GR" sz="2500" b="1" dirty="0">
                <a:solidFill>
                  <a:schemeClr val="accent1"/>
                </a:solidFill>
                <a:latin typeface="Arial"/>
                <a:ea typeface="Arial"/>
                <a:cs typeface="Arial"/>
                <a:sym typeface="Arial"/>
              </a:rPr>
              <a:t>      στην εργασιακή καθημερινότητα;</a:t>
            </a:r>
            <a:endParaRPr sz="2500" dirty="0"/>
          </a:p>
        </p:txBody>
      </p:sp>
      <p:sp>
        <p:nvSpPr>
          <p:cNvPr id="477" name="Google Shape;477;p54"/>
          <p:cNvSpPr txBox="1"/>
          <p:nvPr/>
        </p:nvSpPr>
        <p:spPr>
          <a:xfrm>
            <a:off x="386076" y="2087980"/>
            <a:ext cx="5709924" cy="2276259"/>
          </a:xfrm>
          <a:prstGeom prst="rect">
            <a:avLst/>
          </a:prstGeom>
          <a:noFill/>
          <a:ln>
            <a:noFill/>
          </a:ln>
        </p:spPr>
        <p:txBody>
          <a:bodyPr spcFirstLastPara="1" wrap="square" lIns="0" tIns="440050" rIns="0" bIns="0" anchor="t" anchorCtr="0">
            <a:spAutoFit/>
          </a:bodyPr>
          <a:lstStyle/>
          <a:p>
            <a:pPr marL="12700" marR="5080" lvl="0" algn="ctr">
              <a:lnSpc>
                <a:spcPct val="122800"/>
              </a:lnSpc>
              <a:spcBef>
                <a:spcPts val="965"/>
              </a:spcBef>
              <a:buClr>
                <a:schemeClr val="dk1"/>
              </a:buClr>
              <a:buSzPts val="1400"/>
            </a:pPr>
            <a:r>
              <a:rPr lang="el-GR" sz="1800" dirty="0">
                <a:solidFill>
                  <a:schemeClr val="dk1"/>
                </a:solidFill>
              </a:rPr>
              <a:t>Μπορείς να συνεργαστείς καλά με ανθρώπους διαφορετικής γενιάς και πολιτισμικής/εθνικής προέλευσης; Αν ναι, τότε αυτό σημαίνει ότι, γενικά, είσαι πιο παραγωγικός και μπορείς να επικεντρώνεσαι καλύτερα σε κοινές προτεραιότητες.</a:t>
            </a:r>
            <a:endParaRPr dirty="0"/>
          </a:p>
        </p:txBody>
      </p:sp>
      <p:sp>
        <p:nvSpPr>
          <p:cNvPr id="478" name="Google Shape;478;p54"/>
          <p:cNvSpPr/>
          <p:nvPr/>
        </p:nvSpPr>
        <p:spPr>
          <a:xfrm>
            <a:off x="8486009" y="3111500"/>
            <a:ext cx="609600" cy="635000"/>
          </a:xfrm>
          <a:custGeom>
            <a:avLst/>
            <a:gdLst/>
            <a:ahLst/>
            <a:cxnLst/>
            <a:rect l="l" t="t" r="r" b="b"/>
            <a:pathLst>
              <a:path w="609600" h="635000" extrusionOk="0">
                <a:moveTo>
                  <a:pt x="304019" y="487204"/>
                </a:moveTo>
                <a:lnTo>
                  <a:pt x="195959" y="487204"/>
                </a:lnTo>
                <a:lnTo>
                  <a:pt x="215725" y="445032"/>
                </a:lnTo>
                <a:lnTo>
                  <a:pt x="238284" y="401769"/>
                </a:lnTo>
                <a:lnTo>
                  <a:pt x="263369" y="357914"/>
                </a:lnTo>
                <a:lnTo>
                  <a:pt x="290714" y="313966"/>
                </a:lnTo>
                <a:lnTo>
                  <a:pt x="320052" y="270423"/>
                </a:lnTo>
                <a:lnTo>
                  <a:pt x="351115" y="227784"/>
                </a:lnTo>
                <a:lnTo>
                  <a:pt x="383636" y="186547"/>
                </a:lnTo>
                <a:lnTo>
                  <a:pt x="417349" y="147211"/>
                </a:lnTo>
                <a:lnTo>
                  <a:pt x="451987" y="110275"/>
                </a:lnTo>
                <a:lnTo>
                  <a:pt x="487283" y="76237"/>
                </a:lnTo>
                <a:lnTo>
                  <a:pt x="522969" y="45595"/>
                </a:lnTo>
                <a:lnTo>
                  <a:pt x="558779" y="18848"/>
                </a:lnTo>
                <a:lnTo>
                  <a:pt x="586151" y="0"/>
                </a:lnTo>
                <a:lnTo>
                  <a:pt x="609594" y="31806"/>
                </a:lnTo>
                <a:lnTo>
                  <a:pt x="589734" y="49713"/>
                </a:lnTo>
                <a:lnTo>
                  <a:pt x="566783" y="72121"/>
                </a:lnTo>
                <a:lnTo>
                  <a:pt x="513875" y="130004"/>
                </a:lnTo>
                <a:lnTo>
                  <a:pt x="485054" y="165257"/>
                </a:lnTo>
                <a:lnTo>
                  <a:pt x="455411" y="204569"/>
                </a:lnTo>
                <a:lnTo>
                  <a:pt x="425515" y="247831"/>
                </a:lnTo>
                <a:lnTo>
                  <a:pt x="395932" y="294932"/>
                </a:lnTo>
                <a:lnTo>
                  <a:pt x="367231" y="345761"/>
                </a:lnTo>
                <a:lnTo>
                  <a:pt x="339978" y="400208"/>
                </a:lnTo>
                <a:lnTo>
                  <a:pt x="314742" y="458162"/>
                </a:lnTo>
                <a:lnTo>
                  <a:pt x="304019" y="487204"/>
                </a:lnTo>
                <a:close/>
              </a:path>
              <a:path w="609600" h="635000" extrusionOk="0">
                <a:moveTo>
                  <a:pt x="214116" y="634670"/>
                </a:moveTo>
                <a:lnTo>
                  <a:pt x="173429" y="615080"/>
                </a:lnTo>
                <a:lnTo>
                  <a:pt x="121764" y="524278"/>
                </a:lnTo>
                <a:lnTo>
                  <a:pt x="89724" y="465969"/>
                </a:lnTo>
                <a:lnTo>
                  <a:pt x="61770" y="419310"/>
                </a:lnTo>
                <a:lnTo>
                  <a:pt x="37792" y="383013"/>
                </a:lnTo>
                <a:lnTo>
                  <a:pt x="17682" y="355788"/>
                </a:lnTo>
                <a:lnTo>
                  <a:pt x="1332" y="336346"/>
                </a:lnTo>
                <a:lnTo>
                  <a:pt x="0" y="333835"/>
                </a:lnTo>
                <a:lnTo>
                  <a:pt x="42025" y="316156"/>
                </a:lnTo>
                <a:lnTo>
                  <a:pt x="99488" y="366683"/>
                </a:lnTo>
                <a:lnTo>
                  <a:pt x="135186" y="404754"/>
                </a:lnTo>
                <a:lnTo>
                  <a:pt x="170308" y="448331"/>
                </a:lnTo>
                <a:lnTo>
                  <a:pt x="177344" y="459631"/>
                </a:lnTo>
                <a:lnTo>
                  <a:pt x="183001" y="468436"/>
                </a:lnTo>
                <a:lnTo>
                  <a:pt x="188725" y="476906"/>
                </a:lnTo>
                <a:lnTo>
                  <a:pt x="195959" y="487204"/>
                </a:lnTo>
                <a:lnTo>
                  <a:pt x="304019" y="487204"/>
                </a:lnTo>
                <a:lnTo>
                  <a:pt x="292089" y="519513"/>
                </a:lnTo>
                <a:lnTo>
                  <a:pt x="272589" y="584149"/>
                </a:lnTo>
                <a:lnTo>
                  <a:pt x="262557" y="603537"/>
                </a:lnTo>
                <a:lnTo>
                  <a:pt x="249884" y="619626"/>
                </a:lnTo>
                <a:lnTo>
                  <a:pt x="233949" y="630607"/>
                </a:lnTo>
                <a:lnTo>
                  <a:pt x="214116" y="634670"/>
                </a:lnTo>
                <a:close/>
              </a:path>
            </a:pathLst>
          </a:custGeom>
          <a:solidFill>
            <a:srgbClr val="7B3C1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9" name="Google Shape;479;p54"/>
          <p:cNvSpPr txBox="1"/>
          <p:nvPr/>
        </p:nvSpPr>
        <p:spPr>
          <a:xfrm>
            <a:off x="5403272" y="3932853"/>
            <a:ext cx="6788727" cy="2818167"/>
          </a:xfrm>
          <a:prstGeom prst="rect">
            <a:avLst/>
          </a:prstGeom>
          <a:noFill/>
          <a:ln>
            <a:noFill/>
          </a:ln>
        </p:spPr>
        <p:txBody>
          <a:bodyPr spcFirstLastPara="1" wrap="square" lIns="91425" tIns="45700" rIns="91425" bIns="45700" anchor="t" anchorCtr="0">
            <a:spAutoFit/>
          </a:bodyPr>
          <a:lstStyle/>
          <a:p>
            <a:pPr marL="12700" marR="5080" lvl="0" algn="ctr">
              <a:lnSpc>
                <a:spcPct val="122800"/>
              </a:lnSpc>
              <a:buClr>
                <a:schemeClr val="dk1"/>
              </a:buClr>
              <a:buSzPts val="1800"/>
            </a:pPr>
            <a:r>
              <a:rPr lang="el-GR" sz="1800" dirty="0">
                <a:solidFill>
                  <a:schemeClr val="dk1"/>
                </a:solidFill>
              </a:rPr>
              <a:t>Μπορείς να ανακαλέσεις μια περίπτωση όπου η κουζίνα σου, αντιμέτωπη με μια δύσκολη κατάσταση, ανταπεξήλθε χάρη στη βοήθειά σου; Αν ναι, τότε αυτό σημαίνει ότι έβαλες σε εφαρμογή τη δημιουργικότητά σου, την κριτική σου σκέψη και την εμπειρία σου!</a:t>
            </a:r>
          </a:p>
          <a:p>
            <a:pPr marL="12700" marR="5080" lvl="0" algn="ctr">
              <a:lnSpc>
                <a:spcPct val="122800"/>
              </a:lnSpc>
              <a:buClr>
                <a:schemeClr val="dk1"/>
              </a:buClr>
              <a:buSzPts val="1800"/>
            </a:pPr>
            <a:r>
              <a:rPr lang="el-GR" sz="1800" dirty="0">
                <a:solidFill>
                  <a:schemeClr val="dk1"/>
                </a:solidFill>
              </a:rPr>
              <a:t>Μην ξεχάσεις να τονίσεις αυτή σου τη δεξιότητα με παραδείγματα σε περίπτωση συνέντευξης για νέα θέση εργασίας.</a:t>
            </a:r>
          </a:p>
        </p:txBody>
      </p:sp>
      <p:sp>
        <p:nvSpPr>
          <p:cNvPr id="480" name="Google Shape;480;p54"/>
          <p:cNvSpPr/>
          <p:nvPr/>
        </p:nvSpPr>
        <p:spPr>
          <a:xfrm>
            <a:off x="2711381" y="1937508"/>
            <a:ext cx="609600" cy="635000"/>
          </a:xfrm>
          <a:custGeom>
            <a:avLst/>
            <a:gdLst/>
            <a:ahLst/>
            <a:cxnLst/>
            <a:rect l="l" t="t" r="r" b="b"/>
            <a:pathLst>
              <a:path w="609600" h="635000" extrusionOk="0">
                <a:moveTo>
                  <a:pt x="304019" y="487204"/>
                </a:moveTo>
                <a:lnTo>
                  <a:pt x="195959" y="487204"/>
                </a:lnTo>
                <a:lnTo>
                  <a:pt x="215725" y="445032"/>
                </a:lnTo>
                <a:lnTo>
                  <a:pt x="238284" y="401769"/>
                </a:lnTo>
                <a:lnTo>
                  <a:pt x="263369" y="357914"/>
                </a:lnTo>
                <a:lnTo>
                  <a:pt x="290714" y="313966"/>
                </a:lnTo>
                <a:lnTo>
                  <a:pt x="320052" y="270423"/>
                </a:lnTo>
                <a:lnTo>
                  <a:pt x="351115" y="227784"/>
                </a:lnTo>
                <a:lnTo>
                  <a:pt x="383636" y="186547"/>
                </a:lnTo>
                <a:lnTo>
                  <a:pt x="417349" y="147211"/>
                </a:lnTo>
                <a:lnTo>
                  <a:pt x="451987" y="110275"/>
                </a:lnTo>
                <a:lnTo>
                  <a:pt x="487283" y="76237"/>
                </a:lnTo>
                <a:lnTo>
                  <a:pt x="522969" y="45595"/>
                </a:lnTo>
                <a:lnTo>
                  <a:pt x="558779" y="18848"/>
                </a:lnTo>
                <a:lnTo>
                  <a:pt x="586151" y="0"/>
                </a:lnTo>
                <a:lnTo>
                  <a:pt x="609594" y="31806"/>
                </a:lnTo>
                <a:lnTo>
                  <a:pt x="589734" y="49713"/>
                </a:lnTo>
                <a:lnTo>
                  <a:pt x="566783" y="72121"/>
                </a:lnTo>
                <a:lnTo>
                  <a:pt x="513875" y="130004"/>
                </a:lnTo>
                <a:lnTo>
                  <a:pt x="485054" y="165257"/>
                </a:lnTo>
                <a:lnTo>
                  <a:pt x="455411" y="204569"/>
                </a:lnTo>
                <a:lnTo>
                  <a:pt x="425515" y="247831"/>
                </a:lnTo>
                <a:lnTo>
                  <a:pt x="395932" y="294932"/>
                </a:lnTo>
                <a:lnTo>
                  <a:pt x="367231" y="345761"/>
                </a:lnTo>
                <a:lnTo>
                  <a:pt x="339978" y="400208"/>
                </a:lnTo>
                <a:lnTo>
                  <a:pt x="314742" y="458162"/>
                </a:lnTo>
                <a:lnTo>
                  <a:pt x="304019" y="487204"/>
                </a:lnTo>
                <a:close/>
              </a:path>
              <a:path w="609600" h="635000" extrusionOk="0">
                <a:moveTo>
                  <a:pt x="214116" y="634670"/>
                </a:moveTo>
                <a:lnTo>
                  <a:pt x="173429" y="615080"/>
                </a:lnTo>
                <a:lnTo>
                  <a:pt x="121764" y="524278"/>
                </a:lnTo>
                <a:lnTo>
                  <a:pt x="89724" y="465969"/>
                </a:lnTo>
                <a:lnTo>
                  <a:pt x="61770" y="419310"/>
                </a:lnTo>
                <a:lnTo>
                  <a:pt x="37792" y="383013"/>
                </a:lnTo>
                <a:lnTo>
                  <a:pt x="17682" y="355788"/>
                </a:lnTo>
                <a:lnTo>
                  <a:pt x="1332" y="336346"/>
                </a:lnTo>
                <a:lnTo>
                  <a:pt x="0" y="333835"/>
                </a:lnTo>
                <a:lnTo>
                  <a:pt x="42025" y="316156"/>
                </a:lnTo>
                <a:lnTo>
                  <a:pt x="99488" y="366683"/>
                </a:lnTo>
                <a:lnTo>
                  <a:pt x="135186" y="404754"/>
                </a:lnTo>
                <a:lnTo>
                  <a:pt x="170308" y="448331"/>
                </a:lnTo>
                <a:lnTo>
                  <a:pt x="177344" y="459631"/>
                </a:lnTo>
                <a:lnTo>
                  <a:pt x="183001" y="468436"/>
                </a:lnTo>
                <a:lnTo>
                  <a:pt x="188725" y="476906"/>
                </a:lnTo>
                <a:lnTo>
                  <a:pt x="195959" y="487204"/>
                </a:lnTo>
                <a:lnTo>
                  <a:pt x="304019" y="487204"/>
                </a:lnTo>
                <a:lnTo>
                  <a:pt x="292089" y="519513"/>
                </a:lnTo>
                <a:lnTo>
                  <a:pt x="272589" y="584149"/>
                </a:lnTo>
                <a:lnTo>
                  <a:pt x="262557" y="603537"/>
                </a:lnTo>
                <a:lnTo>
                  <a:pt x="249884" y="619626"/>
                </a:lnTo>
                <a:lnTo>
                  <a:pt x="233949" y="630607"/>
                </a:lnTo>
                <a:lnTo>
                  <a:pt x="214116" y="634670"/>
                </a:lnTo>
                <a:close/>
              </a:path>
            </a:pathLst>
          </a:custGeom>
          <a:solidFill>
            <a:srgbClr val="7B3C1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44998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56"/>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2500"/>
              <a:buFont typeface="Arial"/>
              <a:buNone/>
            </a:pPr>
            <a:r>
              <a:rPr lang="el-GR" sz="2500" b="1" dirty="0">
                <a:solidFill>
                  <a:schemeClr val="accent1"/>
                </a:solidFill>
                <a:latin typeface="Arial"/>
                <a:ea typeface="Arial"/>
                <a:cs typeface="Arial"/>
                <a:sym typeface="Arial"/>
              </a:rPr>
              <a:t>Σύνοψη</a:t>
            </a:r>
            <a:endParaRPr sz="2500" dirty="0"/>
          </a:p>
        </p:txBody>
      </p:sp>
      <p:sp>
        <p:nvSpPr>
          <p:cNvPr id="495" name="Google Shape;495;p56"/>
          <p:cNvSpPr txBox="1">
            <a:spLocks noGrp="1"/>
          </p:cNvSpPr>
          <p:nvPr>
            <p:ph type="body" idx="1"/>
          </p:nvPr>
        </p:nvSpPr>
        <p:spPr>
          <a:xfrm>
            <a:off x="838200" y="1793448"/>
            <a:ext cx="10515600" cy="3966423"/>
          </a:xfrm>
          <a:prstGeom prst="rect">
            <a:avLst/>
          </a:prstGeom>
          <a:noFill/>
          <a:ln>
            <a:noFill/>
          </a:ln>
        </p:spPr>
        <p:txBody>
          <a:bodyPr spcFirstLastPara="1" wrap="square" lIns="91425" tIns="45700" rIns="91425" bIns="45700" anchor="t" anchorCtr="0">
            <a:normAutofit/>
          </a:bodyPr>
          <a:lstStyle/>
          <a:p>
            <a:pPr marL="0" lvl="0" indent="0" algn="just">
              <a:lnSpc>
                <a:spcPct val="100000"/>
              </a:lnSpc>
              <a:spcBef>
                <a:spcPts val="0"/>
              </a:spcBef>
              <a:buSzPts val="1400"/>
              <a:buNone/>
            </a:pPr>
            <a:r>
              <a:rPr lang="el-GR" sz="1800" dirty="0">
                <a:latin typeface="Arial"/>
                <a:ea typeface="Arial"/>
                <a:cs typeface="Arial"/>
                <a:sym typeface="Arial"/>
              </a:rPr>
              <a:t>Με την ολοκλήρωση αυτής της ενότητας, θα πρέπει να έχεις ήδη αντιληφθεί ότι κάποια επαγγέλματα, ειδικά στον επισιτιστικό τομέα, την βιομηχανία τροφίμων και ποτών και/ή στον τουριστικό τομέα είναι συνώνυμα με τις ήπιες και τις διαπολιτισμικές δεξιότητες. Βεβαίως, ο καθένας διαθέτει και χρησιμοποιεί ήπιες δεξιότητες, ανεξαρτήτως της θέσης εργασίας του. Όμως το σημαντικότερο όλων είναι – και θα έπρεπε να είναι - να τις αναπτύσσει περαιτέρω!</a:t>
            </a:r>
          </a:p>
          <a:p>
            <a:pPr marL="0" lvl="0" indent="0" algn="just">
              <a:lnSpc>
                <a:spcPct val="100000"/>
              </a:lnSpc>
              <a:spcBef>
                <a:spcPts val="0"/>
              </a:spcBef>
              <a:buSzPts val="1400"/>
              <a:buNone/>
            </a:pPr>
            <a:endParaRPr sz="1800" dirty="0">
              <a:latin typeface="Arial"/>
              <a:ea typeface="Arial"/>
              <a:cs typeface="Arial"/>
              <a:sym typeface="Arial"/>
            </a:endParaRPr>
          </a:p>
          <a:p>
            <a:pPr marL="0" lvl="0" indent="0">
              <a:lnSpc>
                <a:spcPct val="100000"/>
              </a:lnSpc>
              <a:spcBef>
                <a:spcPts val="0"/>
              </a:spcBef>
              <a:buSzPts val="1400"/>
              <a:buNone/>
            </a:pPr>
            <a:r>
              <a:rPr lang="el-GR" sz="1800" b="1" i="1" dirty="0">
                <a:latin typeface="Arial"/>
                <a:ea typeface="Arial"/>
                <a:cs typeface="Arial"/>
                <a:sym typeface="Arial"/>
              </a:rPr>
              <a:t>Τώρα που ολοκλήρωσες αυτή την ενότητα, θα πρέπει να είσαι σε θέση να</a:t>
            </a:r>
            <a:r>
              <a:rPr lang="en-US" sz="1800" b="1" i="1" dirty="0">
                <a:latin typeface="Arial"/>
                <a:ea typeface="Arial"/>
                <a:cs typeface="Arial"/>
                <a:sym typeface="Arial"/>
              </a:rPr>
              <a:t>:</a:t>
            </a:r>
            <a:endParaRPr dirty="0"/>
          </a:p>
          <a:p>
            <a:pPr marL="228600" lvl="0" indent="-228600">
              <a:lnSpc>
                <a:spcPct val="100000"/>
              </a:lnSpc>
              <a:spcBef>
                <a:spcPts val="0"/>
              </a:spcBef>
              <a:buSzPts val="1400"/>
            </a:pPr>
            <a:r>
              <a:rPr lang="el-GR" sz="1800" dirty="0">
                <a:latin typeface="Arial"/>
                <a:ea typeface="Arial"/>
                <a:cs typeface="Arial"/>
                <a:sym typeface="Arial"/>
              </a:rPr>
              <a:t>δώσεις έναν ορισμό για τις «ήπιες δεξιότητες», διαφοροποιώντας τις από τις «σκληρές δεξιότητες»</a:t>
            </a:r>
          </a:p>
          <a:p>
            <a:pPr marL="228600" lvl="0" indent="-228600">
              <a:lnSpc>
                <a:spcPct val="100000"/>
              </a:lnSpc>
              <a:spcBef>
                <a:spcPts val="0"/>
              </a:spcBef>
              <a:buSzPts val="1400"/>
            </a:pPr>
            <a:r>
              <a:rPr lang="el-GR" sz="1800" dirty="0">
                <a:latin typeface="Arial"/>
                <a:ea typeface="Arial"/>
                <a:cs typeface="Arial"/>
                <a:sym typeface="Arial"/>
              </a:rPr>
              <a:t>εξηγήσεις γιατί οι ήπιες δεξιότητες αποτελούν χαρακτηριστικά ζωτικής σημασίας για έναν σύγχρονο εργαζόμενο</a:t>
            </a:r>
          </a:p>
          <a:p>
            <a:pPr marL="228600" lvl="0" indent="-228600">
              <a:lnSpc>
                <a:spcPct val="100000"/>
              </a:lnSpc>
              <a:spcBef>
                <a:spcPts val="0"/>
              </a:spcBef>
              <a:buSzPts val="1400"/>
            </a:pPr>
            <a:r>
              <a:rPr lang="el-GR" sz="1800" dirty="0">
                <a:latin typeface="Arial"/>
                <a:ea typeface="Arial"/>
                <a:cs typeface="Arial"/>
                <a:sym typeface="Arial"/>
              </a:rPr>
              <a:t>διευκρινίσεις τη σημασία των ήπιων και διαπολιτισμικών δεξιοτήτων στον τομέα του επισιτισμού/ στον τομέα της εστίασης.</a:t>
            </a:r>
            <a:endParaRPr dirty="0"/>
          </a:p>
          <a:p>
            <a:pPr marL="0" lvl="0" indent="0" algn="just" rtl="0">
              <a:lnSpc>
                <a:spcPct val="100000"/>
              </a:lnSpc>
              <a:spcBef>
                <a:spcPts val="0"/>
              </a:spcBef>
              <a:spcAft>
                <a:spcPts val="0"/>
              </a:spcAft>
              <a:buClr>
                <a:schemeClr val="dk1"/>
              </a:buClr>
              <a:buSzPts val="1400"/>
              <a:buNone/>
            </a:pPr>
            <a:endParaRPr sz="1800" dirty="0">
              <a:latin typeface="Arial"/>
              <a:ea typeface="Arial"/>
              <a:cs typeface="Arial"/>
              <a:sym typeface="Arial"/>
            </a:endParaRPr>
          </a:p>
          <a:p>
            <a:pPr marL="0" lvl="0" indent="0" algn="just" rtl="0">
              <a:lnSpc>
                <a:spcPct val="90000"/>
              </a:lnSpc>
              <a:spcBef>
                <a:spcPts val="1000"/>
              </a:spcBef>
              <a:spcAft>
                <a:spcPts val="0"/>
              </a:spcAft>
              <a:buClr>
                <a:schemeClr val="dk1"/>
              </a:buClr>
              <a:buSzPts val="1800"/>
              <a:buNone/>
            </a:pPr>
            <a:endParaRPr sz="1800" dirty="0">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6"/>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lvl="0">
              <a:buClr>
                <a:srgbClr val="4472C4"/>
              </a:buClr>
              <a:buSzPts val="2500"/>
            </a:pPr>
            <a:r>
              <a:rPr lang="el-GR" sz="2500" b="1" dirty="0">
                <a:solidFill>
                  <a:srgbClr val="4472C4"/>
                </a:solidFill>
                <a:latin typeface="Arial"/>
                <a:ea typeface="Arial"/>
                <a:cs typeface="Arial"/>
                <a:sym typeface="Arial"/>
              </a:rPr>
              <a:t>ΜΑΘΗΣΙΑΚΑ ΑΠΟΤΕΛΕΣΜΑΤΑ</a:t>
            </a:r>
          </a:p>
        </p:txBody>
      </p:sp>
      <p:sp>
        <p:nvSpPr>
          <p:cNvPr id="168" name="Google Shape;168;p6"/>
          <p:cNvSpPr txBox="1">
            <a:spLocks noGrp="1"/>
          </p:cNvSpPr>
          <p:nvPr>
            <p:ph type="body" idx="1"/>
          </p:nvPr>
        </p:nvSpPr>
        <p:spPr>
          <a:xfrm>
            <a:off x="838200" y="1841572"/>
            <a:ext cx="9797716" cy="3966423"/>
          </a:xfrm>
          <a:prstGeom prst="rect">
            <a:avLst/>
          </a:prstGeom>
          <a:noFill/>
          <a:ln>
            <a:noFill/>
          </a:ln>
        </p:spPr>
        <p:txBody>
          <a:bodyPr spcFirstLastPara="1" wrap="square" lIns="91425" tIns="45700" rIns="91425" bIns="45700" anchor="t" anchorCtr="0">
            <a:normAutofit/>
          </a:bodyPr>
          <a:lstStyle/>
          <a:p>
            <a:pPr marL="0" lvl="0" indent="0">
              <a:spcBef>
                <a:spcPts val="0"/>
              </a:spcBef>
              <a:buNone/>
            </a:pPr>
            <a:r>
              <a:rPr lang="el-GR" sz="1800" dirty="0">
                <a:latin typeface="Arial"/>
                <a:ea typeface="Arial"/>
                <a:cs typeface="Arial"/>
                <a:sym typeface="Arial"/>
              </a:rPr>
              <a:t>Με την ολοκλήρωση της εκπαιδευτικής ενότητας οι εκπαιδευόμενοι θα είναι σε θέση να:</a:t>
            </a:r>
          </a:p>
          <a:p>
            <a:pPr marL="0" lvl="0" indent="0">
              <a:spcBef>
                <a:spcPts val="0"/>
              </a:spcBef>
              <a:buNone/>
            </a:pPr>
            <a:endParaRPr lang="el-GR" sz="1800" dirty="0">
              <a:latin typeface="Arial"/>
              <a:ea typeface="Arial"/>
              <a:cs typeface="Arial"/>
              <a:sym typeface="Arial"/>
            </a:endParaRPr>
          </a:p>
          <a:p>
            <a:pPr marL="0" lvl="0" indent="0">
              <a:lnSpc>
                <a:spcPct val="150000"/>
              </a:lnSpc>
              <a:spcBef>
                <a:spcPts val="0"/>
              </a:spcBef>
              <a:buNone/>
            </a:pPr>
            <a:r>
              <a:rPr lang="el-GR" sz="1800" b="1" dirty="0">
                <a:latin typeface="Arial"/>
                <a:ea typeface="Arial"/>
                <a:cs typeface="Arial"/>
                <a:sym typeface="Arial"/>
              </a:rPr>
              <a:t>ΜΑ 1</a:t>
            </a:r>
            <a:r>
              <a:rPr lang="el-GR" sz="1800" dirty="0">
                <a:latin typeface="Arial"/>
                <a:ea typeface="Arial"/>
                <a:cs typeface="Arial"/>
                <a:sym typeface="Arial"/>
              </a:rPr>
              <a:t>: απομνημονεύσουν τις σημαντικότερες «ήπιες» και «διαπολιτισμικές» δεξιότητες και να διαφοροποιήσουν μεταξύ «σκληρών» και «ήπιων» δεξιοτήτων.</a:t>
            </a:r>
          </a:p>
          <a:p>
            <a:pPr marL="0" lvl="0" indent="0">
              <a:lnSpc>
                <a:spcPct val="150000"/>
              </a:lnSpc>
              <a:spcBef>
                <a:spcPts val="0"/>
              </a:spcBef>
              <a:buNone/>
            </a:pPr>
            <a:r>
              <a:rPr lang="el-GR" sz="1800" b="1" dirty="0">
                <a:latin typeface="Arial"/>
                <a:ea typeface="Arial"/>
                <a:cs typeface="Arial"/>
                <a:sym typeface="Arial"/>
              </a:rPr>
              <a:t>ΜΑ 2</a:t>
            </a:r>
            <a:r>
              <a:rPr lang="el-GR" sz="1800" dirty="0">
                <a:latin typeface="Arial"/>
                <a:ea typeface="Arial"/>
                <a:cs typeface="Arial"/>
                <a:sym typeface="Arial"/>
              </a:rPr>
              <a:t>: αξιολογήσουν τη σπουδαιότητα των ήπιων και διαπολιτισμικών δεξιοτήτων, τόσο για την προσωπική τους ανάπτυξη όσο και για την επαγγελματική τους εξέλιξη.</a:t>
            </a:r>
          </a:p>
          <a:p>
            <a:pPr marL="0" lvl="0" indent="0">
              <a:lnSpc>
                <a:spcPct val="150000"/>
              </a:lnSpc>
              <a:spcBef>
                <a:spcPts val="0"/>
              </a:spcBef>
              <a:buNone/>
            </a:pPr>
            <a:r>
              <a:rPr lang="el-GR" sz="1800" b="1" dirty="0">
                <a:latin typeface="Arial"/>
                <a:ea typeface="Arial"/>
                <a:cs typeface="Arial"/>
                <a:sym typeface="Arial"/>
              </a:rPr>
              <a:t>ΜΑ 3</a:t>
            </a:r>
            <a:r>
              <a:rPr lang="el-GR" sz="1800" dirty="0">
                <a:latin typeface="Arial"/>
                <a:ea typeface="Arial"/>
                <a:cs typeface="Arial"/>
                <a:sym typeface="Arial"/>
              </a:rPr>
              <a:t>: συνοψίσουν τον σημαντικό ρόλο των ήπιων και διαπολιτισμικών δεξιοτήτων, ειδικά για τους εργαζόμενους στον επισιτιστικό τομέα.</a:t>
            </a:r>
          </a:p>
          <a:p>
            <a:pPr marL="228600" lvl="0" indent="-114300" algn="l" rtl="0">
              <a:lnSpc>
                <a:spcPct val="90000"/>
              </a:lnSpc>
              <a:spcBef>
                <a:spcPts val="1000"/>
              </a:spcBef>
              <a:spcAft>
                <a:spcPts val="0"/>
              </a:spcAft>
              <a:buClr>
                <a:schemeClr val="dk1"/>
              </a:buClr>
              <a:buSzPts val="1800"/>
              <a:buNone/>
            </a:pPr>
            <a:endParaRPr sz="18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7"/>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2500"/>
              <a:buFont typeface="Arial"/>
              <a:buNone/>
            </a:pPr>
            <a:r>
              <a:rPr lang="el-GR" sz="2500" b="1" dirty="0">
                <a:solidFill>
                  <a:schemeClr val="accent1"/>
                </a:solidFill>
                <a:latin typeface="Arial"/>
                <a:ea typeface="Arial"/>
                <a:cs typeface="Arial"/>
                <a:sym typeface="Arial"/>
              </a:rPr>
              <a:t>Πηγές</a:t>
            </a:r>
            <a:endParaRPr sz="2500" b="1" dirty="0">
              <a:solidFill>
                <a:schemeClr val="accent1"/>
              </a:solidFill>
              <a:latin typeface="Arial"/>
              <a:ea typeface="Arial"/>
              <a:cs typeface="Arial"/>
              <a:sym typeface="Arial"/>
            </a:endParaRPr>
          </a:p>
        </p:txBody>
      </p:sp>
      <p:sp>
        <p:nvSpPr>
          <p:cNvPr id="501" name="Google Shape;501;p57"/>
          <p:cNvSpPr txBox="1"/>
          <p:nvPr/>
        </p:nvSpPr>
        <p:spPr>
          <a:xfrm>
            <a:off x="1143000" y="1464297"/>
            <a:ext cx="10515600" cy="5191160"/>
          </a:xfrm>
          <a:prstGeom prst="rect">
            <a:avLst/>
          </a:prstGeom>
          <a:noFill/>
          <a:ln>
            <a:noFill/>
          </a:ln>
        </p:spPr>
        <p:txBody>
          <a:bodyPr spcFirstLastPara="1" wrap="square" lIns="0" tIns="230500" rIns="0" bIns="0" anchor="t" anchorCtr="0">
            <a:spAutoFit/>
          </a:bodyPr>
          <a:lstStyle/>
          <a:p>
            <a:pPr marL="0" marR="0" lvl="0" indent="0" algn="l" rtl="0">
              <a:lnSpc>
                <a:spcPct val="107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ECPI University’s Culinary Institute of Virginia (n.d.), “What it Takes to be a Chef: Hard and Soft Skills You Will Need”. Available at: </a:t>
            </a:r>
            <a:r>
              <a:rPr lang="en-US" sz="1800" b="0" i="0" u="sng" strike="noStrike" cap="none">
                <a:solidFill>
                  <a:srgbClr val="0563C1"/>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https://www.ecpi.edu/blog/what-it-takes-to-be-a-chef-hard-and-soft-skills-you-will-need</a:t>
            </a:r>
            <a:r>
              <a:rPr lang="en-US" sz="180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ECPI University’s Culinary Institute of Virginia (n.d.), “What Soft Skills are Employers Looking for in a Chef?”. Available at: </a:t>
            </a:r>
            <a:r>
              <a:rPr lang="en-US" sz="1800" b="0" i="0" u="sng" strike="noStrike" cap="none">
                <a:solidFill>
                  <a:srgbClr val="0563C1"/>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https://www.ecpi.edu/blog/what-soft-skills-are-employers-looking-for-in-a-chef</a:t>
            </a:r>
            <a:r>
              <a:rPr lang="en-US" sz="180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European Commission (n.d.), “Employment, Social Affairs &amp; Inclusion, Policies and activities, “Skills and qualifications”. Available at: </a:t>
            </a:r>
            <a:r>
              <a:rPr lang="en-US" sz="1800" b="0" i="0" u="sng" strike="noStrike" cap="none">
                <a:solidFill>
                  <a:srgbClr val="0563C1"/>
                </a:solidFill>
                <a:latin typeface="Arial"/>
                <a:ea typeface="Arial"/>
                <a:cs typeface="Arial"/>
                <a:sym typeface="Arial"/>
                <a:hlinkClick r:id="rId5">
                  <a:extLst>
                    <a:ext uri="{A12FA001-AC4F-418D-AE19-62706E023703}">
                      <ahyp:hlinkClr xmlns:ahyp="http://schemas.microsoft.com/office/drawing/2018/hyperlinkcolor" val="tx"/>
                    </a:ext>
                  </a:extLst>
                </a:hlinkClick>
              </a:rPr>
              <a:t>https://ec.europa.eu/social/main.jsp?catId=1146&amp;langId=en</a:t>
            </a:r>
            <a:r>
              <a:rPr lang="en-US" sz="180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European Commission, CEDEFOP/European Centre for the Development of Vocational Training, “Skills Panorama Glossary”. Available at: </a:t>
            </a:r>
            <a:r>
              <a:rPr lang="en-US" sz="1800" b="0" i="0" u="sng" strike="noStrike" cap="none">
                <a:solidFill>
                  <a:srgbClr val="0563C1"/>
                </a:solidFill>
                <a:latin typeface="Arial"/>
                <a:ea typeface="Arial"/>
                <a:cs typeface="Arial"/>
                <a:sym typeface="Arial"/>
                <a:hlinkClick r:id="rId6">
                  <a:extLst>
                    <a:ext uri="{A12FA001-AC4F-418D-AE19-62706E023703}">
                      <ahyp:hlinkClr xmlns:ahyp="http://schemas.microsoft.com/office/drawing/2018/hyperlinkcolor" val="tx"/>
                    </a:ext>
                  </a:extLst>
                </a:hlinkClick>
              </a:rPr>
              <a:t>https://skillspanorama.cedefop.europa.eu/en/glossary/s</a:t>
            </a:r>
            <a:r>
              <a:rPr lang="en-US" sz="180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European Commission, ESCO, “ESCO and the new Europass: occupations and skills for lifelong career management </a:t>
            </a:r>
            <a:r>
              <a:rPr lang="en-US" sz="1800" b="0" i="0" u="sng" strike="noStrike" cap="none">
                <a:solidFill>
                  <a:srgbClr val="0563C1"/>
                </a:solidFill>
                <a:latin typeface="Arial"/>
                <a:ea typeface="Arial"/>
                <a:cs typeface="Arial"/>
                <a:sym typeface="Arial"/>
                <a:hlinkClick r:id="rId7">
                  <a:extLst>
                    <a:ext uri="{A12FA001-AC4F-418D-AE19-62706E023703}">
                      <ahyp:hlinkClr xmlns:ahyp="http://schemas.microsoft.com/office/drawing/2018/hyperlinkcolor" val="tx"/>
                    </a:ext>
                  </a:extLst>
                </a:hlinkClick>
              </a:rPr>
              <a:t>https://ec.europa.eu/esco/portal/news/fd542061-178a-4a04-81ae-b3b0eccb3edd</a:t>
            </a:r>
            <a:r>
              <a:rPr lang="en-US" sz="180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European Commission, ESCO: European Skills/Competences, qualifications and Occupations (2020). Available at: </a:t>
            </a:r>
            <a:r>
              <a:rPr lang="en-US" sz="1800" b="0" i="0" u="sng" strike="noStrike" cap="none">
                <a:solidFill>
                  <a:srgbClr val="0563C1"/>
                </a:solidFill>
                <a:latin typeface="Arial"/>
                <a:ea typeface="Arial"/>
                <a:cs typeface="Arial"/>
                <a:sym typeface="Arial"/>
                <a:hlinkClick r:id="rId8">
                  <a:extLst>
                    <a:ext uri="{A12FA001-AC4F-418D-AE19-62706E023703}">
                      <ahyp:hlinkClr xmlns:ahyp="http://schemas.microsoft.com/office/drawing/2018/hyperlinkcolor" val="tx"/>
                    </a:ext>
                  </a:extLst>
                </a:hlinkClick>
              </a:rPr>
              <a:t>https://ec.europa.eu/esco/portal</a:t>
            </a:r>
            <a:r>
              <a:rPr lang="en-US" sz="1800" b="0" i="0" u="none" strike="noStrike" cap="none">
                <a:solidFill>
                  <a:srgbClr val="000000"/>
                </a:solidFill>
                <a:latin typeface="Arial"/>
                <a:ea typeface="Arial"/>
                <a:cs typeface="Arial"/>
                <a:sym typeface="Arial"/>
              </a:rPr>
              <a:t>  (ESCO works as a dictionary, describing, identifying and classifying professional occupations, skills, and qualifications relevant for the EU labour market and education and training.) </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58"/>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2500"/>
              <a:buFont typeface="Arial"/>
              <a:buNone/>
            </a:pPr>
            <a:r>
              <a:rPr lang="el-GR" sz="2500" b="1" dirty="0">
                <a:solidFill>
                  <a:schemeClr val="accent1"/>
                </a:solidFill>
                <a:latin typeface="Arial"/>
                <a:ea typeface="Arial"/>
                <a:cs typeface="Arial"/>
                <a:sym typeface="Arial"/>
              </a:rPr>
              <a:t>Πηγές</a:t>
            </a:r>
            <a:endParaRPr sz="2500" b="1" dirty="0">
              <a:solidFill>
                <a:schemeClr val="accent1"/>
              </a:solidFill>
              <a:latin typeface="Arial"/>
              <a:ea typeface="Arial"/>
              <a:cs typeface="Arial"/>
              <a:sym typeface="Arial"/>
            </a:endParaRPr>
          </a:p>
        </p:txBody>
      </p:sp>
      <p:sp>
        <p:nvSpPr>
          <p:cNvPr id="507" name="Google Shape;507;p58"/>
          <p:cNvSpPr txBox="1"/>
          <p:nvPr/>
        </p:nvSpPr>
        <p:spPr>
          <a:xfrm>
            <a:off x="1143000" y="1464297"/>
            <a:ext cx="10515600" cy="5008802"/>
          </a:xfrm>
          <a:prstGeom prst="rect">
            <a:avLst/>
          </a:prstGeom>
          <a:noFill/>
          <a:ln>
            <a:noFill/>
          </a:ln>
        </p:spPr>
        <p:txBody>
          <a:bodyPr spcFirstLastPara="1" wrap="square" lIns="0" tIns="230500" rIns="0" bIns="0" anchor="t" anchorCtr="0">
            <a:spAutoFit/>
          </a:bodyPr>
          <a:lstStyle/>
          <a:p>
            <a:pPr marL="0" marR="0" lvl="0" indent="0" algn="l" rtl="0">
              <a:lnSpc>
                <a:spcPct val="107000"/>
              </a:lnSpc>
              <a:spcBef>
                <a:spcPts val="80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European Commission, European Social Fund (2016, last modified 2019), “How to boost soft skills recognition”. Available at: </a:t>
            </a:r>
            <a:r>
              <a:rPr lang="en-US" sz="1800" b="0" i="0" u="sng" strike="noStrike" cap="none" dirty="0">
                <a:solidFill>
                  <a:srgbClr val="0563C1"/>
                </a:solidFill>
                <a:latin typeface="Arial"/>
                <a:ea typeface="Arial"/>
                <a:cs typeface="Arial"/>
                <a:sym typeface="Arial"/>
                <a:hlinkClick r:id="rId3">
                  <a:extLst>
                    <a:ext uri="{A12FA001-AC4F-418D-AE19-62706E023703}">
                      <ahyp:hlinkClr xmlns:ahyp="http://schemas.microsoft.com/office/drawing/2018/hyperlinkcolor" val="tx"/>
                    </a:ext>
                  </a:extLst>
                </a:hlinkClick>
              </a:rPr>
              <a:t>https://ec.europa.eu/esf/transnationality/content/how-boost-soft-skills-recognition</a:t>
            </a:r>
            <a:r>
              <a:rPr lang="en-US" sz="1800" b="0" i="0" u="none" strike="noStrike" cap="none" dirty="0">
                <a:solidFill>
                  <a:srgbClr val="000000"/>
                </a:solidFill>
                <a:latin typeface="Arial"/>
                <a:ea typeface="Arial"/>
                <a:cs typeface="Arial"/>
                <a:sym typeface="Arial"/>
              </a:rPr>
              <a:t>  </a:t>
            </a:r>
            <a:endParaRPr sz="1800" b="0" i="0" u="none" strike="noStrike" cap="none" dirty="0">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Glassdoor (n.d.), “What are soft skills?”. Available at:  </a:t>
            </a:r>
            <a:r>
              <a:rPr lang="en-US" sz="1800" b="0" i="0" u="sng" strike="noStrike" cap="none" dirty="0">
                <a:solidFill>
                  <a:srgbClr val="0563C1"/>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https://www.glassdoor.com/blog/guide/develop-soft-skills</a:t>
            </a:r>
            <a:r>
              <a:rPr lang="en-US" sz="1800" b="0" i="0" u="none" strike="noStrike" cap="none" dirty="0">
                <a:solidFill>
                  <a:srgbClr val="000000"/>
                </a:solidFill>
                <a:latin typeface="Arial"/>
                <a:ea typeface="Arial"/>
                <a:cs typeface="Arial"/>
                <a:sym typeface="Arial"/>
              </a:rPr>
              <a:t> </a:t>
            </a:r>
            <a:endParaRPr sz="1800" b="0" i="0" u="none" strike="noStrike" cap="none" dirty="0">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Glassdoor, Job website, “How to Identify and Develop Soft Skills”. Available at: </a:t>
            </a:r>
            <a:r>
              <a:rPr lang="en-US" sz="1800" b="0" i="0" u="sng" strike="noStrike" cap="none" dirty="0">
                <a:solidFill>
                  <a:srgbClr val="0563C1"/>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https://www.glassdoor.com/blog/guide/develop-soft-skills</a:t>
            </a:r>
            <a:r>
              <a:rPr lang="en-US" sz="1800" b="0" i="0" u="none" strike="noStrike" cap="none" dirty="0">
                <a:solidFill>
                  <a:srgbClr val="000000"/>
                </a:solidFill>
                <a:latin typeface="Arial"/>
                <a:ea typeface="Arial"/>
                <a:cs typeface="Arial"/>
                <a:sym typeface="Arial"/>
              </a:rPr>
              <a:t> </a:t>
            </a:r>
            <a:endParaRPr dirty="0"/>
          </a:p>
          <a:p>
            <a:pPr marL="0" marR="0" lvl="0" indent="0" algn="l" rtl="0">
              <a:lnSpc>
                <a:spcPct val="107000"/>
              </a:lnSpc>
              <a:spcBef>
                <a:spcPts val="1600"/>
              </a:spcBef>
              <a:spcAft>
                <a:spcPts val="0"/>
              </a:spcAft>
              <a:buNone/>
            </a:pPr>
            <a:r>
              <a:rPr lang="en-US" sz="1800" dirty="0">
                <a:solidFill>
                  <a:srgbClr val="000000"/>
                </a:solidFill>
                <a:latin typeface="Arial"/>
                <a:ea typeface="Arial"/>
                <a:cs typeface="Arial"/>
                <a:sym typeface="Arial"/>
              </a:rPr>
              <a:t>Indeed (2020), “Soft Skills: Definitions and Examples”. Available at: </a:t>
            </a:r>
            <a:r>
              <a:rPr lang="en-US" sz="1800" dirty="0">
                <a:solidFill>
                  <a:srgbClr val="000000"/>
                </a:solidFill>
                <a:latin typeface="Arial"/>
                <a:ea typeface="Arial"/>
                <a:cs typeface="Arial"/>
                <a:sym typeface="Arial"/>
                <a:hlinkClick r:id="rId5"/>
              </a:rPr>
              <a:t>https://www.indeed.com/career-advice/resumes-cover-letters/soft-skills</a:t>
            </a:r>
            <a:r>
              <a:rPr lang="en-US" sz="1800" dirty="0">
                <a:solidFill>
                  <a:srgbClr val="000000"/>
                </a:solidFill>
                <a:latin typeface="Arial"/>
                <a:ea typeface="Arial"/>
                <a:cs typeface="Arial"/>
                <a:sym typeface="Arial"/>
              </a:rPr>
              <a:t>     </a:t>
            </a:r>
            <a:endParaRPr dirty="0"/>
          </a:p>
          <a:p>
            <a:pPr marL="0" marR="0" lvl="0" indent="0" algn="l" rtl="0">
              <a:lnSpc>
                <a:spcPct val="107000"/>
              </a:lnSpc>
              <a:spcBef>
                <a:spcPts val="1600"/>
              </a:spcBef>
              <a:spcAft>
                <a:spcPts val="0"/>
              </a:spcAft>
              <a:buNone/>
            </a:pPr>
            <a:r>
              <a:rPr lang="en-US" sz="1800" dirty="0">
                <a:solidFill>
                  <a:srgbClr val="000000"/>
                </a:solidFill>
                <a:latin typeface="Arial"/>
                <a:ea typeface="Arial"/>
                <a:cs typeface="Arial"/>
                <a:sym typeface="Arial"/>
              </a:rPr>
              <a:t>Kenton, W. (2020), “Soft skills”, Investopedia. Available at: </a:t>
            </a:r>
            <a:r>
              <a:rPr lang="en-US" sz="1800" dirty="0">
                <a:solidFill>
                  <a:srgbClr val="000000"/>
                </a:solidFill>
                <a:latin typeface="Arial"/>
                <a:ea typeface="Arial"/>
                <a:cs typeface="Arial"/>
                <a:sym typeface="Arial"/>
                <a:hlinkClick r:id="rId6"/>
              </a:rPr>
              <a:t>https://www.investopedia.com/terms/s/soft-skills.asp</a:t>
            </a:r>
            <a:r>
              <a:rPr lang="en-US" sz="1800" dirty="0">
                <a:solidFill>
                  <a:srgbClr val="000000"/>
                </a:solidFill>
                <a:latin typeface="Arial"/>
                <a:ea typeface="Arial"/>
                <a:cs typeface="Arial"/>
                <a:sym typeface="Arial"/>
              </a:rPr>
              <a:t>   </a:t>
            </a:r>
            <a:endParaRPr dirty="0"/>
          </a:p>
          <a:p>
            <a:pPr marL="0" marR="0" lvl="0" indent="0" algn="l" rtl="0">
              <a:lnSpc>
                <a:spcPct val="107000"/>
              </a:lnSpc>
              <a:spcBef>
                <a:spcPts val="1600"/>
              </a:spcBef>
              <a:spcAft>
                <a:spcPts val="0"/>
              </a:spcAft>
              <a:buNone/>
            </a:pPr>
            <a:r>
              <a:rPr lang="en-GB" sz="1800" dirty="0">
                <a:solidFill>
                  <a:srgbClr val="000000"/>
                </a:solidFill>
                <a:latin typeface="Arial"/>
                <a:ea typeface="Arial"/>
                <a:cs typeface="Arial"/>
                <a:sym typeface="Arial"/>
              </a:rPr>
              <a:t>Mulholland, J. (2013), “Why employers value intercultural skills”, British Council. Available at: </a:t>
            </a:r>
            <a:r>
              <a:rPr lang="en-GB" sz="1800" dirty="0">
                <a:solidFill>
                  <a:srgbClr val="000000"/>
                </a:solidFill>
                <a:latin typeface="Arial"/>
                <a:ea typeface="Arial"/>
                <a:cs typeface="Arial"/>
                <a:sym typeface="Arial"/>
                <a:hlinkClick r:id="rId7"/>
              </a:rPr>
              <a:t>https://www.britishcouncil.org/voices-magazine/why-employers-value-intercultural-skills</a:t>
            </a:r>
            <a:r>
              <a:rPr lang="en-GB" sz="1800" dirty="0">
                <a:solidFill>
                  <a:srgbClr val="000000"/>
                </a:solidFill>
                <a:latin typeface="Arial"/>
                <a:ea typeface="Arial"/>
                <a:cs typeface="Arial"/>
                <a:sym typeface="Arial"/>
              </a:rPr>
              <a:t> </a:t>
            </a:r>
            <a:endParaRPr lang="en-GB" sz="1800" b="0" i="0" u="none" strike="noStrike" cap="none" dirty="0">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59"/>
          <p:cNvSpPr txBox="1">
            <a:spLocks noGrp="1"/>
          </p:cNvSpPr>
          <p:nvPr>
            <p:ph type="title"/>
          </p:nvPr>
        </p:nvSpPr>
        <p:spPr>
          <a:xfrm>
            <a:off x="731520" y="749910"/>
            <a:ext cx="10927080" cy="142877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2500"/>
              <a:buFont typeface="Arial"/>
              <a:buNone/>
            </a:pPr>
            <a:r>
              <a:rPr lang="el-GR" sz="2500" b="1" dirty="0">
                <a:solidFill>
                  <a:schemeClr val="accent1"/>
                </a:solidFill>
                <a:latin typeface="Arial"/>
                <a:ea typeface="Arial"/>
                <a:cs typeface="Arial"/>
                <a:sym typeface="Arial"/>
              </a:rPr>
              <a:t>Πηγές	</a:t>
            </a:r>
            <a:endParaRPr sz="2500" b="1" dirty="0">
              <a:solidFill>
                <a:schemeClr val="accent1"/>
              </a:solidFill>
              <a:latin typeface="Arial"/>
              <a:ea typeface="Arial"/>
              <a:cs typeface="Arial"/>
              <a:sym typeface="Arial"/>
            </a:endParaRPr>
          </a:p>
        </p:txBody>
      </p:sp>
      <p:sp>
        <p:nvSpPr>
          <p:cNvPr id="513" name="Google Shape;513;p59"/>
          <p:cNvSpPr txBox="1"/>
          <p:nvPr/>
        </p:nvSpPr>
        <p:spPr>
          <a:xfrm>
            <a:off x="1143000" y="1464297"/>
            <a:ext cx="10515600" cy="3014025"/>
          </a:xfrm>
          <a:prstGeom prst="rect">
            <a:avLst/>
          </a:prstGeom>
          <a:noFill/>
          <a:ln>
            <a:noFill/>
          </a:ln>
        </p:spPr>
        <p:txBody>
          <a:bodyPr spcFirstLastPara="1" wrap="square" lIns="0" tIns="230500" rIns="0" bIns="0" anchor="t" anchorCtr="0">
            <a:spAutoFit/>
          </a:bodyPr>
          <a:lstStyle/>
          <a:p>
            <a:pPr>
              <a:lnSpc>
                <a:spcPct val="107000"/>
              </a:lnSpc>
              <a:spcBef>
                <a:spcPts val="800"/>
              </a:spcBef>
            </a:pPr>
            <a:r>
              <a:rPr lang="en-GB" sz="1800" dirty="0">
                <a:latin typeface="Arial"/>
                <a:cs typeface="Arial"/>
              </a:rPr>
              <a:t>Probst, M. (2016), “Why chefs should use SPEED when making decisions”, available at </a:t>
            </a:r>
            <a:r>
              <a:rPr lang="en-GB" sz="1800" dirty="0"/>
              <a:t>“</a:t>
            </a:r>
            <a:r>
              <a:rPr lang="en-GB" sz="1800" dirty="0">
                <a:latin typeface="Arial"/>
                <a:cs typeface="Arial"/>
              </a:rPr>
              <a:t>Leading Chef Academy” </a:t>
            </a:r>
            <a:r>
              <a:rPr lang="en-GB" sz="1800" dirty="0">
                <a:latin typeface="Arial"/>
                <a:cs typeface="Arial"/>
                <a:hlinkClick r:id="rId3"/>
              </a:rPr>
              <a:t>https://leadingchefacademy.com/leadership-development/why-chefs-should-use-speed-when-making-decisions</a:t>
            </a:r>
            <a:r>
              <a:rPr lang="en-GB" sz="1800" dirty="0">
                <a:latin typeface="Arial"/>
                <a:cs typeface="Arial"/>
              </a:rPr>
              <a:t> </a:t>
            </a:r>
          </a:p>
          <a:p>
            <a:pPr marL="0" marR="0" lvl="0" indent="0" algn="l" rtl="0">
              <a:lnSpc>
                <a:spcPct val="107000"/>
              </a:lnSpc>
              <a:spcBef>
                <a:spcPts val="800"/>
              </a:spcBef>
              <a:spcAft>
                <a:spcPts val="0"/>
              </a:spcAft>
              <a:buNone/>
            </a:pPr>
            <a:endParaRPr lang="en-US" sz="1800" dirty="0">
              <a:solidFill>
                <a:srgbClr val="000000"/>
              </a:solidFill>
              <a:latin typeface="Arial"/>
              <a:ea typeface="Arial"/>
              <a:cs typeface="Arial"/>
              <a:sym typeface="Arial"/>
            </a:endParaRPr>
          </a:p>
          <a:p>
            <a:pPr marL="0" marR="0" lvl="0" indent="0" algn="l" rtl="0">
              <a:lnSpc>
                <a:spcPct val="107000"/>
              </a:lnSpc>
              <a:spcBef>
                <a:spcPts val="800"/>
              </a:spcBef>
              <a:spcAft>
                <a:spcPts val="0"/>
              </a:spcAft>
              <a:buNone/>
            </a:pPr>
            <a:r>
              <a:rPr lang="en-US" sz="1800" dirty="0">
                <a:solidFill>
                  <a:srgbClr val="000000"/>
                </a:solidFill>
                <a:latin typeface="Arial"/>
                <a:ea typeface="Arial"/>
                <a:cs typeface="Arial"/>
                <a:sym typeface="Arial"/>
              </a:rPr>
              <a:t>UNESCO (2016), “Non-cognitive skills: definitions, measurement and malleability”. Background paper prepared for the 2016 Global Education Monitoring Report Education for people and planet: Creating sustainable futures for all. Author: Kai Zhou, Document code: ED/GEMR/MRT/2016/P1/5 </a:t>
            </a:r>
            <a:r>
              <a:rPr lang="en-US" sz="1800" dirty="0">
                <a:solidFill>
                  <a:srgbClr val="000000"/>
                </a:solidFill>
                <a:latin typeface="Arial"/>
                <a:ea typeface="Arial"/>
                <a:cs typeface="Arial"/>
                <a:sym typeface="Arial"/>
                <a:hlinkClick r:id="rId4"/>
              </a:rPr>
              <a:t>https://unesdoc.unesco.org/ark:/48223/pf0000245576</a:t>
            </a:r>
            <a:r>
              <a:rPr lang="en-US" sz="1800" dirty="0">
                <a:solidFill>
                  <a:srgbClr val="000000"/>
                </a:solidFill>
                <a:latin typeface="Arial"/>
                <a:ea typeface="Arial"/>
                <a:cs typeface="Arial"/>
                <a:sym typeface="Arial"/>
              </a:rPr>
              <a:t>  </a:t>
            </a:r>
            <a:endParaRPr lang="en-US" sz="1800" b="0" i="0" u="none" strike="noStrike" cap="none" dirty="0">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60"/>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marL="12700" lvl="0">
              <a:lnSpc>
                <a:spcPct val="100000"/>
              </a:lnSpc>
              <a:buClr>
                <a:srgbClr val="000000"/>
              </a:buClr>
              <a:buSzPts val="6600"/>
            </a:pPr>
            <a:r>
              <a:rPr lang="el-GR" sz="2500" b="1" dirty="0">
                <a:solidFill>
                  <a:schemeClr val="accent1"/>
                </a:solidFill>
                <a:latin typeface="Arial"/>
                <a:ea typeface="Arial"/>
                <a:cs typeface="Arial"/>
                <a:sym typeface="Arial"/>
              </a:rPr>
              <a:t>Επιπλέον υλικό και πηγές</a:t>
            </a:r>
            <a:endParaRPr dirty="0"/>
          </a:p>
        </p:txBody>
      </p:sp>
      <p:sp>
        <p:nvSpPr>
          <p:cNvPr id="519" name="Google Shape;519;p60"/>
          <p:cNvSpPr txBox="1"/>
          <p:nvPr/>
        </p:nvSpPr>
        <p:spPr>
          <a:xfrm>
            <a:off x="1219201" y="1353798"/>
            <a:ext cx="10515600" cy="5165388"/>
          </a:xfrm>
          <a:prstGeom prst="rect">
            <a:avLst/>
          </a:prstGeom>
          <a:noFill/>
          <a:ln>
            <a:noFill/>
          </a:ln>
        </p:spPr>
        <p:txBody>
          <a:bodyPr spcFirstLastPara="1" wrap="square" lIns="0" tIns="498475" rIns="0" bIns="0" anchor="t" anchorCtr="0">
            <a:spAutoFit/>
          </a:bodyPr>
          <a:lstStyle/>
          <a:p>
            <a:pPr marL="0" marR="0" lvl="0" indent="0" algn="l" rtl="0">
              <a:lnSpc>
                <a:spcPct val="107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Auguste Escoffier School of Culinary Arts (2019), “Acing your first interview out of culinary school”. Available at:  </a:t>
            </a:r>
            <a:r>
              <a:rPr lang="en-US" sz="1800" b="0" i="0" u="sng" strike="noStrike" cap="none">
                <a:solidFill>
                  <a:srgbClr val="0563C1"/>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https://www.escoffier.edu/blog/culinary-pastry-careers/acing-your-first-interview-out-of-culinary-school</a:t>
            </a:r>
            <a:r>
              <a:rPr lang="en-US" sz="180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Auguste Escoffier School of Culinary Arts (2019), “Five culinary skills you can take with you whenever you go”. Available at: </a:t>
            </a:r>
            <a:r>
              <a:rPr lang="en-US" sz="1800" b="0" i="0" u="sng" strike="noStrike" cap="none">
                <a:solidFill>
                  <a:srgbClr val="0563C1"/>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https://www.escoffier.edu/blog/culinary-arts/5-transferable-skills-you-can-learn-in-culinary-schools</a:t>
            </a:r>
            <a:r>
              <a:rPr lang="en-US" sz="180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Business phrases (n.d.), “Willingness To Learn: Definition &amp; Guide To Improve It”. Available at: </a:t>
            </a:r>
            <a:r>
              <a:rPr lang="en-US" sz="1800" b="0" i="0" u="sng" strike="noStrike" cap="none">
                <a:solidFill>
                  <a:srgbClr val="0563C1"/>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https://www.businessphrases.net/willingness-to-learn</a:t>
            </a:r>
            <a:endParaRPr sz="18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Commisceo Global Consulting Ltd. (2019), “10 Definitions of Intercultural Competence”. Available at: </a:t>
            </a:r>
            <a:r>
              <a:rPr lang="en-US" sz="1800" b="0" i="0" u="sng" strike="noStrike" cap="none">
                <a:solidFill>
                  <a:srgbClr val="0563C1"/>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https://www.commisceo-global.com/blog/10-definitions-of-intercultural-competence</a:t>
            </a:r>
            <a:r>
              <a:rPr lang="en-US" sz="180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Commisceo Global Consulting Ltd. (2019), “Crosscultural skills - Are they really soft skills?”. Available at: </a:t>
            </a:r>
            <a:r>
              <a:rPr lang="en-US" sz="1800" b="0" i="0" u="sng" strike="noStrike" cap="none">
                <a:solidFill>
                  <a:srgbClr val="0563C1"/>
                </a:solidFill>
                <a:latin typeface="Arial"/>
                <a:ea typeface="Arial"/>
                <a:cs typeface="Arial"/>
                <a:sym typeface="Arial"/>
                <a:hlinkClick r:id="rId7">
                  <a:extLst>
                    <a:ext uri="{A12FA001-AC4F-418D-AE19-62706E023703}">
                      <ahyp:hlinkClr xmlns:ahyp="http://schemas.microsoft.com/office/drawing/2018/hyperlinkcolor" val="tx"/>
                    </a:ext>
                  </a:extLst>
                </a:hlinkClick>
              </a:rPr>
              <a:t>https://crossculture2go.com/are-they-really-soft-skills</a:t>
            </a:r>
            <a:r>
              <a:rPr lang="en-US" sz="1800" b="0" i="0" u="none" strike="noStrike" cap="none">
                <a:solidFill>
                  <a:srgbClr val="000000"/>
                </a:solidFill>
                <a:latin typeface="Arial"/>
                <a:ea typeface="Arial"/>
                <a:cs typeface="Arial"/>
                <a:sym typeface="Arial"/>
              </a:rPr>
              <a:t> </a:t>
            </a:r>
            <a:endParaRPr sz="1800">
              <a:solidFill>
                <a:schemeClr val="dk1"/>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CEDEFOP, “Instructions for using the Europass curriculum vitae”. Available at: </a:t>
            </a:r>
            <a:r>
              <a:rPr lang="en-US" sz="1800" b="0" i="0" u="sng" strike="noStrike" cap="none">
                <a:solidFill>
                  <a:srgbClr val="0563C1"/>
                </a:solidFill>
                <a:latin typeface="Arial"/>
                <a:ea typeface="Arial"/>
                <a:cs typeface="Arial"/>
                <a:sym typeface="Arial"/>
                <a:hlinkClick r:id="rId8">
                  <a:extLst>
                    <a:ext uri="{A12FA001-AC4F-418D-AE19-62706E023703}">
                      <ahyp:hlinkClr xmlns:ahyp="http://schemas.microsoft.com/office/drawing/2018/hyperlinkcolor" val="tx"/>
                    </a:ext>
                  </a:extLst>
                </a:hlinkClick>
              </a:rPr>
              <a:t>https://www.europass.at/fileadmin/dateien_redaktion/lebenslauf/Europass_CV_Instructions_EN.pdf</a:t>
            </a:r>
            <a:r>
              <a:rPr lang="en-US" sz="180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61"/>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marL="12700" lvl="0">
              <a:lnSpc>
                <a:spcPct val="100000"/>
              </a:lnSpc>
              <a:buClr>
                <a:srgbClr val="000000"/>
              </a:buClr>
              <a:buSzPts val="6600"/>
            </a:pPr>
            <a:r>
              <a:rPr lang="el-GR" sz="2500" b="1" dirty="0">
                <a:solidFill>
                  <a:schemeClr val="accent1"/>
                </a:solidFill>
                <a:latin typeface="Arial"/>
                <a:ea typeface="Arial"/>
                <a:cs typeface="Arial"/>
                <a:sym typeface="Arial"/>
              </a:rPr>
              <a:t>Επιπλέον υλικό και πηγές</a:t>
            </a:r>
            <a:endParaRPr dirty="0"/>
          </a:p>
        </p:txBody>
      </p:sp>
      <p:sp>
        <p:nvSpPr>
          <p:cNvPr id="525" name="Google Shape;525;p61"/>
          <p:cNvSpPr txBox="1"/>
          <p:nvPr/>
        </p:nvSpPr>
        <p:spPr>
          <a:xfrm>
            <a:off x="1219201" y="1289630"/>
            <a:ext cx="10515600" cy="5085623"/>
          </a:xfrm>
          <a:prstGeom prst="rect">
            <a:avLst/>
          </a:prstGeom>
          <a:noFill/>
          <a:ln>
            <a:noFill/>
          </a:ln>
        </p:spPr>
        <p:txBody>
          <a:bodyPr spcFirstLastPara="1" wrap="square" lIns="0" tIns="498475" rIns="0" bIns="0" anchor="t" anchorCtr="0">
            <a:spAutoFit/>
          </a:bodyPr>
          <a:lstStyle/>
          <a:p>
            <a:pPr marL="0" marR="0" lvl="0" indent="0" algn="l" rtl="0">
              <a:lnSpc>
                <a:spcPct val="107000"/>
              </a:lnSpc>
              <a:spcBef>
                <a:spcPts val="80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Doyle, A. (2019a), “Tips for Writing an Exceptional Resume”. Available at: </a:t>
            </a:r>
            <a:r>
              <a:rPr lang="en-US" sz="1800" b="0" i="0" u="sng" strike="noStrike" cap="none">
                <a:solidFill>
                  <a:srgbClr val="0563C1"/>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https://www.thebalancecareers.com/top-resume-writing-tips-2063314</a:t>
            </a:r>
            <a:r>
              <a:rPr lang="en-US" sz="180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EHL Insights (n.d.), “Teaching soft skills: is it actually feasible?”. Available at: </a:t>
            </a:r>
            <a:r>
              <a:rPr lang="en-US" sz="1800" b="0" i="0" u="sng" strike="noStrike" cap="none">
                <a:solidFill>
                  <a:srgbClr val="0563C1"/>
                </a:solidFill>
                <a:latin typeface="Arial"/>
                <a:ea typeface="Arial"/>
                <a:cs typeface="Arial"/>
                <a:sym typeface="Arial"/>
                <a:hlinkClick r:id="rId4">
                  <a:extLst>
                    <a:ext uri="{A12FA001-AC4F-418D-AE19-62706E023703}">
                      <ahyp:hlinkClr xmlns:ahyp="http://schemas.microsoft.com/office/drawing/2018/hyperlinkcolor" val="tx"/>
                    </a:ext>
                  </a:extLst>
                </a:hlinkClick>
              </a:rPr>
              <a:t>https://hospitalityinsights.ehl.edu/teaching-soft-skills</a:t>
            </a:r>
            <a:r>
              <a:rPr lang="en-US" sz="180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EHL Insights (n.d.), “What is the importance of soft skills in hospitality? Critical!”, Hospitality insights. Available at: </a:t>
            </a:r>
            <a:r>
              <a:rPr lang="en-US" sz="1800" b="0" i="0" u="sng" strike="noStrike" cap="none">
                <a:solidFill>
                  <a:srgbClr val="0563C1"/>
                </a:solidFill>
                <a:latin typeface="Arial"/>
                <a:ea typeface="Arial"/>
                <a:cs typeface="Arial"/>
                <a:sym typeface="Arial"/>
                <a:hlinkClick r:id="rId5">
                  <a:extLst>
                    <a:ext uri="{A12FA001-AC4F-418D-AE19-62706E023703}">
                      <ahyp:hlinkClr xmlns:ahyp="http://schemas.microsoft.com/office/drawing/2018/hyperlinkcolor" val="tx"/>
                    </a:ext>
                  </a:extLst>
                </a:hlinkClick>
              </a:rPr>
              <a:t>https://hospitalityinsights.ehl.edu/soft-skills-critical-tourism-hospitality</a:t>
            </a:r>
            <a:r>
              <a:rPr lang="en-US" sz="1800" b="0" i="0" u="sng" strike="noStrike" cap="none">
                <a:solidFill>
                  <a:srgbClr val="0563C1"/>
                </a:solidFill>
                <a:latin typeface="Arial"/>
                <a:ea typeface="Arial"/>
                <a:cs typeface="Arial"/>
                <a:sym typeface="Arial"/>
              </a:rPr>
              <a:t> </a:t>
            </a:r>
            <a:endParaRPr/>
          </a:p>
          <a:p>
            <a:pPr marL="0" marR="0" lvl="0" indent="0" algn="l" rtl="0">
              <a:lnSpc>
                <a:spcPct val="107000"/>
              </a:lnSpc>
              <a:spcBef>
                <a:spcPts val="1600"/>
              </a:spcBef>
              <a:spcAft>
                <a:spcPts val="0"/>
              </a:spcAft>
              <a:buNone/>
            </a:pPr>
            <a:r>
              <a:rPr lang="en-US" sz="1800">
                <a:solidFill>
                  <a:srgbClr val="000000"/>
                </a:solidFill>
                <a:latin typeface="Arial"/>
                <a:ea typeface="Arial"/>
                <a:cs typeface="Arial"/>
                <a:sym typeface="Arial"/>
              </a:rPr>
              <a:t>Indeed (2019), “How to Be Empathetic in the Workplace”. Available at: </a:t>
            </a:r>
            <a:r>
              <a:rPr lang="en-US" sz="1800" u="sng">
                <a:solidFill>
                  <a:srgbClr val="0563C1"/>
                </a:solidFill>
                <a:latin typeface="Arial"/>
                <a:ea typeface="Arial"/>
                <a:cs typeface="Arial"/>
                <a:sym typeface="Arial"/>
              </a:rPr>
              <a:t>https://www.indeed.com/career-advice/career-development/how-to-be-empathetic </a:t>
            </a:r>
            <a:endParaRPr/>
          </a:p>
          <a:p>
            <a:pPr marL="0" marR="0" lvl="0" indent="0" algn="l" rtl="0">
              <a:lnSpc>
                <a:spcPct val="107000"/>
              </a:lnSpc>
              <a:spcBef>
                <a:spcPts val="1600"/>
              </a:spcBef>
              <a:spcAft>
                <a:spcPts val="0"/>
              </a:spcAft>
              <a:buNone/>
            </a:pPr>
            <a:r>
              <a:rPr lang="en-US" sz="1800">
                <a:solidFill>
                  <a:srgbClr val="000000"/>
                </a:solidFill>
                <a:latin typeface="Arial"/>
                <a:ea typeface="Arial"/>
                <a:cs typeface="Arial"/>
                <a:sym typeface="Arial"/>
              </a:rPr>
              <a:t>Indeed (2020), “21 Soft Skills for Leadership Success”. Available at: </a:t>
            </a:r>
            <a:r>
              <a:rPr lang="en-US" sz="1800" u="sng">
                <a:solidFill>
                  <a:srgbClr val="0563C1"/>
                </a:solidFill>
                <a:latin typeface="Arial"/>
                <a:ea typeface="Arial"/>
                <a:cs typeface="Arial"/>
                <a:sym typeface="Arial"/>
              </a:rPr>
              <a:t>https://www.indeed.com/career-advice/career-development/soft-skills-for-leadership</a:t>
            </a:r>
            <a:endParaRPr/>
          </a:p>
          <a:p>
            <a:pPr marL="0" marR="0" lvl="0" indent="0" algn="l" rtl="0">
              <a:lnSpc>
                <a:spcPct val="107000"/>
              </a:lnSpc>
              <a:spcBef>
                <a:spcPts val="1600"/>
              </a:spcBef>
              <a:spcAft>
                <a:spcPts val="800"/>
              </a:spcAft>
              <a:buNone/>
            </a:pPr>
            <a:r>
              <a:rPr lang="en-US" sz="1800">
                <a:solidFill>
                  <a:srgbClr val="000000"/>
                </a:solidFill>
                <a:latin typeface="Arial"/>
                <a:ea typeface="Arial"/>
                <a:cs typeface="Arial"/>
                <a:sym typeface="Arial"/>
              </a:rPr>
              <a:t>Indeed (2020), “Decision-Making Skills: Definition and Examples”. Available at: </a:t>
            </a:r>
            <a:r>
              <a:rPr lang="en-US" sz="1800" u="sng">
                <a:solidFill>
                  <a:srgbClr val="0563C1"/>
                </a:solidFill>
                <a:latin typeface="Arial"/>
                <a:ea typeface="Arial"/>
                <a:cs typeface="Arial"/>
                <a:sym typeface="Arial"/>
              </a:rPr>
              <a:t>https://www.indeed.com/career-advice/career-development/decision-making-skills</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62"/>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marL="12700" lvl="0">
              <a:lnSpc>
                <a:spcPct val="100000"/>
              </a:lnSpc>
              <a:buClr>
                <a:srgbClr val="000000"/>
              </a:buClr>
              <a:buSzPts val="6600"/>
            </a:pPr>
            <a:r>
              <a:rPr lang="el-GR" sz="2500" b="1" dirty="0">
                <a:solidFill>
                  <a:schemeClr val="accent1"/>
                </a:solidFill>
                <a:latin typeface="Arial"/>
                <a:ea typeface="Arial"/>
                <a:cs typeface="Arial"/>
                <a:sym typeface="Arial"/>
              </a:rPr>
              <a:t>Επιπλέον υλικό και πηγές</a:t>
            </a:r>
            <a:endParaRPr dirty="0"/>
          </a:p>
        </p:txBody>
      </p:sp>
      <p:sp>
        <p:nvSpPr>
          <p:cNvPr id="531" name="Google Shape;531;p62"/>
          <p:cNvSpPr txBox="1"/>
          <p:nvPr/>
        </p:nvSpPr>
        <p:spPr>
          <a:xfrm>
            <a:off x="1219201" y="1241504"/>
            <a:ext cx="11101136" cy="5769528"/>
          </a:xfrm>
          <a:prstGeom prst="rect">
            <a:avLst/>
          </a:prstGeom>
          <a:noFill/>
          <a:ln>
            <a:noFill/>
          </a:ln>
        </p:spPr>
        <p:txBody>
          <a:bodyPr spcFirstLastPara="1" wrap="square" lIns="0" tIns="498475" rIns="0" bIns="0" anchor="t" anchorCtr="0">
            <a:spAutoFit/>
          </a:bodyPr>
          <a:lstStyle/>
          <a:p>
            <a:pPr marL="0" marR="0" lvl="0" indent="0" algn="l" rtl="0">
              <a:lnSpc>
                <a:spcPct val="107000"/>
              </a:lnSpc>
              <a:spcBef>
                <a:spcPts val="800"/>
              </a:spcBef>
              <a:spcAft>
                <a:spcPts val="0"/>
              </a:spcAft>
              <a:buNone/>
            </a:pPr>
            <a:r>
              <a:rPr lang="en-US" sz="1800">
                <a:solidFill>
                  <a:srgbClr val="000000"/>
                </a:solidFill>
                <a:latin typeface="Arial"/>
                <a:ea typeface="Arial"/>
                <a:cs typeface="Arial"/>
                <a:sym typeface="Arial"/>
              </a:rPr>
              <a:t>Indeed (2020), “How to Be Flexible at Work (With Tips and Examples)”. Available at: </a:t>
            </a:r>
            <a:r>
              <a:rPr lang="en-US" sz="1800" u="sng">
                <a:solidFill>
                  <a:srgbClr val="0563C1"/>
                </a:solidFill>
                <a:latin typeface="Arial"/>
                <a:ea typeface="Arial"/>
                <a:cs typeface="Arial"/>
                <a:sym typeface="Arial"/>
              </a:rPr>
              <a:t>https://www.indeed.com/career-advice/career-development/how-to-be-flexible-at-work</a:t>
            </a:r>
            <a:endParaRPr/>
          </a:p>
          <a:p>
            <a:pPr marL="0" marR="0" lvl="0" indent="0" algn="l" rtl="0">
              <a:lnSpc>
                <a:spcPct val="107000"/>
              </a:lnSpc>
              <a:spcBef>
                <a:spcPts val="800"/>
              </a:spcBef>
              <a:spcAft>
                <a:spcPts val="0"/>
              </a:spcAft>
              <a:buNone/>
            </a:pPr>
            <a:r>
              <a:rPr lang="en-US" sz="1800">
                <a:solidFill>
                  <a:srgbClr val="000000"/>
                </a:solidFill>
                <a:latin typeface="Arial"/>
                <a:ea typeface="Arial"/>
                <a:cs typeface="Arial"/>
                <a:sym typeface="Arial"/>
              </a:rPr>
              <a:t>Indeed (2020), “Negotiation Skills: Definition and Examples”. Available at: </a:t>
            </a:r>
            <a:r>
              <a:rPr lang="en-US" sz="1800" u="sng">
                <a:solidFill>
                  <a:srgbClr val="0563C1"/>
                </a:solidFill>
                <a:latin typeface="Arial"/>
                <a:ea typeface="Arial"/>
                <a:cs typeface="Arial"/>
                <a:sym typeface="Arial"/>
              </a:rPr>
              <a:t>https://www.indeed.com/career-advice/career-development/negotiation-skills</a:t>
            </a:r>
            <a:endParaRPr/>
          </a:p>
          <a:p>
            <a:pPr marL="0" marR="0" lvl="0" indent="0" algn="l" rtl="0">
              <a:lnSpc>
                <a:spcPct val="107000"/>
              </a:lnSpc>
              <a:spcBef>
                <a:spcPts val="800"/>
              </a:spcBef>
              <a:spcAft>
                <a:spcPts val="0"/>
              </a:spcAft>
              <a:buNone/>
            </a:pPr>
            <a:r>
              <a:rPr lang="en-US" sz="1800">
                <a:solidFill>
                  <a:srgbClr val="000000"/>
                </a:solidFill>
                <a:latin typeface="Arial"/>
                <a:ea typeface="Arial"/>
                <a:cs typeface="Arial"/>
                <a:sym typeface="Arial"/>
              </a:rPr>
              <a:t>Indeed (2020), “Teamwork Skills: Definition and Examples”. Available at: </a:t>
            </a:r>
            <a:r>
              <a:rPr lang="en-US" sz="1800" u="sng">
                <a:solidFill>
                  <a:srgbClr val="0563C1"/>
                </a:solidFill>
                <a:latin typeface="Arial"/>
                <a:ea typeface="Arial"/>
                <a:cs typeface="Arial"/>
                <a:sym typeface="Arial"/>
              </a:rPr>
              <a:t>https://www.indeed.com/career-advice/career-development/teamwork-skills</a:t>
            </a:r>
            <a:endParaRPr/>
          </a:p>
          <a:p>
            <a:pPr marL="0" marR="0" lvl="0" indent="0" algn="l" rtl="0">
              <a:lnSpc>
                <a:spcPct val="107000"/>
              </a:lnSpc>
              <a:spcBef>
                <a:spcPts val="800"/>
              </a:spcBef>
              <a:spcAft>
                <a:spcPts val="0"/>
              </a:spcAft>
              <a:buNone/>
            </a:pPr>
            <a:r>
              <a:rPr lang="en-US" sz="1800">
                <a:solidFill>
                  <a:srgbClr val="000000"/>
                </a:solidFill>
                <a:latin typeface="Arial"/>
                <a:ea typeface="Arial"/>
                <a:cs typeface="Arial"/>
                <a:sym typeface="Arial"/>
              </a:rPr>
              <a:t>Indeed (2020), “Time Management Skills: Definition and Examples”. Available at: </a:t>
            </a:r>
            <a:r>
              <a:rPr lang="en-US" sz="1800" u="sng">
                <a:solidFill>
                  <a:srgbClr val="0563C1"/>
                </a:solidFill>
                <a:latin typeface="Arial"/>
                <a:ea typeface="Arial"/>
                <a:cs typeface="Arial"/>
                <a:sym typeface="Arial"/>
              </a:rPr>
              <a:t>https://www.indeed.com/career-advice/career-development/time-management-skills</a:t>
            </a:r>
            <a:endParaRPr/>
          </a:p>
          <a:p>
            <a:pPr marL="0" marR="0" lvl="0" indent="0" algn="l" rtl="0">
              <a:lnSpc>
                <a:spcPct val="107000"/>
              </a:lnSpc>
              <a:spcBef>
                <a:spcPts val="800"/>
              </a:spcBef>
              <a:spcAft>
                <a:spcPts val="0"/>
              </a:spcAft>
              <a:buNone/>
            </a:pPr>
            <a:r>
              <a:rPr lang="en-US" sz="1800">
                <a:solidFill>
                  <a:srgbClr val="000000"/>
                </a:solidFill>
                <a:latin typeface="Arial"/>
                <a:ea typeface="Arial"/>
                <a:cs typeface="Arial"/>
                <a:sym typeface="Arial"/>
              </a:rPr>
              <a:t>Indeed (2020), “Work Ethic Skills: Top 8 Values to Develop”. Available at: </a:t>
            </a:r>
            <a:r>
              <a:rPr lang="en-US" sz="1800" u="sng">
                <a:solidFill>
                  <a:srgbClr val="0563C1"/>
                </a:solidFill>
                <a:latin typeface="Arial"/>
                <a:ea typeface="Arial"/>
                <a:cs typeface="Arial"/>
                <a:sym typeface="Arial"/>
              </a:rPr>
              <a:t>https://www.indeed.com/career-advice/career-development/work-ethic-skills</a:t>
            </a:r>
            <a:endParaRPr/>
          </a:p>
          <a:p>
            <a:pPr marL="0" marR="0" lvl="0" indent="0" algn="l" rtl="0">
              <a:lnSpc>
                <a:spcPct val="107000"/>
              </a:lnSpc>
              <a:spcBef>
                <a:spcPts val="800"/>
              </a:spcBef>
              <a:spcAft>
                <a:spcPts val="0"/>
              </a:spcAft>
              <a:buNone/>
            </a:pPr>
            <a:r>
              <a:rPr lang="en-US" sz="1800">
                <a:solidFill>
                  <a:srgbClr val="000000"/>
                </a:solidFill>
                <a:latin typeface="Arial"/>
                <a:ea typeface="Arial"/>
                <a:cs typeface="Arial"/>
                <a:sym typeface="Arial"/>
              </a:rPr>
              <a:t> Taylor, S. (2019), “What Skills Do You Need To Be a Chef?”, High Speed Training. Available at: </a:t>
            </a:r>
            <a:r>
              <a:rPr lang="en-US" sz="1800" u="sng">
                <a:solidFill>
                  <a:srgbClr val="0563C1"/>
                </a:solidFill>
                <a:latin typeface="Arial"/>
                <a:ea typeface="Arial"/>
                <a:cs typeface="Arial"/>
                <a:sym typeface="Arial"/>
              </a:rPr>
              <a:t> https://www.highspeedtraining.co.uk/hub/requirements-to-be-a-chef/ </a:t>
            </a:r>
            <a:endParaRPr/>
          </a:p>
          <a:p>
            <a:pPr marL="0" marR="0" lvl="0" indent="0" algn="l" rtl="0">
              <a:lnSpc>
                <a:spcPct val="107000"/>
              </a:lnSpc>
              <a:spcBef>
                <a:spcPts val="800"/>
              </a:spcBef>
              <a:spcAft>
                <a:spcPts val="0"/>
              </a:spcAft>
              <a:buNone/>
            </a:pPr>
            <a:r>
              <a:rPr lang="en-US" sz="1800">
                <a:solidFill>
                  <a:srgbClr val="000000"/>
                </a:solidFill>
                <a:latin typeface="Arial"/>
                <a:ea typeface="Arial"/>
                <a:cs typeface="Arial"/>
                <a:sym typeface="Arial"/>
              </a:rPr>
              <a:t>University of Leeds, Career Center (n.d.), “Working under pressure”. Available at: </a:t>
            </a:r>
            <a:r>
              <a:rPr lang="en-US" sz="1800" u="sng">
                <a:solidFill>
                  <a:srgbClr val="0563C1"/>
                </a:solidFill>
                <a:latin typeface="Arial"/>
                <a:ea typeface="Arial"/>
                <a:cs typeface="Arial"/>
                <a:sym typeface="Arial"/>
              </a:rPr>
              <a:t>https://careerweb.leeds.ac.uk/info/4/make_yourself_employable/202/employability_skills/13</a:t>
            </a:r>
            <a:endParaRPr/>
          </a:p>
          <a:p>
            <a:pPr marL="0" marR="0" lvl="0" indent="0" algn="l" rtl="0">
              <a:lnSpc>
                <a:spcPct val="107000"/>
              </a:lnSpc>
              <a:spcBef>
                <a:spcPts val="800"/>
              </a:spcBef>
              <a:spcAft>
                <a:spcPts val="0"/>
              </a:spcAft>
              <a:buNone/>
            </a:pPr>
            <a:endParaRPr sz="1800" u="sng">
              <a:solidFill>
                <a:srgbClr val="0563C1"/>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63"/>
          <p:cNvSpPr txBox="1">
            <a:spLocks noGrp="1"/>
          </p:cNvSpPr>
          <p:nvPr>
            <p:ph type="body" idx="1"/>
          </p:nvPr>
        </p:nvSpPr>
        <p:spPr>
          <a:xfrm>
            <a:off x="838200" y="2991775"/>
            <a:ext cx="10515600" cy="3185188"/>
          </a:xfrm>
          <a:prstGeom prst="rect">
            <a:avLst/>
          </a:prstGeom>
          <a:noFill/>
          <a:ln>
            <a:noFill/>
          </a:ln>
        </p:spPr>
        <p:txBody>
          <a:bodyPr spcFirstLastPara="1" wrap="square" lIns="91425" tIns="45700" rIns="91425" bIns="45700" anchor="t" anchorCtr="0">
            <a:normAutofit/>
          </a:bodyPr>
          <a:lstStyle/>
          <a:p>
            <a:pPr marL="0" lvl="0" indent="0" algn="ctr">
              <a:spcBef>
                <a:spcPts val="0"/>
              </a:spcBef>
              <a:buSzPts val="2000"/>
              <a:buNone/>
            </a:pPr>
            <a:r>
              <a:rPr lang="el-GR" sz="2000" b="1" dirty="0">
                <a:latin typeface="Arial"/>
                <a:ea typeface="Arial"/>
                <a:cs typeface="Arial"/>
                <a:sym typeface="Arial"/>
              </a:rPr>
              <a:t>«Με τη συγχρηματοδότηση του Προγράμματος </a:t>
            </a:r>
            <a:r>
              <a:rPr lang="el-GR" sz="2000" b="1" dirty="0" err="1">
                <a:latin typeface="Arial"/>
                <a:ea typeface="Arial"/>
                <a:cs typeface="Arial"/>
                <a:sym typeface="Arial"/>
              </a:rPr>
              <a:t>Erasmus</a:t>
            </a:r>
            <a:r>
              <a:rPr lang="el-GR" sz="2000" b="1" dirty="0">
                <a:latin typeface="Arial"/>
                <a:ea typeface="Arial"/>
                <a:cs typeface="Arial"/>
                <a:sym typeface="Arial"/>
              </a:rPr>
              <a:t>+ της Ευρωπαϊκής Ένωσης. Η Ευρωπαϊκή Επιτροπή και η Εθνική Μονάδα </a:t>
            </a:r>
            <a:r>
              <a:rPr lang="el-GR" sz="2000" b="1" dirty="0" err="1">
                <a:latin typeface="Arial"/>
                <a:ea typeface="Arial"/>
                <a:cs typeface="Arial"/>
                <a:sym typeface="Arial"/>
              </a:rPr>
              <a:t>Erasmus</a:t>
            </a:r>
            <a:r>
              <a:rPr lang="el-GR" sz="2000" b="1" dirty="0">
                <a:latin typeface="Arial"/>
                <a:ea typeface="Arial"/>
                <a:cs typeface="Arial"/>
                <a:sym typeface="Arial"/>
              </a:rPr>
              <a:t>+ της Τουρκίας (</a:t>
            </a:r>
            <a:r>
              <a:rPr lang="el-GR" sz="2000" b="1" dirty="0" err="1">
                <a:latin typeface="Arial"/>
                <a:ea typeface="Arial"/>
                <a:cs typeface="Arial"/>
                <a:sym typeface="Arial"/>
              </a:rPr>
              <a:t>Turkish</a:t>
            </a:r>
            <a:r>
              <a:rPr lang="el-GR" sz="2000" b="1" dirty="0">
                <a:latin typeface="Arial"/>
                <a:ea typeface="Arial"/>
                <a:cs typeface="Arial"/>
                <a:sym typeface="Arial"/>
              </a:rPr>
              <a:t> </a:t>
            </a:r>
            <a:r>
              <a:rPr lang="el-GR" sz="2000" b="1" dirty="0" err="1">
                <a:latin typeface="Arial"/>
                <a:ea typeface="Arial"/>
                <a:cs typeface="Arial"/>
                <a:sym typeface="Arial"/>
              </a:rPr>
              <a:t>National</a:t>
            </a:r>
            <a:r>
              <a:rPr lang="el-GR" sz="2000" b="1" dirty="0">
                <a:latin typeface="Arial"/>
                <a:ea typeface="Arial"/>
                <a:cs typeface="Arial"/>
                <a:sym typeface="Arial"/>
              </a:rPr>
              <a:t> Agency) δεν φέρουν την ευθύνη για οποιαδήποτε χρήση των πληροφοριών που περιέχονται στο παρόν υλικό.»</a:t>
            </a: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537" name="Google Shape;537;p63"/>
          <p:cNvSpPr txBox="1"/>
          <p:nvPr/>
        </p:nvSpPr>
        <p:spPr>
          <a:xfrm>
            <a:off x="7017036" y="4247190"/>
            <a:ext cx="3913717" cy="255625"/>
          </a:xfrm>
          <a:prstGeom prst="rect">
            <a:avLst/>
          </a:prstGeom>
          <a:noFill/>
          <a:ln>
            <a:noFill/>
          </a:ln>
        </p:spPr>
        <p:txBody>
          <a:bodyPr spcFirstLastPara="1" wrap="square" lIns="0" tIns="9300" rIns="0" bIns="0" anchor="t" anchorCtr="0">
            <a:spAutoFit/>
          </a:bodyPr>
          <a:lstStyle/>
          <a:p>
            <a:pPr marL="0" marR="0" lvl="0" indent="0" algn="l" rtl="0">
              <a:spcBef>
                <a:spcPts val="0"/>
              </a:spcBef>
              <a:spcAft>
                <a:spcPts val="0"/>
              </a:spcAft>
              <a:buNone/>
            </a:pPr>
            <a:r>
              <a:rPr lang="en-US" sz="1600" i="1">
                <a:solidFill>
                  <a:schemeClr val="lt1"/>
                </a:solidFill>
                <a:latin typeface="Calibri"/>
                <a:ea typeface="Calibri"/>
                <a:cs typeface="Calibri"/>
                <a:sym typeface="Calibri"/>
              </a:rPr>
              <a:t>Erasmus + Programme [2019-1-KA204-074418]</a:t>
            </a:r>
            <a:endParaRPr sz="1600">
              <a:solidFill>
                <a:schemeClr val="lt1"/>
              </a:solidFill>
              <a:latin typeface="Calibri"/>
              <a:ea typeface="Calibri"/>
              <a:cs typeface="Calibri"/>
              <a:sym typeface="Calibri"/>
            </a:endParaRPr>
          </a:p>
        </p:txBody>
      </p:sp>
      <p:pic>
        <p:nvPicPr>
          <p:cNvPr id="538" name="Google Shape;538;p63"/>
          <p:cNvPicPr preferRelativeResize="0"/>
          <p:nvPr/>
        </p:nvPicPr>
        <p:blipFill rotWithShape="1">
          <a:blip r:embed="rId3">
            <a:alphaModFix/>
          </a:blip>
          <a:srcRect/>
          <a:stretch/>
        </p:blipFill>
        <p:spPr>
          <a:xfrm>
            <a:off x="4265446" y="-382999"/>
            <a:ext cx="3250631" cy="3250631"/>
          </a:xfrm>
          <a:prstGeom prst="rect">
            <a:avLst/>
          </a:prstGeom>
          <a:noFill/>
          <a:ln>
            <a:noFill/>
          </a:ln>
        </p:spPr>
      </p:pic>
      <p:pic>
        <p:nvPicPr>
          <p:cNvPr id="539" name="Google Shape;539;p63" descr="akmi-cl1-350x278"/>
          <p:cNvPicPr preferRelativeResize="0"/>
          <p:nvPr/>
        </p:nvPicPr>
        <p:blipFill rotWithShape="1">
          <a:blip r:embed="rId4">
            <a:alphaModFix/>
          </a:blip>
          <a:srcRect/>
          <a:stretch/>
        </p:blipFill>
        <p:spPr>
          <a:xfrm>
            <a:off x="2397225" y="4502815"/>
            <a:ext cx="2208097" cy="1758039"/>
          </a:xfrm>
          <a:prstGeom prst="rect">
            <a:avLst/>
          </a:prstGeom>
          <a:noFill/>
          <a:ln>
            <a:noFill/>
          </a:ln>
        </p:spPr>
      </p:pic>
      <p:pic>
        <p:nvPicPr>
          <p:cNvPr id="540" name="Google Shape;540;p63"/>
          <p:cNvPicPr preferRelativeResize="0"/>
          <p:nvPr/>
        </p:nvPicPr>
        <p:blipFill rotWithShape="1">
          <a:blip r:embed="rId5">
            <a:alphaModFix/>
          </a:blip>
          <a:srcRect/>
          <a:stretch/>
        </p:blipFill>
        <p:spPr>
          <a:xfrm>
            <a:off x="953353" y="4906904"/>
            <a:ext cx="938352" cy="938352"/>
          </a:xfrm>
          <a:prstGeom prst="rect">
            <a:avLst/>
          </a:prstGeom>
          <a:noFill/>
          <a:ln>
            <a:noFill/>
          </a:ln>
        </p:spPr>
      </p:pic>
      <p:pic>
        <p:nvPicPr>
          <p:cNvPr id="541" name="Google Shape;541;p63"/>
          <p:cNvPicPr preferRelativeResize="0"/>
          <p:nvPr/>
        </p:nvPicPr>
        <p:blipFill rotWithShape="1">
          <a:blip r:embed="rId6">
            <a:alphaModFix/>
          </a:blip>
          <a:srcRect l="11242" t="31941" r="13609" b="36119"/>
          <a:stretch/>
        </p:blipFill>
        <p:spPr>
          <a:xfrm>
            <a:off x="7635584" y="5151544"/>
            <a:ext cx="1937210" cy="379498"/>
          </a:xfrm>
          <a:prstGeom prst="rect">
            <a:avLst/>
          </a:prstGeom>
          <a:noFill/>
          <a:ln>
            <a:noFill/>
          </a:ln>
        </p:spPr>
      </p:pic>
      <p:pic>
        <p:nvPicPr>
          <p:cNvPr id="542" name="Google Shape;542;p63" descr="14742E46-8181-433E-AF9B-28FBF1A0E9CA@home"/>
          <p:cNvPicPr preferRelativeResize="0"/>
          <p:nvPr/>
        </p:nvPicPr>
        <p:blipFill rotWithShape="1">
          <a:blip r:embed="rId7">
            <a:alphaModFix/>
          </a:blip>
          <a:srcRect/>
          <a:stretch/>
        </p:blipFill>
        <p:spPr>
          <a:xfrm>
            <a:off x="4960527" y="4904282"/>
            <a:ext cx="2089822" cy="1011822"/>
          </a:xfrm>
          <a:prstGeom prst="rect">
            <a:avLst/>
          </a:prstGeom>
          <a:noFill/>
          <a:ln>
            <a:noFill/>
          </a:ln>
        </p:spPr>
      </p:pic>
      <p:pic>
        <p:nvPicPr>
          <p:cNvPr id="543" name="Google Shape;543;p63"/>
          <p:cNvPicPr preferRelativeResize="0"/>
          <p:nvPr/>
        </p:nvPicPr>
        <p:blipFill rotWithShape="1">
          <a:blip r:embed="rId8">
            <a:alphaModFix/>
          </a:blip>
          <a:srcRect/>
          <a:stretch/>
        </p:blipFill>
        <p:spPr>
          <a:xfrm>
            <a:off x="10158030" y="4787677"/>
            <a:ext cx="1545445" cy="1104424"/>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64"/>
          <p:cNvSpPr/>
          <p:nvPr/>
        </p:nvSpPr>
        <p:spPr>
          <a:xfrm>
            <a:off x="-4417" y="0"/>
            <a:ext cx="12192000" cy="6858000"/>
          </a:xfrm>
          <a:prstGeom prst="rect">
            <a:avLst/>
          </a:prstGeom>
          <a:solidFill>
            <a:srgbClr val="608CB3"/>
          </a:solidFill>
          <a:ln>
            <a:noFill/>
          </a:ln>
        </p:spPr>
        <p:txBody>
          <a:bodyPr spcFirstLastPara="1" wrap="square" lIns="60950" tIns="30450" rIns="60950" bIns="30450" anchor="ctr" anchorCtr="0">
            <a:noAutofit/>
          </a:bodyPr>
          <a:lstStyle/>
          <a:p>
            <a:pPr marL="0" marR="0" lvl="0" indent="0" algn="ctr" rtl="0">
              <a:spcBef>
                <a:spcPts val="0"/>
              </a:spcBef>
              <a:spcAft>
                <a:spcPts val="0"/>
              </a:spcAft>
              <a:buNone/>
            </a:pPr>
            <a:endParaRPr sz="1200">
              <a:solidFill>
                <a:srgbClr val="2B70AA"/>
              </a:solidFill>
              <a:latin typeface="Calibri"/>
              <a:ea typeface="Calibri"/>
              <a:cs typeface="Calibri"/>
              <a:sym typeface="Calibri"/>
            </a:endParaRPr>
          </a:p>
        </p:txBody>
      </p:sp>
      <p:sp>
        <p:nvSpPr>
          <p:cNvPr id="549" name="Google Shape;549;p64"/>
          <p:cNvSpPr/>
          <p:nvPr/>
        </p:nvSpPr>
        <p:spPr>
          <a:xfrm>
            <a:off x="2095500" y="3157696"/>
            <a:ext cx="8001000" cy="1270000"/>
          </a:xfrm>
          <a:custGeom>
            <a:avLst/>
            <a:gdLst/>
            <a:ahLst/>
            <a:cxnLst/>
            <a:rect l="l" t="t" r="r" b="b"/>
            <a:pathLst>
              <a:path w="12001500" h="1905000" extrusionOk="0">
                <a:moveTo>
                  <a:pt x="12001500" y="1905000"/>
                </a:moveTo>
                <a:lnTo>
                  <a:pt x="0" y="1905000"/>
                </a:lnTo>
                <a:lnTo>
                  <a:pt x="0" y="0"/>
                </a:lnTo>
                <a:lnTo>
                  <a:pt x="12001500" y="0"/>
                </a:lnTo>
                <a:lnTo>
                  <a:pt x="12001500" y="1905000"/>
                </a:lnTo>
                <a:close/>
              </a:path>
            </a:pathLst>
          </a:custGeom>
          <a:solidFill>
            <a:srgbClr val="6A8B40">
              <a:alpha val="58823"/>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50" name="Google Shape;550;p64"/>
          <p:cNvSpPr txBox="1">
            <a:spLocks noGrp="1"/>
          </p:cNvSpPr>
          <p:nvPr>
            <p:ph type="title"/>
          </p:nvPr>
        </p:nvSpPr>
        <p:spPr>
          <a:xfrm>
            <a:off x="2205383" y="3136146"/>
            <a:ext cx="7772400" cy="1918464"/>
          </a:xfrm>
          <a:prstGeom prst="rect">
            <a:avLst/>
          </a:prstGeom>
          <a:noFill/>
          <a:ln>
            <a:noFill/>
          </a:ln>
        </p:spPr>
        <p:txBody>
          <a:bodyPr spcFirstLastPara="1" wrap="square" lIns="0" tIns="10150" rIns="0" bIns="0" anchor="t" anchorCtr="0">
            <a:spAutoFit/>
          </a:bodyPr>
          <a:lstStyle/>
          <a:p>
            <a:pPr marL="8467" lvl="0" indent="0" algn="ctr" rtl="0">
              <a:lnSpc>
                <a:spcPct val="100000"/>
              </a:lnSpc>
              <a:spcBef>
                <a:spcPts val="0"/>
              </a:spcBef>
              <a:spcAft>
                <a:spcPts val="0"/>
              </a:spcAft>
              <a:buClr>
                <a:srgbClr val="F4FAEC"/>
              </a:buClr>
              <a:buSzPts val="1400"/>
              <a:buFont typeface="Arial"/>
              <a:buNone/>
            </a:pPr>
            <a:r>
              <a:rPr lang="el-GR" sz="4000" dirty="0"/>
              <a:t>Σας ευχαριστούμε για την προσοχή σας!</a:t>
            </a:r>
            <a:br>
              <a:rPr lang="en-US" sz="4400" dirty="0"/>
            </a:br>
            <a:endParaRPr sz="4400" dirty="0"/>
          </a:p>
        </p:txBody>
      </p:sp>
      <p:pic>
        <p:nvPicPr>
          <p:cNvPr id="551" name="Google Shape;551;p64"/>
          <p:cNvPicPr preferRelativeResize="0"/>
          <p:nvPr/>
        </p:nvPicPr>
        <p:blipFill rotWithShape="1">
          <a:blip r:embed="rId3">
            <a:alphaModFix/>
          </a:blip>
          <a:srcRect/>
          <a:stretch/>
        </p:blipFill>
        <p:spPr>
          <a:xfrm>
            <a:off x="9201982" y="6082916"/>
            <a:ext cx="2786818" cy="613720"/>
          </a:xfrm>
          <a:prstGeom prst="roundRect">
            <a:avLst>
              <a:gd name="adj" fmla="val 8594"/>
            </a:avLst>
          </a:prstGeom>
          <a:solidFill>
            <a:srgbClr val="ECECEC"/>
          </a:solidFill>
          <a:ln>
            <a:noFill/>
          </a:ln>
          <a:effectLst>
            <a:reflection stA="38000" endPos="28000" dist="5000" dir="5400000" sy="-100000" algn="bl" rotWithShape="0"/>
          </a:effectLst>
        </p:spPr>
      </p:pic>
      <p:sp>
        <p:nvSpPr>
          <p:cNvPr id="552" name="Google Shape;552;p64"/>
          <p:cNvSpPr/>
          <p:nvPr/>
        </p:nvSpPr>
        <p:spPr>
          <a:xfrm>
            <a:off x="203200" y="6290350"/>
            <a:ext cx="5892800" cy="389952"/>
          </a:xfrm>
          <a:prstGeom prst="rect">
            <a:avLst/>
          </a:prstGeom>
          <a:noFill/>
          <a:ln>
            <a:noFill/>
          </a:ln>
        </p:spPr>
        <p:txBody>
          <a:bodyPr spcFirstLastPara="1" wrap="square" lIns="60950" tIns="30450" rIns="60950" bIns="30450" anchor="t" anchorCtr="0">
            <a:spAutoFit/>
          </a:bodyPr>
          <a:lstStyle/>
          <a:p>
            <a:pPr marL="0" marR="0" lvl="0" indent="0" algn="r" rtl="0">
              <a:spcBef>
                <a:spcPts val="0"/>
              </a:spcBef>
              <a:spcAft>
                <a:spcPts val="0"/>
              </a:spcAft>
              <a:buNone/>
            </a:pPr>
            <a:r>
              <a:rPr lang="en-US" sz="1067" b="1">
                <a:solidFill>
                  <a:srgbClr val="262626"/>
                </a:solidFill>
                <a:latin typeface="Calibri"/>
                <a:ea typeface="Calibri"/>
                <a:cs typeface="Calibri"/>
                <a:sym typeface="Calibri"/>
              </a:rPr>
              <a:t>“This document reflects the views only of the authors, and the European Union cannot be held responsible for any use which may be made of the information contained therein.”</a:t>
            </a:r>
            <a:endParaRPr sz="933">
              <a:solidFill>
                <a:srgbClr val="000000"/>
              </a:solidFill>
              <a:latin typeface="Arial"/>
              <a:ea typeface="Arial"/>
              <a:cs typeface="Arial"/>
              <a:sym typeface="Arial"/>
            </a:endParaRPr>
          </a:p>
        </p:txBody>
      </p:sp>
      <p:pic>
        <p:nvPicPr>
          <p:cNvPr id="553" name="Google Shape;553;p64" descr="akmi-cl1-350x278"/>
          <p:cNvPicPr preferRelativeResize="0"/>
          <p:nvPr/>
        </p:nvPicPr>
        <p:blipFill rotWithShape="1">
          <a:blip r:embed="rId4">
            <a:alphaModFix/>
          </a:blip>
          <a:srcRect/>
          <a:stretch/>
        </p:blipFill>
        <p:spPr>
          <a:xfrm>
            <a:off x="9455263" y="4783376"/>
            <a:ext cx="1258920" cy="1002325"/>
          </a:xfrm>
          <a:prstGeom prst="rect">
            <a:avLst/>
          </a:prstGeom>
          <a:noFill/>
          <a:ln>
            <a:noFill/>
          </a:ln>
        </p:spPr>
      </p:pic>
      <p:pic>
        <p:nvPicPr>
          <p:cNvPr id="554" name="Google Shape;554;p64"/>
          <p:cNvPicPr preferRelativeResize="0"/>
          <p:nvPr/>
        </p:nvPicPr>
        <p:blipFill rotWithShape="1">
          <a:blip r:embed="rId5">
            <a:alphaModFix/>
          </a:blip>
          <a:srcRect/>
          <a:stretch/>
        </p:blipFill>
        <p:spPr>
          <a:xfrm>
            <a:off x="6155624" y="6109047"/>
            <a:ext cx="1402957" cy="589899"/>
          </a:xfrm>
          <a:prstGeom prst="roundRect">
            <a:avLst>
              <a:gd name="adj" fmla="val 8594"/>
            </a:avLst>
          </a:prstGeom>
          <a:solidFill>
            <a:srgbClr val="ECECEC"/>
          </a:solidFill>
          <a:ln>
            <a:noFill/>
          </a:ln>
          <a:effectLst>
            <a:reflection stA="38000" endPos="28000" dist="5000" dir="5400000" sy="-100000" algn="bl" rotWithShape="0"/>
          </a:effectLst>
        </p:spPr>
      </p:pic>
      <p:pic>
        <p:nvPicPr>
          <p:cNvPr id="555" name="Google Shape;555;p64"/>
          <p:cNvPicPr preferRelativeResize="0"/>
          <p:nvPr/>
        </p:nvPicPr>
        <p:blipFill rotWithShape="1">
          <a:blip r:embed="rId6">
            <a:alphaModFix/>
          </a:blip>
          <a:srcRect/>
          <a:stretch/>
        </p:blipFill>
        <p:spPr>
          <a:xfrm>
            <a:off x="7634123" y="6118817"/>
            <a:ext cx="1464071" cy="585174"/>
          </a:xfrm>
          <a:prstGeom prst="roundRect">
            <a:avLst>
              <a:gd name="adj" fmla="val 8594"/>
            </a:avLst>
          </a:prstGeom>
          <a:solidFill>
            <a:srgbClr val="ECECEC"/>
          </a:solidFill>
          <a:ln>
            <a:noFill/>
          </a:ln>
          <a:effectLst>
            <a:reflection stA="38000" endPos="28000" dist="5000" dir="5400000" sy="-100000" algn="bl" rotWithShape="0"/>
          </a:effectLst>
        </p:spPr>
      </p:pic>
      <p:pic>
        <p:nvPicPr>
          <p:cNvPr id="556" name="Google Shape;556;p64"/>
          <p:cNvPicPr preferRelativeResize="0"/>
          <p:nvPr/>
        </p:nvPicPr>
        <p:blipFill rotWithShape="1">
          <a:blip r:embed="rId7">
            <a:alphaModFix/>
          </a:blip>
          <a:srcRect/>
          <a:stretch/>
        </p:blipFill>
        <p:spPr>
          <a:xfrm>
            <a:off x="7366628" y="4969655"/>
            <a:ext cx="534990" cy="534990"/>
          </a:xfrm>
          <a:prstGeom prst="rect">
            <a:avLst/>
          </a:prstGeom>
          <a:noFill/>
          <a:ln>
            <a:noFill/>
          </a:ln>
        </p:spPr>
      </p:pic>
      <p:pic>
        <p:nvPicPr>
          <p:cNvPr id="557" name="Google Shape;557;p64"/>
          <p:cNvPicPr preferRelativeResize="0"/>
          <p:nvPr/>
        </p:nvPicPr>
        <p:blipFill rotWithShape="1">
          <a:blip r:embed="rId8">
            <a:alphaModFix/>
          </a:blip>
          <a:srcRect l="11242" t="31941" r="13609" b="36119"/>
          <a:stretch/>
        </p:blipFill>
        <p:spPr>
          <a:xfrm>
            <a:off x="8128511" y="5152220"/>
            <a:ext cx="1104477" cy="234950"/>
          </a:xfrm>
          <a:prstGeom prst="rect">
            <a:avLst/>
          </a:prstGeom>
          <a:noFill/>
          <a:ln>
            <a:noFill/>
          </a:ln>
        </p:spPr>
      </p:pic>
      <p:pic>
        <p:nvPicPr>
          <p:cNvPr id="558" name="Google Shape;558;p64" descr="14742E46-8181-433E-AF9B-28FBF1A0E9CA@home"/>
          <p:cNvPicPr preferRelativeResize="0"/>
          <p:nvPr/>
        </p:nvPicPr>
        <p:blipFill rotWithShape="1">
          <a:blip r:embed="rId9">
            <a:alphaModFix/>
          </a:blip>
          <a:srcRect/>
          <a:stretch/>
        </p:blipFill>
        <p:spPr>
          <a:xfrm>
            <a:off x="4548913" y="4976582"/>
            <a:ext cx="1191487" cy="576878"/>
          </a:xfrm>
          <a:prstGeom prst="rect">
            <a:avLst/>
          </a:prstGeom>
          <a:noFill/>
          <a:ln>
            <a:noFill/>
          </a:ln>
        </p:spPr>
      </p:pic>
      <p:pic>
        <p:nvPicPr>
          <p:cNvPr id="559" name="Google Shape;559;p64"/>
          <p:cNvPicPr preferRelativeResize="0"/>
          <p:nvPr/>
        </p:nvPicPr>
        <p:blipFill rotWithShape="1">
          <a:blip r:embed="rId10">
            <a:alphaModFix/>
          </a:blip>
          <a:srcRect/>
          <a:stretch/>
        </p:blipFill>
        <p:spPr>
          <a:xfrm>
            <a:off x="6091583" y="4953391"/>
            <a:ext cx="881117" cy="629674"/>
          </a:xfrm>
          <a:prstGeom prst="rect">
            <a:avLst/>
          </a:prstGeom>
          <a:noFill/>
          <a:ln>
            <a:noFill/>
          </a:ln>
        </p:spPr>
      </p:pic>
      <p:pic>
        <p:nvPicPr>
          <p:cNvPr id="560" name="Google Shape;560;p64"/>
          <p:cNvPicPr preferRelativeResize="0"/>
          <p:nvPr/>
        </p:nvPicPr>
        <p:blipFill rotWithShape="1">
          <a:blip r:embed="rId11">
            <a:alphaModFix/>
          </a:blip>
          <a:srcRect/>
          <a:stretch/>
        </p:blipFill>
        <p:spPr>
          <a:xfrm>
            <a:off x="4879729" y="-61508"/>
            <a:ext cx="2423708" cy="242370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2"/>
        <p:cNvGrpSpPr/>
        <p:nvPr/>
      </p:nvGrpSpPr>
      <p:grpSpPr>
        <a:xfrm>
          <a:off x="0" y="0"/>
          <a:ext cx="0" cy="0"/>
          <a:chOff x="0" y="0"/>
          <a:chExt cx="0" cy="0"/>
        </a:xfrm>
      </p:grpSpPr>
      <p:sp>
        <p:nvSpPr>
          <p:cNvPr id="173" name="Google Shape;173;p7"/>
          <p:cNvSpPr txBox="1">
            <a:spLocks noGrp="1"/>
          </p:cNvSpPr>
          <p:nvPr>
            <p:ph type="title"/>
          </p:nvPr>
        </p:nvSpPr>
        <p:spPr>
          <a:xfrm>
            <a:off x="838200" y="719622"/>
            <a:ext cx="10515600" cy="142877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72C4"/>
              </a:buClr>
              <a:buSzPts val="2500"/>
              <a:buFont typeface="Arial"/>
              <a:buNone/>
            </a:pPr>
            <a:r>
              <a:rPr lang="el-GR" sz="2500" b="1" dirty="0">
                <a:solidFill>
                  <a:srgbClr val="4472C4"/>
                </a:solidFill>
                <a:latin typeface="Arial"/>
                <a:ea typeface="Arial"/>
                <a:cs typeface="Arial"/>
                <a:sym typeface="Arial"/>
              </a:rPr>
              <a:t>ΛΕΞΕΙΣ ΚΛΕΙΔΙΑ</a:t>
            </a:r>
            <a:endParaRPr sz="2500" b="1" dirty="0">
              <a:solidFill>
                <a:srgbClr val="4472C4"/>
              </a:solidFill>
              <a:latin typeface="Arial"/>
              <a:ea typeface="Arial"/>
              <a:cs typeface="Arial"/>
              <a:sym typeface="Arial"/>
            </a:endParaRPr>
          </a:p>
        </p:txBody>
      </p:sp>
      <p:sp>
        <p:nvSpPr>
          <p:cNvPr id="174" name="Google Shape;174;p7"/>
          <p:cNvSpPr txBox="1">
            <a:spLocks noGrp="1"/>
          </p:cNvSpPr>
          <p:nvPr>
            <p:ph type="body" idx="1"/>
          </p:nvPr>
        </p:nvSpPr>
        <p:spPr>
          <a:xfrm>
            <a:off x="838200" y="2210540"/>
            <a:ext cx="10515600" cy="396642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800"/>
              <a:buFont typeface="Courier New"/>
              <a:buChar char="o"/>
            </a:pPr>
            <a:r>
              <a:rPr lang="en-US" sz="1800" dirty="0">
                <a:latin typeface="Arial"/>
                <a:ea typeface="Arial"/>
                <a:cs typeface="Arial"/>
                <a:sym typeface="Arial"/>
              </a:rPr>
              <a:t> </a:t>
            </a:r>
            <a:r>
              <a:rPr lang="el-GR" sz="1800" dirty="0">
                <a:latin typeface="Arial"/>
                <a:ea typeface="Arial"/>
                <a:cs typeface="Arial"/>
                <a:sym typeface="Arial"/>
              </a:rPr>
              <a:t>Ήπιες δεξιότητες</a:t>
            </a:r>
            <a:endParaRPr dirty="0"/>
          </a:p>
          <a:p>
            <a:pPr marL="228600" lvl="0" indent="-228600">
              <a:buFont typeface="Courier New"/>
              <a:buChar char="o"/>
            </a:pPr>
            <a:r>
              <a:rPr lang="en-US" sz="1800" dirty="0">
                <a:latin typeface="Arial"/>
                <a:ea typeface="Arial"/>
                <a:cs typeface="Arial"/>
                <a:sym typeface="Arial"/>
              </a:rPr>
              <a:t> </a:t>
            </a:r>
            <a:r>
              <a:rPr lang="el-GR" sz="1800" dirty="0">
                <a:latin typeface="Arial"/>
                <a:ea typeface="Arial"/>
                <a:cs typeface="Arial"/>
                <a:sym typeface="Arial"/>
              </a:rPr>
              <a:t>Διαπολιτισμικές δεξιότητες</a:t>
            </a:r>
            <a:endParaRPr dirty="0"/>
          </a:p>
          <a:p>
            <a:pPr marL="228600" lvl="0" indent="-228600">
              <a:buFont typeface="Courier New"/>
              <a:buChar char="o"/>
            </a:pPr>
            <a:r>
              <a:rPr lang="en-US" sz="1800" dirty="0">
                <a:latin typeface="Arial"/>
                <a:ea typeface="Arial"/>
                <a:cs typeface="Arial"/>
                <a:sym typeface="Arial"/>
              </a:rPr>
              <a:t> </a:t>
            </a:r>
            <a:r>
              <a:rPr lang="el-GR" sz="1800" dirty="0">
                <a:latin typeface="Arial"/>
                <a:ea typeface="Arial"/>
                <a:cs typeface="Arial"/>
                <a:sym typeface="Arial"/>
              </a:rPr>
              <a:t>Επισιτιστικός τομέας/ τομέας εστίασης </a:t>
            </a:r>
            <a:endParaRPr dirty="0"/>
          </a:p>
          <a:p>
            <a:pPr marL="228600" lvl="0" indent="-228600">
              <a:buFont typeface="Courier New"/>
              <a:buChar char="o"/>
            </a:pPr>
            <a:r>
              <a:rPr lang="en-US" sz="1800" dirty="0">
                <a:latin typeface="Arial"/>
                <a:ea typeface="Arial"/>
                <a:cs typeface="Arial"/>
                <a:sym typeface="Arial"/>
              </a:rPr>
              <a:t> </a:t>
            </a:r>
            <a:r>
              <a:rPr lang="el-GR" sz="1800" dirty="0">
                <a:latin typeface="Arial"/>
                <a:ea typeface="Arial"/>
                <a:cs typeface="Arial"/>
                <a:sym typeface="Arial"/>
              </a:rPr>
              <a:t>Προσωπική ανάπτυξη</a:t>
            </a:r>
            <a:endParaRPr dirty="0"/>
          </a:p>
          <a:p>
            <a:pPr marL="228600" lvl="0" indent="-228600">
              <a:buFont typeface="Courier New"/>
              <a:buChar char="o"/>
            </a:pPr>
            <a:r>
              <a:rPr lang="el-GR" sz="1800" dirty="0">
                <a:latin typeface="Arial"/>
                <a:ea typeface="Arial"/>
                <a:cs typeface="Arial"/>
                <a:sym typeface="Arial"/>
              </a:rPr>
              <a:t>Επαγγελματική εξέλιξη</a:t>
            </a:r>
            <a:endParaRPr sz="1800" dirty="0">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8"/>
          <p:cNvSpPr txBox="1">
            <a:spLocks noGrp="1"/>
          </p:cNvSpPr>
          <p:nvPr>
            <p:ph type="title"/>
          </p:nvPr>
        </p:nvSpPr>
        <p:spPr>
          <a:xfrm>
            <a:off x="1097280" y="621148"/>
            <a:ext cx="10256520" cy="142877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72C4"/>
              </a:buClr>
              <a:buSzPts val="2500"/>
              <a:buFont typeface="Arial"/>
              <a:buNone/>
            </a:pPr>
            <a:r>
              <a:rPr lang="el-GR" sz="2500" b="1" dirty="0">
                <a:solidFill>
                  <a:srgbClr val="4472C4"/>
                </a:solidFill>
                <a:latin typeface="Arial"/>
                <a:ea typeface="Arial"/>
                <a:cs typeface="Arial"/>
                <a:sym typeface="Arial"/>
              </a:rPr>
              <a:t>ΠΙΝΑΚΑΣ ΠΕΡΙΕΧΟΜΕΝΩΝ</a:t>
            </a:r>
            <a:endParaRPr sz="2500" b="1" dirty="0">
              <a:solidFill>
                <a:srgbClr val="4472C4"/>
              </a:solidFill>
              <a:latin typeface="Arial"/>
              <a:ea typeface="Arial"/>
              <a:cs typeface="Arial"/>
              <a:sym typeface="Arial"/>
            </a:endParaRPr>
          </a:p>
        </p:txBody>
      </p:sp>
      <p:sp>
        <p:nvSpPr>
          <p:cNvPr id="180" name="Google Shape;180;p8"/>
          <p:cNvSpPr txBox="1">
            <a:spLocks noGrp="1"/>
          </p:cNvSpPr>
          <p:nvPr>
            <p:ph type="body" idx="1"/>
          </p:nvPr>
        </p:nvSpPr>
        <p:spPr>
          <a:xfrm>
            <a:off x="1097280" y="1537458"/>
            <a:ext cx="10822005" cy="5136474"/>
          </a:xfrm>
          <a:prstGeom prst="rect">
            <a:avLst/>
          </a:prstGeom>
          <a:noFill/>
          <a:ln>
            <a:noFill/>
          </a:ln>
        </p:spPr>
        <p:txBody>
          <a:bodyPr spcFirstLastPara="1" wrap="square" lIns="91425" tIns="45700" rIns="91425" bIns="45700" anchor="t" anchorCtr="0">
            <a:noAutofit/>
          </a:bodyPr>
          <a:lstStyle/>
          <a:p>
            <a:pPr marL="12700" marR="5080" lvl="0" indent="0" algn="just">
              <a:lnSpc>
                <a:spcPct val="100000"/>
              </a:lnSpc>
              <a:spcBef>
                <a:spcPts val="0"/>
              </a:spcBef>
              <a:buNone/>
            </a:pPr>
            <a:r>
              <a:rPr lang="el-GR" sz="1800" b="1" dirty="0">
                <a:latin typeface="Arial"/>
                <a:ea typeface="Arial"/>
                <a:cs typeface="Arial"/>
                <a:sym typeface="Arial"/>
              </a:rPr>
              <a:t>Ενότητα 1: Εισαγωγή στις ήπιες / διαπολιτισμικές δεξιότητες</a:t>
            </a:r>
          </a:p>
          <a:p>
            <a:pPr marL="12700" marR="5080" lvl="0" indent="0" algn="just">
              <a:lnSpc>
                <a:spcPct val="100000"/>
              </a:lnSpc>
              <a:spcBef>
                <a:spcPts val="0"/>
              </a:spcBef>
              <a:buNone/>
            </a:pPr>
            <a:endParaRPr lang="el-GR" sz="1800" b="1" dirty="0">
              <a:latin typeface="Arial"/>
              <a:ea typeface="Arial"/>
              <a:cs typeface="Arial"/>
              <a:sym typeface="Arial"/>
            </a:endParaRPr>
          </a:p>
          <a:p>
            <a:pPr marL="12700" marR="5080" lvl="0" indent="0" algn="just">
              <a:lnSpc>
                <a:spcPct val="100000"/>
              </a:lnSpc>
              <a:spcBef>
                <a:spcPts val="0"/>
              </a:spcBef>
              <a:buNone/>
            </a:pPr>
            <a:r>
              <a:rPr lang="el-GR" sz="1800" b="1" dirty="0">
                <a:latin typeface="Arial"/>
                <a:ea typeface="Arial"/>
                <a:cs typeface="Arial"/>
                <a:sym typeface="Arial"/>
              </a:rPr>
              <a:t>Ενότητα 2: Τι είναι οι «ήπιες δεξιότητες»;</a:t>
            </a:r>
          </a:p>
          <a:p>
            <a:pPr marL="12700" marR="5080" lvl="0" indent="0" algn="just">
              <a:lnSpc>
                <a:spcPct val="100000"/>
              </a:lnSpc>
              <a:spcBef>
                <a:spcPts val="0"/>
              </a:spcBef>
              <a:buNone/>
            </a:pPr>
            <a:r>
              <a:rPr lang="el-GR" sz="1800" dirty="0">
                <a:latin typeface="Arial"/>
                <a:ea typeface="Arial"/>
                <a:cs typeface="Arial"/>
                <a:sym typeface="Arial"/>
              </a:rPr>
              <a:t>2.1 Ορισμός των ήπιων δεξιοτήτων</a:t>
            </a:r>
          </a:p>
          <a:p>
            <a:pPr marL="12700" marR="5080" lvl="0" indent="0" algn="just">
              <a:lnSpc>
                <a:spcPct val="100000"/>
              </a:lnSpc>
              <a:spcBef>
                <a:spcPts val="0"/>
              </a:spcBef>
              <a:buNone/>
            </a:pPr>
            <a:r>
              <a:rPr lang="el-GR" sz="1800" dirty="0">
                <a:latin typeface="Arial"/>
                <a:ea typeface="Arial"/>
                <a:cs typeface="Arial"/>
                <a:sym typeface="Arial"/>
              </a:rPr>
              <a:t>2.2 Ήπιες δεξιότητες και σκληρές δεξιότητες</a:t>
            </a:r>
          </a:p>
          <a:p>
            <a:pPr marL="12700" marR="5080" lvl="0" indent="0" algn="just">
              <a:lnSpc>
                <a:spcPct val="100000"/>
              </a:lnSpc>
              <a:spcBef>
                <a:spcPts val="0"/>
              </a:spcBef>
              <a:buNone/>
            </a:pPr>
            <a:r>
              <a:rPr lang="el-GR" sz="1800" dirty="0">
                <a:latin typeface="Arial"/>
                <a:ea typeface="Arial"/>
                <a:cs typeface="Arial"/>
                <a:sym typeface="Arial"/>
              </a:rPr>
              <a:t>2.3 Οι σημαντικότερες ήπιες δεξιότητες για επιτυχημένη επαγγελματική πορεία</a:t>
            </a:r>
          </a:p>
          <a:p>
            <a:pPr marL="12700" marR="5080" lvl="0" indent="0" algn="just">
              <a:lnSpc>
                <a:spcPct val="100000"/>
              </a:lnSpc>
              <a:spcBef>
                <a:spcPts val="0"/>
              </a:spcBef>
              <a:buNone/>
            </a:pPr>
            <a:r>
              <a:rPr lang="el-GR" sz="1800" dirty="0">
                <a:latin typeface="Arial"/>
                <a:ea typeface="Arial"/>
                <a:cs typeface="Arial"/>
                <a:sym typeface="Arial"/>
              </a:rPr>
              <a:t>2.4 Ο κεντρικός ρόλος των διαπολιτισμικών δεξιοτήτων</a:t>
            </a:r>
          </a:p>
          <a:p>
            <a:pPr marL="12700" marR="5080" lvl="0" indent="0" algn="just">
              <a:lnSpc>
                <a:spcPct val="100000"/>
              </a:lnSpc>
              <a:spcBef>
                <a:spcPts val="0"/>
              </a:spcBef>
              <a:buNone/>
            </a:pPr>
            <a:endParaRPr lang="el-GR" sz="1800" dirty="0">
              <a:latin typeface="Arial"/>
              <a:ea typeface="Arial"/>
              <a:cs typeface="Arial"/>
              <a:sym typeface="Arial"/>
            </a:endParaRPr>
          </a:p>
          <a:p>
            <a:pPr marL="12700" marR="5080" lvl="0" indent="0" algn="just">
              <a:lnSpc>
                <a:spcPct val="100000"/>
              </a:lnSpc>
              <a:spcBef>
                <a:spcPts val="0"/>
              </a:spcBef>
              <a:buNone/>
            </a:pPr>
            <a:r>
              <a:rPr lang="el-GR" sz="1800" b="1" dirty="0">
                <a:latin typeface="Arial"/>
                <a:ea typeface="Arial"/>
                <a:cs typeface="Arial"/>
                <a:sym typeface="Arial"/>
              </a:rPr>
              <a:t>Ενότητα 3: Γιατί πρέπει να διαθέτουμε «ήπιες δεξιότητες»;</a:t>
            </a:r>
          </a:p>
          <a:p>
            <a:pPr marL="12700" marR="5080" lvl="0" indent="0" algn="just">
              <a:lnSpc>
                <a:spcPct val="100000"/>
              </a:lnSpc>
              <a:spcBef>
                <a:spcPts val="0"/>
              </a:spcBef>
              <a:buNone/>
            </a:pPr>
            <a:r>
              <a:rPr lang="el-GR" sz="1800" dirty="0">
                <a:latin typeface="Arial"/>
                <a:ea typeface="Arial"/>
                <a:cs typeface="Arial"/>
                <a:sym typeface="Arial"/>
              </a:rPr>
              <a:t>3.1 Η ανάγκη για δεξιότητες στις σύγχρονες κοινωνίες</a:t>
            </a:r>
          </a:p>
          <a:p>
            <a:pPr marL="12700" marR="5080" lvl="0" indent="0" algn="just">
              <a:lnSpc>
                <a:spcPct val="100000"/>
              </a:lnSpc>
              <a:spcBef>
                <a:spcPts val="0"/>
              </a:spcBef>
              <a:buNone/>
            </a:pPr>
            <a:r>
              <a:rPr lang="el-GR" sz="1800" dirty="0">
                <a:latin typeface="Arial"/>
                <a:ea typeface="Arial"/>
                <a:cs typeface="Arial"/>
                <a:sym typeface="Arial"/>
              </a:rPr>
              <a:t>3.2 Γιατί οι ήπιες δεξιότητες είναι κρίσιμης σημασίας στον επισιτιστικό τομέα;</a:t>
            </a:r>
          </a:p>
          <a:p>
            <a:pPr marL="12700" marR="5080" lvl="0" indent="0" algn="just">
              <a:lnSpc>
                <a:spcPct val="100000"/>
              </a:lnSpc>
              <a:spcBef>
                <a:spcPts val="0"/>
              </a:spcBef>
              <a:buNone/>
            </a:pPr>
            <a:r>
              <a:rPr lang="el-GR" sz="1800" dirty="0">
                <a:latin typeface="Arial"/>
                <a:ea typeface="Arial"/>
                <a:cs typeface="Arial"/>
                <a:sym typeface="Arial"/>
              </a:rPr>
              <a:t>3.3 Μπορούν να βελτιωθούν οι ήπιες δεξιότητες;</a:t>
            </a:r>
          </a:p>
          <a:p>
            <a:pPr marL="12700" marR="5080" lvl="0" indent="0" algn="just">
              <a:lnSpc>
                <a:spcPct val="100000"/>
              </a:lnSpc>
              <a:spcBef>
                <a:spcPts val="0"/>
              </a:spcBef>
              <a:buNone/>
            </a:pPr>
            <a:r>
              <a:rPr lang="el-GR" sz="1800" dirty="0">
                <a:latin typeface="Arial"/>
                <a:ea typeface="Arial"/>
                <a:cs typeface="Arial"/>
                <a:sym typeface="Arial"/>
              </a:rPr>
              <a:t>3.4 Ασκήσεις για την ανάπτυξη των ήπιων και διαπολιτισμικών δεξιοτήτων</a:t>
            </a:r>
          </a:p>
          <a:p>
            <a:pPr marL="12700" marR="5080" lvl="0" indent="0" algn="just">
              <a:lnSpc>
                <a:spcPct val="100000"/>
              </a:lnSpc>
              <a:spcBef>
                <a:spcPts val="0"/>
              </a:spcBef>
              <a:buNone/>
            </a:pPr>
            <a:endParaRPr lang="el-GR" sz="1800" dirty="0">
              <a:latin typeface="Arial"/>
              <a:ea typeface="Arial"/>
              <a:cs typeface="Arial"/>
              <a:sym typeface="Arial"/>
            </a:endParaRPr>
          </a:p>
          <a:p>
            <a:pPr marL="12700" marR="5080" lvl="0" indent="0" algn="just">
              <a:lnSpc>
                <a:spcPct val="100000"/>
              </a:lnSpc>
              <a:spcBef>
                <a:spcPts val="0"/>
              </a:spcBef>
              <a:buNone/>
            </a:pPr>
            <a:r>
              <a:rPr lang="el-GR" sz="1800" b="1" dirty="0">
                <a:latin typeface="Arial"/>
                <a:ea typeface="Arial"/>
                <a:cs typeface="Arial"/>
                <a:sym typeface="Arial"/>
              </a:rPr>
              <a:t>Ενότητα 4: Η σπουδαιότητα των «ήπιων δεξιοτήτων» στον επισιτιστικό τομέα</a:t>
            </a:r>
          </a:p>
          <a:p>
            <a:pPr marL="12700" marR="5080" lvl="0" indent="0" algn="just">
              <a:lnSpc>
                <a:spcPct val="100000"/>
              </a:lnSpc>
              <a:spcBef>
                <a:spcPts val="0"/>
              </a:spcBef>
              <a:buNone/>
            </a:pPr>
            <a:r>
              <a:rPr lang="el-GR" sz="1800" dirty="0">
                <a:latin typeface="Arial"/>
                <a:ea typeface="Arial"/>
                <a:cs typeface="Arial"/>
                <a:sym typeface="Arial"/>
              </a:rPr>
              <a:t>4.1 Ο επισιτιστικός τομέας ως κλάδος της τουριστικής βιομηχανίας</a:t>
            </a:r>
          </a:p>
          <a:p>
            <a:pPr marL="12700" marR="5080" lvl="0" indent="0" algn="just">
              <a:lnSpc>
                <a:spcPct val="100000"/>
              </a:lnSpc>
              <a:spcBef>
                <a:spcPts val="0"/>
              </a:spcBef>
              <a:buNone/>
            </a:pPr>
            <a:r>
              <a:rPr lang="el-GR" sz="1800" dirty="0">
                <a:latin typeface="Arial"/>
                <a:ea typeface="Arial"/>
                <a:cs typeface="Arial"/>
                <a:sym typeface="Arial"/>
              </a:rPr>
              <a:t>4.2 Η ανάγκη για ήπιες δεξιότητες στο περιβάλλον της κουζίνας</a:t>
            </a:r>
          </a:p>
          <a:p>
            <a:pPr marL="12700" marR="5080" lvl="0" indent="0" algn="just">
              <a:lnSpc>
                <a:spcPct val="100000"/>
              </a:lnSpc>
              <a:spcBef>
                <a:spcPts val="0"/>
              </a:spcBef>
              <a:buNone/>
            </a:pPr>
            <a:r>
              <a:rPr lang="el-GR" sz="1800" dirty="0">
                <a:latin typeface="Arial"/>
                <a:ea typeface="Arial"/>
                <a:cs typeface="Arial"/>
                <a:sym typeface="Arial"/>
              </a:rPr>
              <a:t>4.3 Πώς μπορείς να εξασκήσεις τις ήπιες δεξιότητές σου στην εργασιακή καθημερινότητα;</a:t>
            </a:r>
            <a:endParaRPr lang="en-GB" sz="1800" dirty="0">
              <a:latin typeface="Arial"/>
              <a:cs typeface="Arial"/>
            </a:endParaRPr>
          </a:p>
          <a:p>
            <a:pPr marL="12700" marR="5080" lvl="0" indent="0" algn="just" rtl="0">
              <a:lnSpc>
                <a:spcPct val="100000"/>
              </a:lnSpc>
              <a:spcBef>
                <a:spcPts val="0"/>
              </a:spcBef>
              <a:spcAft>
                <a:spcPts val="0"/>
              </a:spcAft>
              <a:buClr>
                <a:srgbClr val="000000"/>
              </a:buClr>
              <a:buSzPts val="3600"/>
              <a:buNone/>
            </a:pPr>
            <a:endParaRPr lang="el-GR" dirty="0"/>
          </a:p>
          <a:p>
            <a:pPr marL="12700" marR="5080" lvl="0" indent="0" algn="just" rtl="0">
              <a:lnSpc>
                <a:spcPct val="100000"/>
              </a:lnSpc>
              <a:spcBef>
                <a:spcPts val="0"/>
              </a:spcBef>
              <a:spcAft>
                <a:spcPts val="0"/>
              </a:spcAft>
              <a:buClr>
                <a:srgbClr val="000000"/>
              </a:buClr>
              <a:buSzPts val="3600"/>
              <a:buNone/>
            </a:pPr>
            <a:endParaRPr sz="1800" dirty="0">
              <a:latin typeface="Arial"/>
              <a:ea typeface="Arial"/>
              <a:cs typeface="Arial"/>
              <a:sym typeface="Arial"/>
            </a:endParaRPr>
          </a:p>
          <a:p>
            <a:pPr marL="12700" marR="5080" lvl="0" indent="0" algn="just" rtl="0">
              <a:lnSpc>
                <a:spcPct val="100000"/>
              </a:lnSpc>
              <a:spcBef>
                <a:spcPts val="0"/>
              </a:spcBef>
              <a:spcAft>
                <a:spcPts val="0"/>
              </a:spcAft>
              <a:buClr>
                <a:srgbClr val="000000"/>
              </a:buClr>
              <a:buSzPts val="3600"/>
              <a:buNone/>
            </a:pPr>
            <a:endParaRPr sz="1800" dirty="0">
              <a:latin typeface="Arial"/>
              <a:ea typeface="Arial"/>
              <a:cs typeface="Arial"/>
              <a:sym typeface="Arial"/>
            </a:endParaRPr>
          </a:p>
          <a:p>
            <a:pPr marL="12700" marR="5080" lvl="0" indent="0" algn="just" rtl="0">
              <a:lnSpc>
                <a:spcPct val="100000"/>
              </a:lnSpc>
              <a:spcBef>
                <a:spcPts val="0"/>
              </a:spcBef>
              <a:spcAft>
                <a:spcPts val="0"/>
              </a:spcAft>
              <a:buClr>
                <a:srgbClr val="000000"/>
              </a:buClr>
              <a:buSzPts val="5400"/>
              <a:buNone/>
            </a:pPr>
            <a:endParaRPr sz="1800" dirty="0">
              <a:latin typeface="Arial"/>
              <a:ea typeface="Arial"/>
              <a:cs typeface="Arial"/>
              <a:sym typeface="Arial"/>
            </a:endParaRPr>
          </a:p>
          <a:p>
            <a:pPr marL="228600" lvl="0" indent="-114300" algn="just" rtl="0">
              <a:lnSpc>
                <a:spcPct val="90000"/>
              </a:lnSpc>
              <a:spcBef>
                <a:spcPts val="1000"/>
              </a:spcBef>
              <a:spcAft>
                <a:spcPts val="0"/>
              </a:spcAft>
              <a:buClr>
                <a:schemeClr val="dk1"/>
              </a:buClr>
              <a:buSzPts val="1800"/>
              <a:buNone/>
            </a:pPr>
            <a:endParaRPr sz="1800" dirty="0">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9"/>
          <p:cNvSpPr txBox="1"/>
          <p:nvPr/>
        </p:nvSpPr>
        <p:spPr>
          <a:xfrm>
            <a:off x="753977" y="2181270"/>
            <a:ext cx="10944809" cy="2880470"/>
          </a:xfrm>
          <a:prstGeom prst="rect">
            <a:avLst/>
          </a:prstGeom>
          <a:noFill/>
          <a:ln>
            <a:noFill/>
          </a:ln>
        </p:spPr>
        <p:txBody>
          <a:bodyPr spcFirstLastPara="1" wrap="square" lIns="91425" tIns="45700" rIns="91425" bIns="45700" anchor="ctr" anchorCtr="0">
            <a:normAutofit/>
          </a:bodyPr>
          <a:lstStyle/>
          <a:p>
            <a:pPr lvl="0" algn="ctr">
              <a:lnSpc>
                <a:spcPct val="90000"/>
              </a:lnSpc>
              <a:buClr>
                <a:schemeClr val="accent1"/>
              </a:buClr>
              <a:buSzPts val="4000"/>
            </a:pPr>
            <a:r>
              <a:rPr lang="el-GR" sz="4000" b="1" dirty="0">
                <a:solidFill>
                  <a:schemeClr val="accent1"/>
                </a:solidFill>
              </a:rPr>
              <a:t>ΕΝΟΤΗΤΑ 1: ΕΙΣΑΓΩΓΗ ΣΤΙΣ ΗΠΙΕΣ / ΔΙΑΠΟΛΙΤΙΣΜΙΚΕΣ ΔΕΞΙΟΤΗΤΕΣ</a:t>
            </a:r>
            <a:endParaRPr sz="4000" dirty="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eması">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17155</TotalTime>
  <Words>9227</Words>
  <Application>Microsoft Office PowerPoint</Application>
  <PresentationFormat>Ευρεία οθόνη</PresentationFormat>
  <Paragraphs>449</Paragraphs>
  <Slides>67</Slides>
  <Notes>67</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67</vt:i4>
      </vt:variant>
    </vt:vector>
  </HeadingPairs>
  <TitlesOfParts>
    <vt:vector size="72" baseType="lpstr">
      <vt:lpstr>Arial</vt:lpstr>
      <vt:lpstr>Calibri</vt:lpstr>
      <vt:lpstr>Courier New</vt:lpstr>
      <vt:lpstr>Noto Sans Symbols</vt:lpstr>
      <vt:lpstr>Office Teması</vt:lpstr>
      <vt:lpstr>Παρουσίαση του PowerPoint</vt:lpstr>
      <vt:lpstr>ΠΡΟΤΕΡΑΙΟΤΗΤΕΣ ΓΙΑ ΤΙΣ ΘΕΣΕΙΣ ΣΤΟΝ ΤΟΜΕΑ ΤΟΥ ΕΠΙΣΙΤΙΣΜΟΥ</vt:lpstr>
      <vt:lpstr>ΠΡΟΤΕΡΑΙΟΤΗΤΕΣ ΓΙΑ ΤΙΣ ΘΕΣΕΙΣ ΣΤΟΝ ΤΟΜΕΑ ΤΟΥ ΕΠΙΣΙΤΙΣΜΟΥ </vt:lpstr>
      <vt:lpstr>ΠΡΟΤΕΡΑΙΟΤΗΤΕΣ ΓΙΑ ΤΙΣ ΘΕΣΕΙΣ ΣΤΟΝ ΤΟΜΕΑ ΤΟΥ ΕΠΙΣΙΤΙΣΜΟΥ </vt:lpstr>
      <vt:lpstr>ΣΚΟΠΟΣ &amp; ΣΤΟΧΟΙ</vt:lpstr>
      <vt:lpstr>ΜΑΘΗΣΙΑΚΑ ΑΠΟΤΕΛΕΣΜΑΤΑ</vt:lpstr>
      <vt:lpstr>ΛΕΞΕΙΣ ΚΛΕΙΔΙΑ</vt:lpstr>
      <vt:lpstr>ΠΙΝΑΚΑΣ ΠΕΡΙΕΧΟΜΕΝΩΝ</vt:lpstr>
      <vt:lpstr>Παρουσίαση του PowerPoint</vt:lpstr>
      <vt:lpstr>Εισαγωγή στις ήπιες/διαπολιτισμικές δεξιότητες</vt:lpstr>
      <vt:lpstr>Εισαγωγή στις ήπιες/διαπολιτισμικές δεξιότητες</vt:lpstr>
      <vt:lpstr>Εισαγωγή στις ήπιες/διαπολιτισμικές δεξιότητες</vt:lpstr>
      <vt:lpstr>Παρουσίαση του PowerPoint</vt:lpstr>
      <vt:lpstr>2.1 Ορισμός: ήπιες δεξιότητες</vt:lpstr>
      <vt:lpstr>2.1 Ορισμός: ήπιες δεξιότητες</vt:lpstr>
      <vt:lpstr>2.1 Ορισμός: ήπιες δεξιότητες</vt:lpstr>
      <vt:lpstr>2.2 Ήπιες Δεξιότητες &amp; Σκληρές Δεξιότητες</vt:lpstr>
      <vt:lpstr>2.2 Ήπιες Δεξιότητες &amp; Σκληρές Δεξιότητες</vt:lpstr>
      <vt:lpstr>2.2 Ήπιες Δεξιότητες &amp; Σκληρές Δεξιότητες</vt:lpstr>
      <vt:lpstr>2.3 Οι σημαντικότερες ήπιες δεξιότητες  για επιτυχημένη επαγγελματική πορεία</vt:lpstr>
      <vt:lpstr>2.3 Οι σημαντικότερες ήπιες δεξιότητες  για επιτυχημένη επαγγελματική πορεία</vt:lpstr>
      <vt:lpstr>2.3 Οι σημαντικότερες ήπιες δεξιότητες        για επιτυχημένη επαγγελματική πορεία</vt:lpstr>
      <vt:lpstr>2.3 Οι σημαντικότερες ήπιες δεξιότητες        για επιτυχημένη επαγγελματική πορεία</vt:lpstr>
      <vt:lpstr>2.3 Οι σημαντικότερες ήπιες δεξιότητες        για επιτυχημένη επαγγελματική πορεία</vt:lpstr>
      <vt:lpstr>2.3 Οι σημαντικότερες ήπιες δεξιότητες  για επιτυχημένη επαγγελματική πορεία</vt:lpstr>
      <vt:lpstr>2.3 Οι σημαντικότερες ήπιες δεξιότητες        για επιτυχημένη επαγγελματική πορεία</vt:lpstr>
      <vt:lpstr>2.3 Οι σημαντικότερες ήπιες δεξιότητες        για επιτυχημένη επαγγελματική πορεία</vt:lpstr>
      <vt:lpstr>2.3 Οι σημαντικότερες ήπιες δεξιότητες        για επιτυχημένη επαγγελματική πορεία</vt:lpstr>
      <vt:lpstr>2.4 Ο κεντρικός ρόλος των διαπολιτισμικών δεξιοτήτων</vt:lpstr>
      <vt:lpstr>2.4 Ο κεντρικός ρόλος των διαπολιτισμικών δεξιοτήτων</vt:lpstr>
      <vt:lpstr>2.4 Ο κεντρικός ρόλος των διαπολιτισμικών δεξιοτήτων</vt:lpstr>
      <vt:lpstr>Παρουσίαση του PowerPoint</vt:lpstr>
      <vt:lpstr>3.1 Η ανάγκη για δεξιότητες στις σύγχρονες κοινωνίες</vt:lpstr>
      <vt:lpstr>3.1 Η ανάγκη για δεξιότητες στις σύγχρονες κοινωνίες</vt:lpstr>
      <vt:lpstr>3.2  Γιατί οι ήπιες δεξιότητες είναι κρίσιμης σημασίας στον  επισιτιστικό τομέα;</vt:lpstr>
      <vt:lpstr>3.2  Γιατί οι ήπιες δεξιότητες είναι κρίσιμης σημασίας στον  επισιτιστικό τομέα;</vt:lpstr>
      <vt:lpstr>3.3 Μπορούν να βελτιωθούν οι ήπιες δεξιότητες;</vt:lpstr>
      <vt:lpstr>3.3 Μπορούν να βελτιωθούν οι ήπιες δεξιότητες;</vt:lpstr>
      <vt:lpstr>3.3 Μπορούν να βελτιωθούν οι ήπιες δεξιότητες;</vt:lpstr>
      <vt:lpstr>3.3 Μπορούν να βελτιωθούν οι ήπιες δεξιότητες;</vt:lpstr>
      <vt:lpstr>3.3 Μπορούν να βελτιωθούν οι ήπιες δεξιότητες;</vt:lpstr>
      <vt:lpstr>3.3 Μπορούν να βελτιωθούν οι ήπιες δεξιότητες;</vt:lpstr>
      <vt:lpstr>3.4 Ασκήσεις για την ανάπτυξη των ήπιων και διαπολιτισμικών δεξιοτήτων</vt:lpstr>
      <vt:lpstr>3.4 Ασκήσεις για την ανάπτυξη των ήπιων και διαπολιτισμικών δεξιοτήτων</vt:lpstr>
      <vt:lpstr>3.4 Ασκήσεις για την ανάπτυξη των ήπιων και διαπολιτισμικών δεξιοτήτων</vt:lpstr>
      <vt:lpstr>Παρουσίαση του PowerPoint</vt:lpstr>
      <vt:lpstr>4.1 Ο επισιτιστικός τομέας ως κλάδος της τουριστικής βιομηχανίας</vt:lpstr>
      <vt:lpstr>4.1 Ο επισιτιστικός τομέας ως κλάδος της τουριστικής βιομηχανίας</vt:lpstr>
      <vt:lpstr>4.1 Ο επισιτιστικός τομέας ως κλάδος της τουριστικής βιομηχανίας</vt:lpstr>
      <vt:lpstr>4.1 Ο επισιτιστικός τομέας ως κλάδος της τουριστικής βιομηχανίας</vt:lpstr>
      <vt:lpstr>4.2 Η ανάγκη για ήπιες δεξιότητες στο περιβάλλον της κουζίνας</vt:lpstr>
      <vt:lpstr>4.2 Η ανάγκη για ήπιες δεξιότητες στο περιβάλλον της κουζίνας</vt:lpstr>
      <vt:lpstr>4.2 Η ανάγκη για ήπιες δεξιότητες στο περιβάλλον της κουζίνας</vt:lpstr>
      <vt:lpstr>4.3 Πώς μπορείς να εξασκείς τις ήπιες δεξιότητές σου        στην εργασιακή καθημερινότητα;</vt:lpstr>
      <vt:lpstr>4.3 Πώς μπορείς να εξασκείς τις ήπιες δεξιότητές σου        στην εργασιακή καθημερινότητα;</vt:lpstr>
      <vt:lpstr>4.3 Πώς μπορείς να εξασκείς τις ήπιες δεξιότητές σου        στην εργασιακή καθημερινότητα;</vt:lpstr>
      <vt:lpstr>4.3 Πώς μπορείς να εξασκείς τις ήπιες δεξιότητές σου        στην εργασιακή καθημερινότητα;</vt:lpstr>
      <vt:lpstr>4.3 Πώς μπορείς να εξασκείς τις ήπιες δεξιότητές σου        στην εργασιακή καθημερινότητα;</vt:lpstr>
      <vt:lpstr>Σύνοψη</vt:lpstr>
      <vt:lpstr>Πηγές</vt:lpstr>
      <vt:lpstr>Πηγές</vt:lpstr>
      <vt:lpstr>Πηγές </vt:lpstr>
      <vt:lpstr>Επιπλέον υλικό και πηγές</vt:lpstr>
      <vt:lpstr>Επιπλέον υλικό και πηγές</vt:lpstr>
      <vt:lpstr>Επιπλέον υλικό και πηγές</vt:lpstr>
      <vt:lpstr>Παρουσίαση του PowerPoint</vt:lpstr>
      <vt:lpstr>Σας ευχαριστούμε για την προσοχή σας!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AB Çalışmaları Merkezi Derneği</dc:creator>
  <cp:lastModifiedBy>Christina Bonarou</cp:lastModifiedBy>
  <cp:revision>163</cp:revision>
  <dcterms:created xsi:type="dcterms:W3CDTF">2021-01-21T13:54:20Z</dcterms:created>
  <dcterms:modified xsi:type="dcterms:W3CDTF">2021-03-26T12:26:55Z</dcterms:modified>
</cp:coreProperties>
</file>