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23" r:id="rId16"/>
    <p:sldId id="326" r:id="rId17"/>
    <p:sldId id="324" r:id="rId18"/>
    <p:sldId id="325" r:id="rId19"/>
    <p:sldId id="327" r:id="rId20"/>
    <p:sldId id="328" r:id="rId21"/>
    <p:sldId id="278" r:id="rId22"/>
    <p:sldId id="329" r:id="rId23"/>
    <p:sldId id="330" r:id="rId24"/>
    <p:sldId id="346" r:id="rId25"/>
    <p:sldId id="347" r:id="rId26"/>
    <p:sldId id="348" r:id="rId27"/>
    <p:sldId id="331" r:id="rId28"/>
    <p:sldId id="332" r:id="rId29"/>
    <p:sldId id="270" r:id="rId30"/>
    <p:sldId id="333" r:id="rId31"/>
    <p:sldId id="334" r:id="rId32"/>
    <p:sldId id="335" r:id="rId33"/>
    <p:sldId id="336" r:id="rId34"/>
    <p:sldId id="337" r:id="rId35"/>
    <p:sldId id="338" r:id="rId36"/>
    <p:sldId id="339" r:id="rId37"/>
    <p:sldId id="340" r:id="rId38"/>
    <p:sldId id="341" r:id="rId39"/>
    <p:sldId id="342" r:id="rId40"/>
    <p:sldId id="292" r:id="rId41"/>
    <p:sldId id="293" r:id="rId42"/>
    <p:sldId id="294" r:id="rId43"/>
    <p:sldId id="295" r:id="rId44"/>
    <p:sldId id="296" r:id="rId45"/>
    <p:sldId id="297" r:id="rId46"/>
    <p:sldId id="298" r:id="rId47"/>
    <p:sldId id="343" r:id="rId48"/>
    <p:sldId id="299" r:id="rId49"/>
    <p:sldId id="300" r:id="rId50"/>
    <p:sldId id="301" r:id="rId51"/>
    <p:sldId id="302" r:id="rId52"/>
    <p:sldId id="303" r:id="rId53"/>
    <p:sldId id="304" r:id="rId54"/>
    <p:sldId id="305" r:id="rId55"/>
    <p:sldId id="306" r:id="rId56"/>
    <p:sldId id="307" r:id="rId57"/>
    <p:sldId id="344"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49" r:id="rId73"/>
    <p:sldId id="350" r:id="rId7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g+RadW5dVmq4YdCvSunBapfq1uE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na BB" initials="" lastIdx="1" clrIdx="0"/>
  <p:cmAuthor id="1" name="AB Çalışmaları Merkezi Derneği" initials="" lastIdx="4" clrIdx="1"/>
  <p:cmAuthor id="2" name="AB Çalışmaları Merkezi Derneği" initials="AÇMD" lastIdx="45" clrIdx="2">
    <p:extLst>
      <p:ext uri="{19B8F6BF-5375-455C-9EA6-DF929625EA0E}">
        <p15:presenceInfo xmlns:p15="http://schemas.microsoft.com/office/powerpoint/2012/main" userId="9922b9373542152e" providerId="Windows Live"/>
      </p:ext>
    </p:extLst>
  </p:cmAuthor>
  <p:cmAuthor id="3" name="Adana BB" initials="AB"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56620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63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50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518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664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218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0316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59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951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6078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0207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426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341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487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148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915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7057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9a3e3cb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9a3e3cb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2850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9a3e3cb3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9a3e3cb3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6366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9a3e3cb3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9a3e3cb3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558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5072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063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247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691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4033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4035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475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772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752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2039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4940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046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9808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5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393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239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172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798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156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9418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4273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2" name="Google Shape;39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8337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8250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0044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745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1129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350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49168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8267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17738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2" name="Google Shape;45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2145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0825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43097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99297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364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38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5777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4993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92800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3192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42911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447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1337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8" name="Google Shape;528;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5962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36106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8" name="Google Shape;538;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89537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67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9181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3390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7:notes"/>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0" name="Google Shape;800;p2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013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414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187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5"/>
        <p:cNvGrpSpPr/>
        <p:nvPr/>
      </p:nvGrpSpPr>
      <p:grpSpPr>
        <a:xfrm>
          <a:off x="0" y="0"/>
          <a:ext cx="0" cy="0"/>
          <a:chOff x="0" y="0"/>
          <a:chExt cx="0" cy="0"/>
        </a:xfrm>
      </p:grpSpPr>
      <p:sp>
        <p:nvSpPr>
          <p:cNvPr id="16" name="Google Shape;16;p49"/>
          <p:cNvSpPr/>
          <p:nvPr/>
        </p:nvSpPr>
        <p:spPr>
          <a:xfrm>
            <a:off x="0" y="0"/>
            <a:ext cx="12192000" cy="6858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6A8B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 name="Google Shape;17;p49"/>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9"/>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9"/>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81"/>
        <p:cNvGrpSpPr/>
        <p:nvPr/>
      </p:nvGrpSpPr>
      <p:grpSpPr>
        <a:xfrm>
          <a:off x="0" y="0"/>
          <a:ext cx="0" cy="0"/>
          <a:chOff x="0" y="0"/>
          <a:chExt cx="0" cy="0"/>
        </a:xfrm>
      </p:grpSpPr>
      <p:sp>
        <p:nvSpPr>
          <p:cNvPr id="82" name="Google Shape;82;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4" name="Google Shape;84;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88"/>
        <p:cNvGrpSpPr/>
        <p:nvPr/>
      </p:nvGrpSpPr>
      <p:grpSpPr>
        <a:xfrm>
          <a:off x="0" y="0"/>
          <a:ext cx="0" cy="0"/>
          <a:chOff x="0" y="0"/>
          <a:chExt cx="0" cy="0"/>
        </a:xfrm>
      </p:grpSpPr>
      <p:sp>
        <p:nvSpPr>
          <p:cNvPr id="89" name="Google Shape;89;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94"/>
        <p:cNvGrpSpPr/>
        <p:nvPr/>
      </p:nvGrpSpPr>
      <p:grpSpPr>
        <a:xfrm>
          <a:off x="0" y="0"/>
          <a:ext cx="0" cy="0"/>
          <a:chOff x="0" y="0"/>
          <a:chExt cx="0" cy="0"/>
        </a:xfrm>
      </p:grpSpPr>
      <p:sp>
        <p:nvSpPr>
          <p:cNvPr id="95" name="Google Shape;95;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8"/>
        <p:cNvGrpSpPr/>
        <p:nvPr/>
      </p:nvGrpSpPr>
      <p:grpSpPr>
        <a:xfrm>
          <a:off x="0" y="0"/>
          <a:ext cx="0" cy="0"/>
          <a:chOff x="0" y="0"/>
          <a:chExt cx="0" cy="0"/>
        </a:xfrm>
      </p:grpSpPr>
      <p:sp>
        <p:nvSpPr>
          <p:cNvPr id="29" name="Google Shape;29;p32"/>
          <p:cNvSpPr/>
          <p:nvPr/>
        </p:nvSpPr>
        <p:spPr>
          <a:xfrm>
            <a:off x="0" y="1"/>
            <a:ext cx="12192000" cy="6858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solidFill>
            <a:srgbClr val="F4FAE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chemeClr val="dk1"/>
              </a:solidFill>
              <a:latin typeface="Calibri"/>
              <a:ea typeface="Calibri"/>
              <a:cs typeface="Calibri"/>
              <a:sym typeface="Calibri"/>
            </a:endParaRPr>
          </a:p>
        </p:txBody>
      </p:sp>
      <p:sp>
        <p:nvSpPr>
          <p:cNvPr id="30" name="Google Shape;30;p32"/>
          <p:cNvSpPr txBox="1">
            <a:spLocks noGrp="1"/>
          </p:cNvSpPr>
          <p:nvPr>
            <p:ph type="title"/>
          </p:nvPr>
        </p:nvSpPr>
        <p:spPr>
          <a:xfrm>
            <a:off x="3362426" y="1737600"/>
            <a:ext cx="5467147" cy="222927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4501" b="0" i="0">
                <a:solidFill>
                  <a:srgbClr val="F4FAE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4145280" y="6377940"/>
            <a:ext cx="3901440" cy="184666"/>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dt" idx="10"/>
          </p:nvPr>
        </p:nvSpPr>
        <p:spPr>
          <a:xfrm>
            <a:off x="609600" y="6377940"/>
            <a:ext cx="2804160" cy="184666"/>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sldNum" idx="12"/>
          </p:nvPr>
        </p:nvSpPr>
        <p:spPr>
          <a:xfrm>
            <a:off x="8778241" y="6377940"/>
            <a:ext cx="2804160" cy="184666"/>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4478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p:cSld name="Başlık ve İçerik">
    <p:spTree>
      <p:nvGrpSpPr>
        <p:cNvPr id="1" name="Shape 20"/>
        <p:cNvGrpSpPr/>
        <p:nvPr/>
      </p:nvGrpSpPr>
      <p:grpSpPr>
        <a:xfrm>
          <a:off x="0" y="0"/>
          <a:ext cx="0" cy="0"/>
          <a:chOff x="0" y="0"/>
          <a:chExt cx="0" cy="0"/>
        </a:xfrm>
      </p:grpSpPr>
      <p:sp>
        <p:nvSpPr>
          <p:cNvPr id="21" name="Google Shape;21;p50"/>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0"/>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pic>
        <p:nvPicPr>
          <p:cNvPr id="26" name="Google Shape;26;p50" descr="metin, küçük resim içeren bir resim&#10;&#10;Açıklama otomatik olarak oluşturuldu"/>
          <p:cNvPicPr preferRelativeResize="0"/>
          <p:nvPr/>
        </p:nvPicPr>
        <p:blipFill rotWithShape="1">
          <a:blip r:embed="rId2">
            <a:alphaModFix/>
          </a:blip>
          <a:srcRect/>
          <a:stretch/>
        </p:blipFill>
        <p:spPr>
          <a:xfrm>
            <a:off x="95040" y="71729"/>
            <a:ext cx="1143099" cy="586791"/>
          </a:xfrm>
          <a:prstGeom prst="rect">
            <a:avLst/>
          </a:prstGeom>
          <a:noFill/>
          <a:ln>
            <a:noFill/>
          </a:ln>
        </p:spPr>
      </p:pic>
      <p:pic>
        <p:nvPicPr>
          <p:cNvPr id="27" name="Google Shape;27;p50"/>
          <p:cNvPicPr preferRelativeResize="0"/>
          <p:nvPr/>
        </p:nvPicPr>
        <p:blipFill rotWithShape="1">
          <a:blip r:embed="rId3">
            <a:alphaModFix/>
          </a:blip>
          <a:srcRect/>
          <a:stretch/>
        </p:blipFill>
        <p:spPr>
          <a:xfrm>
            <a:off x="9341873" y="64109"/>
            <a:ext cx="2850127" cy="602032"/>
          </a:xfrm>
          <a:prstGeom prst="rect">
            <a:avLst/>
          </a:prstGeom>
          <a:noFill/>
          <a:ln>
            <a:noFill/>
          </a:ln>
        </p:spPr>
      </p:pic>
      <p:pic>
        <p:nvPicPr>
          <p:cNvPr id="28" name="Google Shape;28;p50"/>
          <p:cNvPicPr preferRelativeResize="0"/>
          <p:nvPr/>
        </p:nvPicPr>
        <p:blipFill rotWithShape="1">
          <a:blip r:embed="rId4">
            <a:alphaModFix/>
          </a:blip>
          <a:srcRect/>
          <a:stretch/>
        </p:blipFill>
        <p:spPr>
          <a:xfrm>
            <a:off x="1270850" y="49005"/>
            <a:ext cx="1204064" cy="670618"/>
          </a:xfrm>
          <a:prstGeom prst="rect">
            <a:avLst/>
          </a:prstGeom>
          <a:noFill/>
          <a:ln>
            <a:noFill/>
          </a:ln>
        </p:spPr>
      </p:pic>
      <p:sp>
        <p:nvSpPr>
          <p:cNvPr id="29" name="Google Shape;29;p50"/>
          <p:cNvSpPr/>
          <p:nvPr/>
        </p:nvSpPr>
        <p:spPr>
          <a:xfrm rot="914125">
            <a:off x="169237" y="5202786"/>
            <a:ext cx="1483408" cy="148642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50"/>
          <p:cNvSpPr/>
          <p:nvPr/>
        </p:nvSpPr>
        <p:spPr>
          <a:xfrm rot="2280820">
            <a:off x="10189955" y="660479"/>
            <a:ext cx="1639273" cy="154705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37"/>
        <p:cNvGrpSpPr/>
        <p:nvPr/>
      </p:nvGrpSpPr>
      <p:grpSpPr>
        <a:xfrm>
          <a:off x="0" y="0"/>
          <a:ext cx="0" cy="0"/>
          <a:chOff x="0" y="0"/>
          <a:chExt cx="0" cy="0"/>
        </a:xfrm>
      </p:grpSpPr>
      <p:sp>
        <p:nvSpPr>
          <p:cNvPr id="38" name="Google Shape;38;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 Bilgisi" type="secHead">
  <p:cSld name="SECTION_HEADER">
    <p:spTree>
      <p:nvGrpSpPr>
        <p:cNvPr id="1" name="Shape 43"/>
        <p:cNvGrpSpPr/>
        <p:nvPr/>
      </p:nvGrpSpPr>
      <p:grpSpPr>
        <a:xfrm>
          <a:off x="0" y="0"/>
          <a:ext cx="0" cy="0"/>
          <a:chOff x="0" y="0"/>
          <a:chExt cx="0" cy="0"/>
        </a:xfrm>
      </p:grpSpPr>
      <p:sp>
        <p:nvSpPr>
          <p:cNvPr id="44" name="Google Shape;44;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9"/>
        <p:cNvGrpSpPr/>
        <p:nvPr/>
      </p:nvGrpSpPr>
      <p:grpSpPr>
        <a:xfrm>
          <a:off x="0" y="0"/>
          <a:ext cx="0" cy="0"/>
          <a:chOff x="0" y="0"/>
          <a:chExt cx="0" cy="0"/>
        </a:xfrm>
      </p:grpSpPr>
      <p:sp>
        <p:nvSpPr>
          <p:cNvPr id="50" name="Google Shape;5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56"/>
        <p:cNvGrpSpPr/>
        <p:nvPr/>
      </p:nvGrpSpPr>
      <p:grpSpPr>
        <a:xfrm>
          <a:off x="0" y="0"/>
          <a:ext cx="0" cy="0"/>
          <a:chOff x="0" y="0"/>
          <a:chExt cx="0" cy="0"/>
        </a:xfrm>
      </p:grpSpPr>
      <p:sp>
        <p:nvSpPr>
          <p:cNvPr id="57" name="Google Shape;57;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65"/>
        <p:cNvGrpSpPr/>
        <p:nvPr/>
      </p:nvGrpSpPr>
      <p:grpSpPr>
        <a:xfrm>
          <a:off x="0" y="0"/>
          <a:ext cx="0" cy="0"/>
          <a:chOff x="0" y="0"/>
          <a:chExt cx="0" cy="0"/>
        </a:xfrm>
      </p:grpSpPr>
      <p:sp>
        <p:nvSpPr>
          <p:cNvPr id="66" name="Google Shape;66;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70"/>
        <p:cNvGrpSpPr/>
        <p:nvPr/>
      </p:nvGrpSpPr>
      <p:grpSpPr>
        <a:xfrm>
          <a:off x="0" y="0"/>
          <a:ext cx="0" cy="0"/>
          <a:chOff x="0" y="0"/>
          <a:chExt cx="0" cy="0"/>
        </a:xfrm>
      </p:grpSpPr>
      <p:sp>
        <p:nvSpPr>
          <p:cNvPr id="71" name="Google Shape;7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74"/>
        <p:cNvGrpSpPr/>
        <p:nvPr/>
      </p:nvGrpSpPr>
      <p:grpSpPr>
        <a:xfrm>
          <a:off x="0" y="0"/>
          <a:ext cx="0" cy="0"/>
          <a:chOff x="0" y="0"/>
          <a:chExt cx="0" cy="0"/>
        </a:xfrm>
      </p:grpSpPr>
      <p:sp>
        <p:nvSpPr>
          <p:cNvPr id="75" name="Google Shape;75;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BW82k7lwI_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1-SvuFIQjK8"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youtube.com/watch?v=-eEBuqwY-n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yH1Wnn6fke0"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qahukkDYFbk"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www.jbu.edu/assets/international/resource/file/missions/Working_with_Cultural_Helper1.pdf" TargetMode="External"/><Relationship Id="rId3" Type="http://schemas.openxmlformats.org/officeDocument/2006/relationships/hyperlink" Target="https://www.mayoclinic.org/diseases-conditions/food-poisoning/symptoms-causes/syc-20356230" TargetMode="External"/><Relationship Id="rId7" Type="http://schemas.openxmlformats.org/officeDocument/2006/relationships/hyperlink" Target="https://www.thebalancecareers.com/list-of-teamwork-skills-2063773"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sc-s.si/joomla/images/Safety%20and%20Hygiene%20in%20the%20Kitchen.pdf" TargetMode="External"/><Relationship Id="rId5" Type="http://schemas.openxmlformats.org/officeDocument/2006/relationships/hyperlink" Target="https://www.electroluxprofessional.com/10-hygiene-rules-in-the-kitchen/" TargetMode="External"/><Relationship Id="rId4" Type="http://schemas.openxmlformats.org/officeDocument/2006/relationships/hyperlink" Target="https://www.webmd.com/first-aid/kitchen-first-aid" TargetMode="External"/><Relationship Id="rId9" Type="http://schemas.openxmlformats.org/officeDocument/2006/relationships/hyperlink" Target="https://www.fda.gov/food/food-safety-during-emergencies/food-safety-and-coronavirus-disease-2019-covid-1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www.freepik.com/free-photo/business-target-concept-with-wooden-blocks-with-icons-it-side-view_10183609.htm#page=1&amp;query=smart%20goal&amp;position=2" TargetMode="External"/><Relationship Id="rId13" Type="http://schemas.openxmlformats.org/officeDocument/2006/relationships/hyperlink" Target="https://www.freepik.com/free-vector/hygiene-guide-protection-from-coronavirus_8609356.htm#page=1&amp;query=hygiene&amp;position=23" TargetMode="External"/><Relationship Id="rId3" Type="http://schemas.openxmlformats.org/officeDocument/2006/relationships/hyperlink" Target="https://www.freepik.com/free-vector/experts-concept-illustration_5462433.htm#page=1&amp;query=skills&amp;position=4" TargetMode="External"/><Relationship Id="rId7" Type="http://schemas.openxmlformats.org/officeDocument/2006/relationships/hyperlink" Target="https://www.freepik.com/free-vector/thai-food-icons-set-shrimp-traditional-restaurant-cooking-menu-vector-illustration_10602791.htm#page=1&amp;query=food%20tradition&amp;position=0" TargetMode="External"/><Relationship Id="rId12" Type="http://schemas.openxmlformats.org/officeDocument/2006/relationships/hyperlink" Target="https://www.freepik.com/free-vector/set-rules-how-wash-hands_4167319.htm#page=1&amp;query=hand%20wash%20&amp;position=15"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www.freepik.com/free-photo/flat-lay-assortment-vegetables-with-paper-bag_12418324.htm#page=1&amp;query=food&amp;position=11" TargetMode="External"/><Relationship Id="rId11" Type="http://schemas.openxmlformats.org/officeDocument/2006/relationships/hyperlink" Target="https://www.freepik.com/free-vector/viruses-bacteria-set_6168979.htm#page=1&amp;query=bacteria&amp;position=21" TargetMode="External"/><Relationship Id="rId5" Type="http://schemas.openxmlformats.org/officeDocument/2006/relationships/hyperlink" Target="https://www.freepik.com/free-vector/character-illustration-people_3584923.htm#page=1&amp;query=culture&amp;position=26" TargetMode="External"/><Relationship Id="rId10" Type="http://schemas.openxmlformats.org/officeDocument/2006/relationships/hyperlink" Target="https://www.freepik.com/free-vector/first-aid-healthcare-concept-with-medical-box-stethoscope-vector-illustration_1158436.htm#page=1&amp;query=first%20aid&amp;position=20" TargetMode="External"/><Relationship Id="rId4" Type="http://schemas.openxmlformats.org/officeDocument/2006/relationships/hyperlink" Target="https://www.freepik.com/free-vector/partners-holding-big-jigsaw-puzzle-pieces_7732651.htm#page=1&amp;query=teamwork%20&amp;position=15" TargetMode="External"/><Relationship Id="rId9" Type="http://schemas.openxmlformats.org/officeDocument/2006/relationships/hyperlink" Target="https://www.freepik.com/free-vector/first-aid-emergency-flat-icons-set_3796728.htm#page=1&amp;query=first%20aid&amp;position=6"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www.youtube.com/watch?v=yH1Wnn6fke0" TargetMode="External"/><Relationship Id="rId3" Type="http://schemas.openxmlformats.org/officeDocument/2006/relationships/hyperlink" Target="https://www.mayoclinic.org/diseases-conditions/food-poisoning/symptoms-causes/syc-20356230" TargetMode="External"/><Relationship Id="rId7" Type="http://schemas.openxmlformats.org/officeDocument/2006/relationships/hyperlink" Target="https://www.youtube.com/watch?v=qahukkDYFbk"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www.youtube.com/watch?v=1-SvuFIQjK8" TargetMode="External"/><Relationship Id="rId5" Type="http://schemas.openxmlformats.org/officeDocument/2006/relationships/hyperlink" Target="https://www.youtube.com/watch?v=BjkWRTQg9MY" TargetMode="External"/><Relationship Id="rId4" Type="http://schemas.openxmlformats.org/officeDocument/2006/relationships/hyperlink" Target="https://www.youtube.com/watch?v=BW82k7lwI_U" TargetMode="External"/></Relationships>
</file>

<file path=ppt/slides/_rels/slide7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28.jpg"/><Relationship Id="rId10" Type="http://schemas.openxmlformats.org/officeDocument/2006/relationships/image" Target="../media/image9.png"/><Relationship Id="rId4" Type="http://schemas.openxmlformats.org/officeDocument/2006/relationships/image" Target="../media/image27.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p:nvPr/>
        </p:nvSpPr>
        <p:spPr>
          <a:xfrm>
            <a:off x="3574" y="0"/>
            <a:ext cx="12192000" cy="6858000"/>
          </a:xfrm>
          <a:prstGeom prst="rect">
            <a:avLst/>
          </a:prstGeom>
          <a:solidFill>
            <a:srgbClr val="608C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2B70AA"/>
              </a:solidFill>
              <a:latin typeface="Calibri"/>
              <a:ea typeface="Calibri"/>
              <a:cs typeface="Calibri"/>
              <a:sym typeface="Calibri"/>
            </a:endParaRPr>
          </a:p>
        </p:txBody>
      </p:sp>
      <p:sp>
        <p:nvSpPr>
          <p:cNvPr id="105" name="Google Shape;105;p1"/>
          <p:cNvSpPr/>
          <p:nvPr/>
        </p:nvSpPr>
        <p:spPr>
          <a:xfrm>
            <a:off x="11253194" y="2690204"/>
            <a:ext cx="275589" cy="75353"/>
          </a:xfrm>
          <a:custGeom>
            <a:avLst/>
            <a:gdLst/>
            <a:ahLst/>
            <a:cxnLst/>
            <a:rect l="l" t="t" r="r" b="b"/>
            <a:pathLst>
              <a:path w="413384" h="113029" extrusionOk="0">
                <a:moveTo>
                  <a:pt x="1927" y="7113"/>
                </a:moveTo>
                <a:lnTo>
                  <a:pt x="7570" y="7974"/>
                </a:lnTo>
                <a:lnTo>
                  <a:pt x="12565" y="7030"/>
                </a:lnTo>
                <a:lnTo>
                  <a:pt x="65082" y="573"/>
                </a:lnTo>
                <a:lnTo>
                  <a:pt x="117132" y="0"/>
                </a:lnTo>
                <a:lnTo>
                  <a:pt x="168830" y="3866"/>
                </a:lnTo>
                <a:lnTo>
                  <a:pt x="220289" y="10730"/>
                </a:lnTo>
                <a:lnTo>
                  <a:pt x="322944" y="27673"/>
                </a:lnTo>
                <a:lnTo>
                  <a:pt x="374368" y="34866"/>
                </a:lnTo>
                <a:lnTo>
                  <a:pt x="406680" y="55794"/>
                </a:lnTo>
                <a:lnTo>
                  <a:pt x="413335" y="79319"/>
                </a:lnTo>
                <a:lnTo>
                  <a:pt x="410974" y="88066"/>
                </a:lnTo>
                <a:lnTo>
                  <a:pt x="372747" y="112653"/>
                </a:lnTo>
                <a:lnTo>
                  <a:pt x="364015" y="112566"/>
                </a:lnTo>
                <a:lnTo>
                  <a:pt x="309829" y="105953"/>
                </a:lnTo>
                <a:lnTo>
                  <a:pt x="255768" y="98660"/>
                </a:lnTo>
                <a:lnTo>
                  <a:pt x="201992" y="89815"/>
                </a:lnTo>
                <a:lnTo>
                  <a:pt x="148659" y="78545"/>
                </a:lnTo>
                <a:lnTo>
                  <a:pt x="95928" y="63979"/>
                </a:lnTo>
                <a:lnTo>
                  <a:pt x="55571" y="44336"/>
                </a:lnTo>
                <a:lnTo>
                  <a:pt x="43043" y="36046"/>
                </a:lnTo>
                <a:lnTo>
                  <a:pt x="35748" y="31556"/>
                </a:lnTo>
                <a:lnTo>
                  <a:pt x="28064" y="27913"/>
                </a:lnTo>
                <a:lnTo>
                  <a:pt x="19938" y="25285"/>
                </a:lnTo>
                <a:lnTo>
                  <a:pt x="11318" y="23844"/>
                </a:lnTo>
                <a:lnTo>
                  <a:pt x="5577" y="23339"/>
                </a:lnTo>
                <a:lnTo>
                  <a:pt x="3783" y="22840"/>
                </a:lnTo>
                <a:lnTo>
                  <a:pt x="0" y="17534"/>
                </a:lnTo>
                <a:lnTo>
                  <a:pt x="1927" y="7113"/>
                </a:lnTo>
                <a:close/>
              </a:path>
            </a:pathLst>
          </a:custGeom>
          <a:solidFill>
            <a:srgbClr val="F4FA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6" name="Google Shape;106;p1"/>
          <p:cNvSpPr/>
          <p:nvPr/>
        </p:nvSpPr>
        <p:spPr>
          <a:xfrm>
            <a:off x="11153116" y="2154635"/>
            <a:ext cx="277706" cy="188807"/>
          </a:xfrm>
          <a:custGeom>
            <a:avLst/>
            <a:gdLst/>
            <a:ahLst/>
            <a:cxnLst/>
            <a:rect l="l" t="t" r="r" b="b"/>
            <a:pathLst>
              <a:path w="416559" h="283210" extrusionOk="0">
                <a:moveTo>
                  <a:pt x="194315" y="117493"/>
                </a:moveTo>
                <a:lnTo>
                  <a:pt x="232621" y="90296"/>
                </a:lnTo>
                <a:lnTo>
                  <a:pt x="271243" y="63550"/>
                </a:lnTo>
                <a:lnTo>
                  <a:pt x="310278" y="37394"/>
                </a:lnTo>
                <a:lnTo>
                  <a:pt x="349820" y="11967"/>
                </a:lnTo>
                <a:lnTo>
                  <a:pt x="385502" y="0"/>
                </a:lnTo>
                <a:lnTo>
                  <a:pt x="398592" y="1832"/>
                </a:lnTo>
                <a:lnTo>
                  <a:pt x="410746" y="6928"/>
                </a:lnTo>
                <a:lnTo>
                  <a:pt x="416344" y="13919"/>
                </a:lnTo>
                <a:lnTo>
                  <a:pt x="415333" y="22879"/>
                </a:lnTo>
                <a:lnTo>
                  <a:pt x="355713" y="76497"/>
                </a:lnTo>
                <a:lnTo>
                  <a:pt x="320858" y="102642"/>
                </a:lnTo>
                <a:lnTo>
                  <a:pt x="250281" y="153775"/>
                </a:lnTo>
                <a:lnTo>
                  <a:pt x="216193" y="179176"/>
                </a:lnTo>
                <a:lnTo>
                  <a:pt x="181667" y="203952"/>
                </a:lnTo>
                <a:lnTo>
                  <a:pt x="146788" y="228232"/>
                </a:lnTo>
                <a:lnTo>
                  <a:pt x="111641" y="252149"/>
                </a:lnTo>
                <a:lnTo>
                  <a:pt x="67365" y="273826"/>
                </a:lnTo>
                <a:lnTo>
                  <a:pt x="18671" y="279979"/>
                </a:lnTo>
                <a:lnTo>
                  <a:pt x="12608" y="279704"/>
                </a:lnTo>
                <a:lnTo>
                  <a:pt x="3760" y="282822"/>
                </a:lnTo>
                <a:lnTo>
                  <a:pt x="0" y="264740"/>
                </a:lnTo>
                <a:lnTo>
                  <a:pt x="9681" y="266812"/>
                </a:lnTo>
                <a:lnTo>
                  <a:pt x="23404" y="263385"/>
                </a:lnTo>
                <a:lnTo>
                  <a:pt x="29751" y="258861"/>
                </a:lnTo>
                <a:lnTo>
                  <a:pt x="34277" y="252093"/>
                </a:lnTo>
                <a:lnTo>
                  <a:pt x="52295" y="229045"/>
                </a:lnTo>
                <a:lnTo>
                  <a:pt x="72828" y="208625"/>
                </a:lnTo>
                <a:lnTo>
                  <a:pt x="95083" y="190087"/>
                </a:lnTo>
                <a:lnTo>
                  <a:pt x="118267" y="172685"/>
                </a:lnTo>
                <a:lnTo>
                  <a:pt x="194315" y="117493"/>
                </a:lnTo>
                <a:close/>
              </a:path>
            </a:pathLst>
          </a:custGeom>
          <a:solidFill>
            <a:srgbClr val="F4FA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7" name="Google Shape;107;p1"/>
          <p:cNvSpPr/>
          <p:nvPr/>
        </p:nvSpPr>
        <p:spPr>
          <a:xfrm>
            <a:off x="10877430" y="1872930"/>
            <a:ext cx="103293" cy="256963"/>
          </a:xfrm>
          <a:custGeom>
            <a:avLst/>
            <a:gdLst/>
            <a:ahLst/>
            <a:cxnLst/>
            <a:rect l="l" t="t" r="r" b="b"/>
            <a:pathLst>
              <a:path w="154940" h="385444" extrusionOk="0">
                <a:moveTo>
                  <a:pt x="109985" y="8260"/>
                </a:moveTo>
                <a:lnTo>
                  <a:pt x="120137" y="2313"/>
                </a:lnTo>
                <a:lnTo>
                  <a:pt x="129694" y="0"/>
                </a:lnTo>
                <a:lnTo>
                  <a:pt x="138768" y="1436"/>
                </a:lnTo>
                <a:lnTo>
                  <a:pt x="147475" y="6740"/>
                </a:lnTo>
                <a:lnTo>
                  <a:pt x="153128" y="13841"/>
                </a:lnTo>
                <a:lnTo>
                  <a:pt x="154737" y="21438"/>
                </a:lnTo>
                <a:lnTo>
                  <a:pt x="153421" y="29476"/>
                </a:lnTo>
                <a:lnTo>
                  <a:pt x="139540" y="65963"/>
                </a:lnTo>
                <a:lnTo>
                  <a:pt x="130395" y="94560"/>
                </a:lnTo>
                <a:lnTo>
                  <a:pt x="114002" y="152369"/>
                </a:lnTo>
                <a:lnTo>
                  <a:pt x="99901" y="198887"/>
                </a:lnTo>
                <a:lnTo>
                  <a:pt x="84003" y="244614"/>
                </a:lnTo>
                <a:lnTo>
                  <a:pt x="65523" y="289217"/>
                </a:lnTo>
                <a:lnTo>
                  <a:pt x="43672" y="332363"/>
                </a:lnTo>
                <a:lnTo>
                  <a:pt x="17664" y="373718"/>
                </a:lnTo>
                <a:lnTo>
                  <a:pt x="14446" y="378299"/>
                </a:lnTo>
                <a:lnTo>
                  <a:pt x="12696" y="385156"/>
                </a:lnTo>
                <a:lnTo>
                  <a:pt x="0" y="380526"/>
                </a:lnTo>
                <a:lnTo>
                  <a:pt x="824" y="375341"/>
                </a:lnTo>
                <a:lnTo>
                  <a:pt x="2698" y="371410"/>
                </a:lnTo>
                <a:lnTo>
                  <a:pt x="9309" y="352545"/>
                </a:lnTo>
                <a:lnTo>
                  <a:pt x="12780" y="333096"/>
                </a:lnTo>
                <a:lnTo>
                  <a:pt x="14998" y="313414"/>
                </a:lnTo>
                <a:lnTo>
                  <a:pt x="17850" y="293852"/>
                </a:lnTo>
                <a:lnTo>
                  <a:pt x="29196" y="242214"/>
                </a:lnTo>
                <a:lnTo>
                  <a:pt x="42556" y="191135"/>
                </a:lnTo>
                <a:lnTo>
                  <a:pt x="57427" y="140475"/>
                </a:lnTo>
                <a:lnTo>
                  <a:pt x="73305" y="90098"/>
                </a:lnTo>
                <a:lnTo>
                  <a:pt x="89686" y="39865"/>
                </a:lnTo>
                <a:lnTo>
                  <a:pt x="102922" y="13874"/>
                </a:lnTo>
                <a:lnTo>
                  <a:pt x="109985" y="8260"/>
                </a:lnTo>
                <a:close/>
              </a:path>
            </a:pathLst>
          </a:custGeom>
          <a:solidFill>
            <a:srgbClr val="F4FA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8" name="Google Shape;108;p1"/>
          <p:cNvSpPr/>
          <p:nvPr/>
        </p:nvSpPr>
        <p:spPr>
          <a:xfrm>
            <a:off x="11052928" y="2097602"/>
            <a:ext cx="42333" cy="88900"/>
          </a:xfrm>
          <a:custGeom>
            <a:avLst/>
            <a:gdLst/>
            <a:ahLst/>
            <a:cxnLst/>
            <a:rect l="l" t="t" r="r" b="b"/>
            <a:pathLst>
              <a:path w="63500" h="133350" extrusionOk="0">
                <a:moveTo>
                  <a:pt x="24410" y="4932"/>
                </a:moveTo>
                <a:lnTo>
                  <a:pt x="29911" y="1548"/>
                </a:lnTo>
                <a:lnTo>
                  <a:pt x="36015" y="0"/>
                </a:lnTo>
                <a:lnTo>
                  <a:pt x="42548" y="369"/>
                </a:lnTo>
                <a:lnTo>
                  <a:pt x="49333" y="2737"/>
                </a:lnTo>
                <a:lnTo>
                  <a:pt x="57000" y="6531"/>
                </a:lnTo>
                <a:lnTo>
                  <a:pt x="62958" y="13590"/>
                </a:lnTo>
                <a:lnTo>
                  <a:pt x="59770" y="21801"/>
                </a:lnTo>
                <a:lnTo>
                  <a:pt x="52530" y="46945"/>
                </a:lnTo>
                <a:lnTo>
                  <a:pt x="47344" y="72718"/>
                </a:lnTo>
                <a:lnTo>
                  <a:pt x="40578" y="98004"/>
                </a:lnTo>
                <a:lnTo>
                  <a:pt x="28600" y="121688"/>
                </a:lnTo>
                <a:lnTo>
                  <a:pt x="25397" y="126259"/>
                </a:lnTo>
                <a:lnTo>
                  <a:pt x="24390" y="132828"/>
                </a:lnTo>
                <a:lnTo>
                  <a:pt x="8567" y="131175"/>
                </a:lnTo>
                <a:lnTo>
                  <a:pt x="10508" y="124028"/>
                </a:lnTo>
                <a:lnTo>
                  <a:pt x="8560" y="119038"/>
                </a:lnTo>
                <a:lnTo>
                  <a:pt x="2095" y="96492"/>
                </a:lnTo>
                <a:lnTo>
                  <a:pt x="0" y="73927"/>
                </a:lnTo>
                <a:lnTo>
                  <a:pt x="2001" y="51332"/>
                </a:lnTo>
                <a:lnTo>
                  <a:pt x="7828" y="28697"/>
                </a:lnTo>
                <a:lnTo>
                  <a:pt x="10429" y="22130"/>
                </a:lnTo>
                <a:lnTo>
                  <a:pt x="13858" y="15952"/>
                </a:lnTo>
                <a:lnTo>
                  <a:pt x="18418" y="10204"/>
                </a:lnTo>
                <a:lnTo>
                  <a:pt x="24410" y="4932"/>
                </a:lnTo>
                <a:close/>
              </a:path>
            </a:pathLst>
          </a:custGeom>
          <a:solidFill>
            <a:srgbClr val="F4FA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9" name="Google Shape;109;p1"/>
          <p:cNvSpPr/>
          <p:nvPr/>
        </p:nvSpPr>
        <p:spPr>
          <a:xfrm>
            <a:off x="11256457" y="2535925"/>
            <a:ext cx="82973" cy="15663"/>
          </a:xfrm>
          <a:custGeom>
            <a:avLst/>
            <a:gdLst/>
            <a:ahLst/>
            <a:cxnLst/>
            <a:rect l="l" t="t" r="r" b="b"/>
            <a:pathLst>
              <a:path w="124459" h="23495" extrusionOk="0">
                <a:moveTo>
                  <a:pt x="0" y="3860"/>
                </a:moveTo>
                <a:lnTo>
                  <a:pt x="17455" y="594"/>
                </a:lnTo>
                <a:lnTo>
                  <a:pt x="34834" y="0"/>
                </a:lnTo>
                <a:lnTo>
                  <a:pt x="80061" y="2539"/>
                </a:lnTo>
                <a:lnTo>
                  <a:pt x="117368" y="6697"/>
                </a:lnTo>
                <a:lnTo>
                  <a:pt x="124354" y="6225"/>
                </a:lnTo>
                <a:lnTo>
                  <a:pt x="123259" y="21611"/>
                </a:lnTo>
                <a:lnTo>
                  <a:pt x="117135" y="21467"/>
                </a:lnTo>
                <a:lnTo>
                  <a:pt x="112443" y="22063"/>
                </a:lnTo>
                <a:lnTo>
                  <a:pt x="83522" y="23046"/>
                </a:lnTo>
                <a:lnTo>
                  <a:pt x="55294" y="19388"/>
                </a:lnTo>
                <a:lnTo>
                  <a:pt x="27531" y="12517"/>
                </a:lnTo>
                <a:lnTo>
                  <a:pt x="0" y="3860"/>
                </a:lnTo>
                <a:close/>
              </a:path>
            </a:pathLst>
          </a:custGeom>
          <a:solidFill>
            <a:srgbClr val="F4FAE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10" name="Google Shape;110;p1"/>
          <p:cNvGrpSpPr/>
          <p:nvPr/>
        </p:nvGrpSpPr>
        <p:grpSpPr>
          <a:xfrm>
            <a:off x="-571928" y="-1576"/>
            <a:ext cx="3408272" cy="6390180"/>
            <a:chOff x="-990182" y="-74394"/>
            <a:chExt cx="5556184" cy="10361392"/>
          </a:xfrm>
        </p:grpSpPr>
        <p:sp>
          <p:nvSpPr>
            <p:cNvPr id="111" name="Google Shape;111;p1"/>
            <p:cNvSpPr/>
            <p:nvPr/>
          </p:nvSpPr>
          <p:spPr>
            <a:xfrm>
              <a:off x="0" y="6074718"/>
              <a:ext cx="4566002" cy="421228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2" name="Google Shape;112;p1"/>
            <p:cNvSpPr/>
            <p:nvPr/>
          </p:nvSpPr>
          <p:spPr>
            <a:xfrm>
              <a:off x="-990182" y="-74394"/>
              <a:ext cx="5556184" cy="444391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3" name="Google Shape;113;p1"/>
            <p:cNvSpPr/>
            <p:nvPr/>
          </p:nvSpPr>
          <p:spPr>
            <a:xfrm>
              <a:off x="-48345" y="3758602"/>
              <a:ext cx="3340904" cy="553532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sp>
        <p:nvSpPr>
          <p:cNvPr id="114" name="Google Shape;114;p1"/>
          <p:cNvSpPr txBox="1"/>
          <p:nvPr/>
        </p:nvSpPr>
        <p:spPr>
          <a:xfrm>
            <a:off x="257810" y="1573462"/>
            <a:ext cx="10671267" cy="2360476"/>
          </a:xfrm>
          <a:prstGeom prst="rect">
            <a:avLst/>
          </a:prstGeom>
          <a:noFill/>
          <a:ln>
            <a:noFill/>
          </a:ln>
        </p:spPr>
        <p:txBody>
          <a:bodyPr spcFirstLastPara="1" wrap="square" lIns="0" tIns="691725" rIns="0" bIns="0" anchor="t" anchorCtr="0">
            <a:spAutoFit/>
          </a:bodyPr>
          <a:lstStyle/>
          <a:p>
            <a:pPr marL="0" marR="0" lvl="0" indent="0" algn="r" rtl="0">
              <a:spcBef>
                <a:spcPts val="0"/>
              </a:spcBef>
              <a:spcAft>
                <a:spcPts val="0"/>
              </a:spcAft>
              <a:buNone/>
            </a:pPr>
            <a:r>
              <a:rPr lang="el-GR" sz="3600" dirty="0">
                <a:solidFill>
                  <a:srgbClr val="F4FAEC"/>
                </a:solidFill>
                <a:latin typeface="Arial"/>
                <a:ea typeface="Arial"/>
                <a:cs typeface="Arial"/>
                <a:sym typeface="Arial"/>
              </a:rPr>
              <a:t>Ένταξη μεταναστών μέσω</a:t>
            </a:r>
            <a:r>
              <a:rPr lang="tr-TR" sz="3600" dirty="0">
                <a:solidFill>
                  <a:srgbClr val="F4FAEC"/>
                </a:solidFill>
                <a:latin typeface="Arial"/>
                <a:ea typeface="Arial"/>
                <a:cs typeface="Arial"/>
                <a:sym typeface="Arial"/>
              </a:rPr>
              <a:t/>
            </a:r>
            <a:br>
              <a:rPr lang="tr-TR" sz="3600" dirty="0">
                <a:solidFill>
                  <a:srgbClr val="F4FAEC"/>
                </a:solidFill>
                <a:latin typeface="Arial"/>
                <a:ea typeface="Arial"/>
                <a:cs typeface="Arial"/>
                <a:sym typeface="Arial"/>
              </a:rPr>
            </a:br>
            <a:r>
              <a:rPr lang="el-GR" sz="3600" dirty="0">
                <a:solidFill>
                  <a:srgbClr val="F4FAEC"/>
                </a:solidFill>
                <a:latin typeface="Arial"/>
                <a:ea typeface="Arial"/>
                <a:cs typeface="Arial"/>
                <a:sym typeface="Arial"/>
              </a:rPr>
              <a:t>Μαγειρικών Τεχνών</a:t>
            </a:r>
            <a:endParaRPr sz="3600" dirty="0">
              <a:solidFill>
                <a:srgbClr val="F4FAEC"/>
              </a:solidFill>
              <a:latin typeface="Arial"/>
              <a:ea typeface="Arial"/>
              <a:cs typeface="Arial"/>
              <a:sym typeface="Arial"/>
            </a:endParaRPr>
          </a:p>
          <a:p>
            <a:pPr marL="0" marR="0" lvl="0" indent="0" algn="r" rtl="0">
              <a:spcBef>
                <a:spcPts val="0"/>
              </a:spcBef>
              <a:spcAft>
                <a:spcPts val="0"/>
              </a:spcAft>
              <a:buNone/>
            </a:pPr>
            <a:r>
              <a:rPr lang="tr-TR" sz="3600" dirty="0">
                <a:solidFill>
                  <a:srgbClr val="F4FAEC"/>
                </a:solidFill>
                <a:latin typeface="Arial"/>
                <a:ea typeface="Arial"/>
                <a:cs typeface="Arial"/>
                <a:sym typeface="Arial"/>
              </a:rPr>
              <a:t>Cοοking Cultures</a:t>
            </a:r>
            <a:endParaRPr sz="3600" dirty="0">
              <a:solidFill>
                <a:srgbClr val="F4FAEC"/>
              </a:solidFill>
              <a:latin typeface="Arial"/>
              <a:ea typeface="Arial"/>
              <a:cs typeface="Arial"/>
              <a:sym typeface="Arial"/>
            </a:endParaRPr>
          </a:p>
        </p:txBody>
      </p:sp>
      <p:sp>
        <p:nvSpPr>
          <p:cNvPr id="115" name="Google Shape;115;p1"/>
          <p:cNvSpPr txBox="1"/>
          <p:nvPr/>
        </p:nvSpPr>
        <p:spPr>
          <a:xfrm>
            <a:off x="7017036" y="4247190"/>
            <a:ext cx="3913717" cy="255625"/>
          </a:xfrm>
          <a:prstGeom prst="rect">
            <a:avLst/>
          </a:prstGeom>
          <a:noFill/>
          <a:ln>
            <a:noFill/>
          </a:ln>
        </p:spPr>
        <p:txBody>
          <a:bodyPr spcFirstLastPara="1" wrap="square" lIns="0" tIns="9300" rIns="0" bIns="0" anchor="t" anchorCtr="0">
            <a:spAutoFit/>
          </a:bodyPr>
          <a:lstStyle/>
          <a:p>
            <a:pPr marL="0" marR="0" lvl="0" indent="0" algn="l" rtl="0">
              <a:spcBef>
                <a:spcPts val="0"/>
              </a:spcBef>
              <a:spcAft>
                <a:spcPts val="0"/>
              </a:spcAft>
              <a:buNone/>
            </a:pPr>
            <a:r>
              <a:rPr lang="tr-TR" sz="1600" i="1">
                <a:solidFill>
                  <a:schemeClr val="lt1"/>
                </a:solidFill>
                <a:latin typeface="Calibri"/>
                <a:ea typeface="Calibri"/>
                <a:cs typeface="Calibri"/>
                <a:sym typeface="Calibri"/>
              </a:rPr>
              <a:t>Erasmus + Programme [2019-1-KA204-074418]</a:t>
            </a:r>
            <a:endParaRPr sz="1600">
              <a:solidFill>
                <a:schemeClr val="lt1"/>
              </a:solidFill>
              <a:latin typeface="Calibri"/>
              <a:ea typeface="Calibri"/>
              <a:cs typeface="Calibri"/>
              <a:sym typeface="Calibri"/>
            </a:endParaRPr>
          </a:p>
        </p:txBody>
      </p:sp>
      <p:pic>
        <p:nvPicPr>
          <p:cNvPr id="116" name="Google Shape;116;p1"/>
          <p:cNvPicPr preferRelativeResize="0"/>
          <p:nvPr/>
        </p:nvPicPr>
        <p:blipFill rotWithShape="1">
          <a:blip r:embed="rId6">
            <a:alphaModFix/>
          </a:blip>
          <a:srcRect/>
          <a:stretch/>
        </p:blipFill>
        <p:spPr>
          <a:xfrm>
            <a:off x="8278153" y="-417272"/>
            <a:ext cx="3250631" cy="3250631"/>
          </a:xfrm>
          <a:prstGeom prst="rect">
            <a:avLst/>
          </a:prstGeom>
          <a:noFill/>
          <a:ln>
            <a:noFill/>
          </a:ln>
        </p:spPr>
      </p:pic>
      <p:sp>
        <p:nvSpPr>
          <p:cNvPr id="122" name="Google Shape;122;p1"/>
          <p:cNvSpPr/>
          <p:nvPr/>
        </p:nvSpPr>
        <p:spPr>
          <a:xfrm>
            <a:off x="2141736" y="206473"/>
            <a:ext cx="6685333" cy="2062063"/>
          </a:xfrm>
          <a:prstGeom prst="rect">
            <a:avLst/>
          </a:prstGeom>
          <a:solidFill>
            <a:schemeClr val="lt2">
              <a:alpha val="83529"/>
            </a:schemeClr>
          </a:solidFill>
          <a:ln>
            <a:noFill/>
          </a:ln>
        </p:spPr>
        <p:txBody>
          <a:bodyPr spcFirstLastPara="1" wrap="square" lIns="91425" tIns="45700" rIns="91425" bIns="45700" anchor="t" anchorCtr="0">
            <a:spAutoFit/>
          </a:bodyPr>
          <a:lstStyle/>
          <a:p>
            <a:pPr lvl="0">
              <a:buClr>
                <a:schemeClr val="dk2"/>
              </a:buClr>
              <a:buSzPts val="3200"/>
            </a:pPr>
            <a:r>
              <a:rPr lang="el-GR" sz="3200" b="1" dirty="0">
                <a:solidFill>
                  <a:schemeClr val="dk2"/>
                </a:solidFill>
                <a:latin typeface="Arial"/>
                <a:ea typeface="Arial"/>
                <a:cs typeface="Arial"/>
                <a:sym typeface="Arial"/>
              </a:rPr>
              <a:t>ΕΝ</a:t>
            </a:r>
            <a:r>
              <a:rPr lang="el-GR" sz="3200" b="1" dirty="0">
                <a:solidFill>
                  <a:schemeClr val="dk2"/>
                </a:solidFill>
              </a:rPr>
              <a:t>ΟΤ</a:t>
            </a:r>
            <a:r>
              <a:rPr lang="el-GR" sz="3200" b="1" dirty="0">
                <a:solidFill>
                  <a:schemeClr val="dk2"/>
                </a:solidFill>
                <a:latin typeface="Arial"/>
                <a:ea typeface="Arial"/>
                <a:cs typeface="Arial"/>
                <a:sym typeface="Arial"/>
              </a:rPr>
              <a:t>ΗΤΑ</a:t>
            </a:r>
            <a:r>
              <a:rPr lang="tr-TR" sz="3200" b="1" dirty="0">
                <a:solidFill>
                  <a:schemeClr val="dk2"/>
                </a:solidFill>
                <a:latin typeface="Arial"/>
                <a:ea typeface="Arial"/>
                <a:cs typeface="Arial"/>
                <a:sym typeface="Arial"/>
              </a:rPr>
              <a:t> </a:t>
            </a:r>
            <a:r>
              <a:rPr lang="en-US" sz="3200" b="1" dirty="0">
                <a:solidFill>
                  <a:schemeClr val="dk2"/>
                </a:solidFill>
                <a:latin typeface="Arial"/>
                <a:ea typeface="Arial"/>
                <a:cs typeface="Arial"/>
                <a:sym typeface="Arial"/>
              </a:rPr>
              <a:t>2</a:t>
            </a:r>
            <a:r>
              <a:rPr lang="tr-TR" sz="3200" b="1" dirty="0">
                <a:solidFill>
                  <a:schemeClr val="dk2"/>
                </a:solidFill>
                <a:latin typeface="Arial"/>
                <a:ea typeface="Arial"/>
                <a:cs typeface="Arial"/>
                <a:sym typeface="Arial"/>
              </a:rPr>
              <a:t>. </a:t>
            </a:r>
            <a:br>
              <a:rPr lang="tr-TR" sz="3200" b="1" dirty="0">
                <a:solidFill>
                  <a:schemeClr val="dk2"/>
                </a:solidFill>
                <a:latin typeface="Arial"/>
                <a:ea typeface="Arial"/>
                <a:cs typeface="Arial"/>
                <a:sym typeface="Arial"/>
              </a:rPr>
            </a:br>
            <a:r>
              <a:rPr lang="el-GR" sz="3200" b="1" dirty="0">
                <a:solidFill>
                  <a:schemeClr val="dk2"/>
                </a:solidFill>
              </a:rPr>
              <a:t>Πολιτισμός, Επικοινωνία και Θέματα </a:t>
            </a:r>
            <a:r>
              <a:rPr lang="el-GR" sz="3200" b="1" dirty="0" smtClean="0">
                <a:solidFill>
                  <a:schemeClr val="dk2"/>
                </a:solidFill>
              </a:rPr>
              <a:t>υγιεινής </a:t>
            </a:r>
            <a:r>
              <a:rPr lang="el-GR" sz="3200" b="1" dirty="0">
                <a:solidFill>
                  <a:schemeClr val="dk2"/>
                </a:solidFill>
                <a:latin typeface="Calibri" panose="020F0502020204030204" pitchFamily="34" charset="0"/>
                <a:ea typeface="Calibri"/>
                <a:cs typeface="Calibri"/>
                <a:sym typeface="Calibri"/>
              </a:rPr>
              <a:t>στον επισιτιστικό τομέα</a:t>
            </a:r>
            <a:endParaRPr sz="3200" b="1" dirty="0">
              <a:solidFill>
                <a:schemeClr val="dk2"/>
              </a:solidFill>
            </a:endParaRPr>
          </a:p>
        </p:txBody>
      </p:sp>
      <p:grpSp>
        <p:nvGrpSpPr>
          <p:cNvPr id="21" name="Group 20">
            <a:extLst>
              <a:ext uri="{FF2B5EF4-FFF2-40B4-BE49-F238E27FC236}">
                <a16:creationId xmlns:a16="http://schemas.microsoft.com/office/drawing/2014/main" xmlns="" id="{0FFC2F06-4529-40D5-BECF-20FA3C70634D}"/>
              </a:ext>
            </a:extLst>
          </p:cNvPr>
          <p:cNvGrpSpPr/>
          <p:nvPr/>
        </p:nvGrpSpPr>
        <p:grpSpPr>
          <a:xfrm>
            <a:off x="4810832" y="4952354"/>
            <a:ext cx="6190098" cy="629674"/>
            <a:chOff x="4810832" y="4952354"/>
            <a:chExt cx="6190098" cy="629674"/>
          </a:xfrm>
        </p:grpSpPr>
        <p:pic>
          <p:nvPicPr>
            <p:cNvPr id="22" name="Picture 21">
              <a:extLst>
                <a:ext uri="{FF2B5EF4-FFF2-40B4-BE49-F238E27FC236}">
                  <a16:creationId xmlns:a16="http://schemas.microsoft.com/office/drawing/2014/main" xmlns="" id="{CC8CE709-E988-4248-B051-1ABA00DFD1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0832" y="4986433"/>
              <a:ext cx="534990" cy="534990"/>
            </a:xfrm>
            <a:prstGeom prst="rect">
              <a:avLst/>
            </a:prstGeom>
          </p:spPr>
        </p:pic>
        <p:pic>
          <p:nvPicPr>
            <p:cNvPr id="23" name="Εικόνα 11">
              <a:extLst>
                <a:ext uri="{FF2B5EF4-FFF2-40B4-BE49-F238E27FC236}">
                  <a16:creationId xmlns:a16="http://schemas.microsoft.com/office/drawing/2014/main" xmlns="" id="{DCE8DFEC-A462-4BEA-A3B2-4B53102F62CB}"/>
                </a:ext>
              </a:extLst>
            </p:cNvPr>
            <p:cNvPicPr/>
            <p:nvPr/>
          </p:nvPicPr>
          <p:blipFill rotWithShape="1">
            <a:blip r:embed="rId8" cstate="print">
              <a:extLst>
                <a:ext uri="{28A0092B-C50C-407E-A947-70E740481C1C}">
                  <a14:useLocalDpi xmlns:a14="http://schemas.microsoft.com/office/drawing/2010/main" val="0"/>
                </a:ext>
              </a:extLst>
            </a:blip>
            <a:srcRect l="11242" t="31941" r="13609" b="36119"/>
            <a:stretch/>
          </p:blipFill>
          <p:spPr bwMode="auto">
            <a:xfrm>
              <a:off x="8630059" y="5167566"/>
              <a:ext cx="1268950" cy="269938"/>
            </a:xfrm>
            <a:prstGeom prst="rect">
              <a:avLst/>
            </a:prstGeom>
            <a:noFill/>
            <a:ln>
              <a:noFill/>
            </a:ln>
            <a:extLst>
              <a:ext uri="{53640926-AAD7-44D8-BBD7-CCE9431645EC}">
                <a14:shadowObscured xmlns:a14="http://schemas.microsoft.com/office/drawing/2010/main"/>
              </a:ext>
            </a:extLst>
          </p:spPr>
        </p:pic>
        <p:pic>
          <p:nvPicPr>
            <p:cNvPr id="24" name="3038AA80-E0C1-432A-9A43-755A918EF65F" descr="14742E46-8181-433E-AF9B-28FBF1A0E9CA@home">
              <a:extLst>
                <a:ext uri="{FF2B5EF4-FFF2-40B4-BE49-F238E27FC236}">
                  <a16:creationId xmlns:a16="http://schemas.microsoft.com/office/drawing/2014/main" xmlns="" id="{DD047565-459A-482F-89D9-7735BC8ED2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8855" y="4976582"/>
              <a:ext cx="1191487" cy="57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xmlns="" id="{409ECD94-7A9D-49B6-824B-03EFF1F99C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9813" y="4952354"/>
              <a:ext cx="881117" cy="629674"/>
            </a:xfrm>
            <a:prstGeom prst="rect">
              <a:avLst/>
            </a:prstGeom>
          </p:spPr>
        </p:pic>
        <p:pic>
          <p:nvPicPr>
            <p:cNvPr id="26" name="Picture 25">
              <a:extLst>
                <a:ext uri="{FF2B5EF4-FFF2-40B4-BE49-F238E27FC236}">
                  <a16:creationId xmlns:a16="http://schemas.microsoft.com/office/drawing/2014/main" xmlns="" id="{6EA1EDC0-2AC4-482D-80C1-614F2744B6E3}"/>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5627058" y="5071880"/>
              <a:ext cx="1358950" cy="425316"/>
            </a:xfrm>
            <a:prstGeom prst="rect">
              <a:avLst/>
            </a:prstGeom>
          </p:spPr>
        </p:pic>
      </p:grpSp>
      <p:sp>
        <p:nvSpPr>
          <p:cNvPr id="2" name="Slide Number Placeholder 1">
            <a:extLst>
              <a:ext uri="{FF2B5EF4-FFF2-40B4-BE49-F238E27FC236}">
                <a16:creationId xmlns:a16="http://schemas.microsoft.com/office/drawing/2014/main" xmlns="" id="{005C6CDD-878C-4376-94C9-F85D3EC64F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a:t>
            </a:fld>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8" name="Google Shape;195;p12">
            <a:extLst>
              <a:ext uri="{FF2B5EF4-FFF2-40B4-BE49-F238E27FC236}">
                <a16:creationId xmlns:a16="http://schemas.microsoft.com/office/drawing/2014/main" xmlns="" id="{38F37AF8-DD29-49A9-A986-108A6F9427BF}"/>
              </a:ext>
            </a:extLst>
          </p:cNvPr>
          <p:cNvSpPr txBox="1">
            <a:spLocks noGrp="1"/>
          </p:cNvSpPr>
          <p:nvPr>
            <p:ph type="body" idx="1"/>
          </p:nvPr>
        </p:nvSpPr>
        <p:spPr>
          <a:xfrm>
            <a:off x="838199" y="1379621"/>
            <a:ext cx="6412833" cy="48447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endParaRPr sz="3200" dirty="0">
              <a:solidFill>
                <a:srgbClr val="4472C4"/>
              </a:solidFill>
              <a:latin typeface="Arial"/>
              <a:ea typeface="Arial"/>
              <a:cs typeface="Arial"/>
              <a:sym typeface="Arial"/>
            </a:endParaRPr>
          </a:p>
          <a:p>
            <a:pPr marL="0" lvl="0" indent="0" algn="l" rtl="0">
              <a:lnSpc>
                <a:spcPct val="90000"/>
              </a:lnSpc>
              <a:spcBef>
                <a:spcPts val="0"/>
              </a:spcBef>
              <a:spcAft>
                <a:spcPts val="0"/>
              </a:spcAft>
              <a:buClr>
                <a:srgbClr val="4472C4"/>
              </a:buClr>
              <a:buSzPts val="3200"/>
              <a:buNone/>
            </a:pPr>
            <a:r>
              <a:rPr lang="en-US" sz="2500" b="1" dirty="0">
                <a:solidFill>
                  <a:srgbClr val="4472C4"/>
                </a:solidFill>
                <a:latin typeface="Arial"/>
                <a:cs typeface="Arial"/>
                <a:sym typeface="Arial"/>
              </a:rPr>
              <a:t>1.1 </a:t>
            </a:r>
            <a:r>
              <a:rPr lang="el-GR" sz="2500" b="1" dirty="0">
                <a:solidFill>
                  <a:srgbClr val="4472C4"/>
                </a:solidFill>
                <a:latin typeface="Arial"/>
                <a:cs typeface="Arial"/>
                <a:sym typeface="Arial"/>
              </a:rPr>
              <a:t>Εισαγωγή στον πολιτισμό.</a:t>
            </a:r>
            <a:endParaRPr sz="2500" b="1" dirty="0">
              <a:solidFill>
                <a:srgbClr val="4472C4"/>
              </a:solidFill>
              <a:latin typeface="Arial"/>
              <a:cs typeface="Arial"/>
            </a:endParaRPr>
          </a:p>
          <a:p>
            <a:pPr marL="0" lvl="0" indent="0" algn="just" eaLnBrk="0" fontAlgn="base" hangingPunct="0">
              <a:lnSpc>
                <a:spcPct val="100000"/>
              </a:lnSpc>
              <a:spcBef>
                <a:spcPct val="0"/>
              </a:spcBef>
              <a:spcAft>
                <a:spcPct val="0"/>
              </a:spcAft>
              <a:buClrTx/>
              <a:buSzTx/>
              <a:buNone/>
            </a:pPr>
            <a:r>
              <a:rPr lang="en-US" sz="1800" dirty="0">
                <a:latin typeface="Arial"/>
                <a:ea typeface="Arial"/>
                <a:cs typeface="Arial"/>
                <a:sym typeface="Arial"/>
              </a:rPr>
              <a:t/>
            </a:r>
            <a:br>
              <a:rPr lang="en-US" sz="1800" dirty="0">
                <a:latin typeface="Arial"/>
                <a:ea typeface="Arial"/>
                <a:cs typeface="Arial"/>
                <a:sym typeface="Arial"/>
              </a:rPr>
            </a:br>
            <a:r>
              <a:rPr lang="el-GR" altLang="en-US" sz="1800" dirty="0">
                <a:latin typeface="Arial"/>
                <a:cs typeface="Arial"/>
              </a:rPr>
              <a:t>Ο πολιτισμός είναι η συσσώρευση μιας ομάδας που έχει μάθει μια δυναμική, συμβολική, συστημική και κοινή συμπεριφορά. Επιπλέον, επισημαίνει την κοινωνική δομή, την πρακτική λήψης αποφάσεων και το στυλ της κοινότητας, και εμπεριέχει πεποιθήσεις, έθιμα και γνώσεις, καθώς και μια αίσθηση ταυτότητας. </a:t>
            </a:r>
          </a:p>
          <a:p>
            <a:pPr marL="0" lvl="0" indent="0" eaLnBrk="0" fontAlgn="base" hangingPunct="0">
              <a:lnSpc>
                <a:spcPct val="100000"/>
              </a:lnSpc>
              <a:spcBef>
                <a:spcPct val="0"/>
              </a:spcBef>
              <a:spcAft>
                <a:spcPct val="0"/>
              </a:spcAft>
              <a:buClrTx/>
              <a:buSzTx/>
              <a:buNone/>
            </a:pPr>
            <a:endParaRPr lang="el-GR" altLang="en-US" sz="1800" dirty="0">
              <a:latin typeface="Arial"/>
              <a:cs typeface="Arial"/>
            </a:endParaRPr>
          </a:p>
          <a:p>
            <a:pPr marL="0" lvl="0" indent="0" algn="just" eaLnBrk="0" fontAlgn="base" hangingPunct="0">
              <a:lnSpc>
                <a:spcPct val="100000"/>
              </a:lnSpc>
              <a:spcBef>
                <a:spcPct val="0"/>
              </a:spcBef>
              <a:spcAft>
                <a:spcPct val="0"/>
              </a:spcAft>
              <a:buClrTx/>
              <a:buSzTx/>
              <a:buNone/>
            </a:pPr>
            <a:r>
              <a:rPr lang="el-GR" altLang="en-US" sz="1800" dirty="0">
                <a:latin typeface="Arial"/>
                <a:cs typeface="Arial"/>
              </a:rPr>
              <a:t>Ο πολιτισμός είναι πολυδιάστατος, καθώς αποτελείται από πολλαπλά επίπεδα. Υπάρχουν πέντε βασικά επίπεδα. </a:t>
            </a:r>
            <a:r>
              <a:rPr lang="el-GR" altLang="en-US" sz="1800" b="1" i="1" dirty="0">
                <a:latin typeface="Arial"/>
                <a:cs typeface="Arial"/>
              </a:rPr>
              <a:t>εθνικό, περιφερειακό, οργανωτικό, συλλογικό και ατομικό</a:t>
            </a:r>
            <a:r>
              <a:rPr lang="el-GR" altLang="en-US" sz="1800" dirty="0">
                <a:latin typeface="Arial"/>
                <a:cs typeface="Arial"/>
              </a:rPr>
              <a:t>. </a:t>
            </a:r>
          </a:p>
          <a:p>
            <a:pPr marL="0" lvl="0" indent="0" algn="l" rtl="0">
              <a:lnSpc>
                <a:spcPct val="90000"/>
              </a:lnSpc>
              <a:spcBef>
                <a:spcPts val="0"/>
              </a:spcBef>
              <a:spcAft>
                <a:spcPts val="0"/>
              </a:spcAft>
              <a:buClr>
                <a:schemeClr val="dk1"/>
              </a:buClr>
              <a:buSzPts val="3200"/>
              <a:buNone/>
            </a:pPr>
            <a:endParaRPr sz="3200" dirty="0">
              <a:solidFill>
                <a:srgbClr val="4472C4"/>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dirty="0"/>
          </a:p>
        </p:txBody>
      </p:sp>
      <p:pic>
        <p:nvPicPr>
          <p:cNvPr id="9" name="Google Shape;196;p12" descr="A group of people standing in front of a world map&#10;&#10;Description automatically generated with medium confidence">
            <a:extLst>
              <a:ext uri="{FF2B5EF4-FFF2-40B4-BE49-F238E27FC236}">
                <a16:creationId xmlns:a16="http://schemas.microsoft.com/office/drawing/2014/main" xmlns="" id="{8F97EDB8-1764-4002-9DD1-9789ED789E4E}"/>
              </a:ext>
            </a:extLst>
          </p:cNvPr>
          <p:cNvPicPr preferRelativeResize="0"/>
          <p:nvPr/>
        </p:nvPicPr>
        <p:blipFill rotWithShape="1">
          <a:blip r:embed="rId3">
            <a:alphaModFix/>
          </a:blip>
          <a:srcRect/>
          <a:stretch/>
        </p:blipFill>
        <p:spPr>
          <a:xfrm>
            <a:off x="7712243" y="2101515"/>
            <a:ext cx="3641558" cy="3641558"/>
          </a:xfrm>
          <a:prstGeom prst="rect">
            <a:avLst/>
          </a:prstGeom>
          <a:noFill/>
          <a:ln>
            <a:noFill/>
          </a:ln>
        </p:spPr>
      </p:pic>
      <p:sp>
        <p:nvSpPr>
          <p:cNvPr id="10" name="Google Shape;197;p12">
            <a:extLst>
              <a:ext uri="{FF2B5EF4-FFF2-40B4-BE49-F238E27FC236}">
                <a16:creationId xmlns:a16="http://schemas.microsoft.com/office/drawing/2014/main" xmlns="" id="{F449C45C-43F3-43AB-9CBF-39852B1C4B2A}"/>
              </a:ext>
            </a:extLst>
          </p:cNvPr>
          <p:cNvSpPr txBox="1"/>
          <p:nvPr/>
        </p:nvSpPr>
        <p:spPr>
          <a:xfrm>
            <a:off x="8245642" y="6096000"/>
            <a:ext cx="27899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Εικόνα</a:t>
            </a:r>
            <a:r>
              <a:rPr lang="en-US" sz="1800" dirty="0">
                <a:solidFill>
                  <a:schemeClr val="dk1"/>
                </a:solidFill>
                <a:latin typeface="Calibri"/>
                <a:ea typeface="Calibri"/>
                <a:cs typeface="Calibri"/>
                <a:sym typeface="Calibri"/>
              </a:rPr>
              <a:t> 3: </a:t>
            </a:r>
            <a:r>
              <a:rPr lang="el-GR" sz="1800" dirty="0">
                <a:solidFill>
                  <a:schemeClr val="dk1"/>
                </a:solidFill>
                <a:latin typeface="Calibri"/>
                <a:ea typeface="Calibri"/>
                <a:cs typeface="Calibri"/>
                <a:sym typeface="Calibri"/>
              </a:rPr>
              <a:t>πηγή</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Freepick</a:t>
            </a:r>
            <a:endParaRPr dirty="0"/>
          </a:p>
        </p:txBody>
      </p:sp>
      <p:sp>
        <p:nvSpPr>
          <p:cNvPr id="2" name="Slide Number Placeholder 1">
            <a:extLst>
              <a:ext uri="{FF2B5EF4-FFF2-40B4-BE49-F238E27FC236}">
                <a16:creationId xmlns:a16="http://schemas.microsoft.com/office/drawing/2014/main" xmlns="" id="{0EA640F0-C209-4BF5-BA58-989FE39431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9" name="Google Shape;202;p13">
            <a:extLst>
              <a:ext uri="{FF2B5EF4-FFF2-40B4-BE49-F238E27FC236}">
                <a16:creationId xmlns:a16="http://schemas.microsoft.com/office/drawing/2014/main" xmlns="" id="{A9966622-A195-4C27-84AE-74797A48E877}"/>
              </a:ext>
            </a:extLst>
          </p:cNvPr>
          <p:cNvSpPr txBox="1">
            <a:spLocks noGrp="1"/>
          </p:cNvSpPr>
          <p:nvPr>
            <p:ph type="body" idx="1"/>
          </p:nvPr>
        </p:nvSpPr>
        <p:spPr>
          <a:xfrm>
            <a:off x="838200" y="1109473"/>
            <a:ext cx="10515600" cy="5005346"/>
          </a:xfrm>
          <a:prstGeom prst="rect">
            <a:avLst/>
          </a:prstGeom>
          <a:noFill/>
          <a:ln>
            <a:noFill/>
          </a:ln>
        </p:spPr>
        <p:txBody>
          <a:bodyPr spcFirstLastPara="1" wrap="square" lIns="91425" tIns="45700" rIns="91425" bIns="45700" anchor="t" anchorCtr="0">
            <a:normAutofit/>
          </a:bodyPr>
          <a:lstStyle/>
          <a:p>
            <a:pPr marL="0" indent="0">
              <a:spcBef>
                <a:spcPts val="0"/>
              </a:spcBef>
              <a:buSzPts val="2800"/>
              <a:buNone/>
            </a:pPr>
            <a:r>
              <a:rPr lang="en-US" b="1" dirty="0">
                <a:solidFill>
                  <a:srgbClr val="4472C4"/>
                </a:solidFill>
                <a:latin typeface="Arial"/>
                <a:cs typeface="Arial"/>
                <a:sym typeface="Arial"/>
              </a:rPr>
              <a:t>1.2. </a:t>
            </a:r>
            <a:r>
              <a:rPr lang="el-GR" b="1" dirty="0">
                <a:solidFill>
                  <a:srgbClr val="4472C4"/>
                </a:solidFill>
                <a:latin typeface="Arial"/>
                <a:cs typeface="Arial"/>
                <a:sym typeface="Arial"/>
              </a:rPr>
              <a:t>Πολιτισμός είναι</a:t>
            </a:r>
            <a:r>
              <a:rPr lang="en-US" b="1" dirty="0">
                <a:solidFill>
                  <a:srgbClr val="4472C4"/>
                </a:solidFill>
                <a:latin typeface="Arial"/>
                <a:cs typeface="Arial"/>
                <a:sym typeface="Arial"/>
              </a:rPr>
              <a:t>…</a:t>
            </a:r>
            <a:endParaRPr lang="en-US" b="1" dirty="0">
              <a:solidFill>
                <a:srgbClr val="4472C4"/>
              </a:solidFill>
              <a:latin typeface="Arial"/>
              <a:cs typeface="Arial"/>
            </a:endParaRPr>
          </a:p>
          <a:p>
            <a:pPr marL="0" lvl="0" indent="0" algn="l" rtl="0">
              <a:lnSpc>
                <a:spcPct val="90000"/>
              </a:lnSpc>
              <a:spcBef>
                <a:spcPts val="0"/>
              </a:spcBef>
              <a:spcAft>
                <a:spcPts val="0"/>
              </a:spcAft>
              <a:buClr>
                <a:schemeClr val="dk1"/>
              </a:buClr>
              <a:buSzPts val="2800"/>
              <a:buNone/>
            </a:pPr>
            <a:r>
              <a:rPr lang="en-US" dirty="0"/>
              <a:t> </a:t>
            </a:r>
            <a:endParaRPr dirty="0"/>
          </a:p>
          <a:p>
            <a:pPr marL="0" lvl="0" indent="0" algn="l" rtl="0">
              <a:lnSpc>
                <a:spcPct val="90000"/>
              </a:lnSpc>
              <a:spcBef>
                <a:spcPts val="1000"/>
              </a:spcBef>
              <a:spcAft>
                <a:spcPts val="0"/>
              </a:spcAft>
              <a:buClr>
                <a:schemeClr val="dk1"/>
              </a:buClr>
              <a:buSzPts val="2800"/>
              <a:buNone/>
            </a:pPr>
            <a:r>
              <a:rPr lang="en-US" dirty="0"/>
              <a:t>                                             </a:t>
            </a: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
            </a:r>
            <a:br>
              <a:rPr lang="en-US" dirty="0"/>
            </a:br>
            <a:endParaRPr dirty="0"/>
          </a:p>
        </p:txBody>
      </p:sp>
      <p:sp>
        <p:nvSpPr>
          <p:cNvPr id="10" name="Google Shape;203;p13">
            <a:extLst>
              <a:ext uri="{FF2B5EF4-FFF2-40B4-BE49-F238E27FC236}">
                <a16:creationId xmlns:a16="http://schemas.microsoft.com/office/drawing/2014/main" xmlns="" id="{D696A2EE-08BC-46AB-BE61-7BF8E9CC5123}"/>
              </a:ext>
            </a:extLst>
          </p:cNvPr>
          <p:cNvSpPr/>
          <p:nvPr/>
        </p:nvSpPr>
        <p:spPr>
          <a:xfrm flipH="1">
            <a:off x="1105307" y="2058477"/>
            <a:ext cx="1828800" cy="1919424"/>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dirty="0">
                <a:solidFill>
                  <a:srgbClr val="7B3C15"/>
                </a:solidFill>
                <a:latin typeface="Calibri"/>
                <a:ea typeface="Calibri"/>
                <a:cs typeface="Calibri"/>
                <a:sym typeface="Calibri"/>
              </a:rPr>
              <a:t>Κοινός</a:t>
            </a:r>
            <a:endParaRPr sz="1200" dirty="0">
              <a:solidFill>
                <a:schemeClr val="lt1"/>
              </a:solidFill>
              <a:latin typeface="Calibri"/>
              <a:ea typeface="Calibri"/>
              <a:cs typeface="Calibri"/>
              <a:sym typeface="Calibri"/>
            </a:endParaRPr>
          </a:p>
        </p:txBody>
      </p:sp>
      <p:sp>
        <p:nvSpPr>
          <p:cNvPr id="11" name="Google Shape;204;p13">
            <a:extLst>
              <a:ext uri="{FF2B5EF4-FFF2-40B4-BE49-F238E27FC236}">
                <a16:creationId xmlns:a16="http://schemas.microsoft.com/office/drawing/2014/main" xmlns="" id="{4C79093F-D4C3-441B-8DC7-E71FD8C6A8AC}"/>
              </a:ext>
            </a:extLst>
          </p:cNvPr>
          <p:cNvSpPr/>
          <p:nvPr/>
        </p:nvSpPr>
        <p:spPr>
          <a:xfrm flipH="1">
            <a:off x="3201213" y="3926455"/>
            <a:ext cx="1929739" cy="1889397"/>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600" dirty="0">
                <a:solidFill>
                  <a:srgbClr val="7B3C15"/>
                </a:solidFill>
                <a:latin typeface="Calibri"/>
                <a:ea typeface="Calibri"/>
                <a:cs typeface="Calibri"/>
                <a:sym typeface="Calibri"/>
              </a:rPr>
              <a:t>Συστηματικός</a:t>
            </a:r>
            <a:endParaRPr sz="1600" dirty="0">
              <a:solidFill>
                <a:schemeClr val="lt1"/>
              </a:solidFill>
              <a:latin typeface="Calibri"/>
              <a:ea typeface="Calibri"/>
              <a:cs typeface="Calibri"/>
              <a:sym typeface="Calibri"/>
            </a:endParaRPr>
          </a:p>
        </p:txBody>
      </p:sp>
      <p:sp>
        <p:nvSpPr>
          <p:cNvPr id="12" name="Google Shape;207;p13">
            <a:extLst>
              <a:ext uri="{FF2B5EF4-FFF2-40B4-BE49-F238E27FC236}">
                <a16:creationId xmlns:a16="http://schemas.microsoft.com/office/drawing/2014/main" xmlns="" id="{A781C1E5-6D1E-459F-A2C4-A5BE2C3697A2}"/>
              </a:ext>
            </a:extLst>
          </p:cNvPr>
          <p:cNvSpPr/>
          <p:nvPr/>
        </p:nvSpPr>
        <p:spPr>
          <a:xfrm flipH="1">
            <a:off x="4866346" y="1971887"/>
            <a:ext cx="1929739" cy="1924540"/>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dirty="0">
                <a:solidFill>
                  <a:srgbClr val="7B3C15"/>
                </a:solidFill>
                <a:latin typeface="Calibri"/>
                <a:ea typeface="Calibri"/>
                <a:cs typeface="Calibri"/>
                <a:sym typeface="Calibri"/>
              </a:rPr>
              <a:t>Συμβολικός</a:t>
            </a: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lt1"/>
                </a:solidFill>
                <a:latin typeface="Calibri"/>
                <a:ea typeface="Calibri"/>
                <a:cs typeface="Calibri"/>
                <a:sym typeface="Calibri"/>
              </a:rPr>
              <a:t> </a:t>
            </a:r>
            <a:endParaRPr sz="1200" dirty="0">
              <a:solidFill>
                <a:schemeClr val="lt1"/>
              </a:solidFill>
              <a:latin typeface="Calibri"/>
              <a:ea typeface="Calibri"/>
              <a:cs typeface="Calibri"/>
              <a:sym typeface="Calibri"/>
            </a:endParaRPr>
          </a:p>
        </p:txBody>
      </p:sp>
      <p:sp>
        <p:nvSpPr>
          <p:cNvPr id="13" name="Google Shape;205;p13">
            <a:extLst>
              <a:ext uri="{FF2B5EF4-FFF2-40B4-BE49-F238E27FC236}">
                <a16:creationId xmlns:a16="http://schemas.microsoft.com/office/drawing/2014/main" xmlns="" id="{DEF7B21D-6838-4B0F-B3B3-746F29FB663A}"/>
              </a:ext>
            </a:extLst>
          </p:cNvPr>
          <p:cNvSpPr/>
          <p:nvPr/>
        </p:nvSpPr>
        <p:spPr>
          <a:xfrm>
            <a:off x="7161988" y="3977901"/>
            <a:ext cx="1929739" cy="1837951"/>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dirty="0">
                <a:solidFill>
                  <a:srgbClr val="7B3C15"/>
                </a:solidFill>
                <a:latin typeface="Calibri"/>
                <a:ea typeface="Calibri"/>
                <a:cs typeface="Calibri"/>
                <a:sym typeface="Calibri"/>
              </a:rPr>
              <a:t>Κληροδοτείται και μαθαίνεται</a:t>
            </a:r>
            <a:endParaRPr dirty="0">
              <a:solidFill>
                <a:schemeClr val="lt1"/>
              </a:solidFill>
              <a:latin typeface="Calibri"/>
              <a:ea typeface="Calibri"/>
              <a:cs typeface="Calibri"/>
              <a:sym typeface="Calibri"/>
            </a:endParaRPr>
          </a:p>
        </p:txBody>
      </p:sp>
      <p:sp>
        <p:nvSpPr>
          <p:cNvPr id="14" name="Google Shape;206;p13">
            <a:extLst>
              <a:ext uri="{FF2B5EF4-FFF2-40B4-BE49-F238E27FC236}">
                <a16:creationId xmlns:a16="http://schemas.microsoft.com/office/drawing/2014/main" xmlns="" id="{955093F1-4DE3-42FE-8AAC-5FCB7F8453D1}"/>
              </a:ext>
            </a:extLst>
          </p:cNvPr>
          <p:cNvSpPr/>
          <p:nvPr/>
        </p:nvSpPr>
        <p:spPr>
          <a:xfrm>
            <a:off x="8728326" y="1971887"/>
            <a:ext cx="1826340" cy="1755950"/>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dirty="0">
                <a:solidFill>
                  <a:srgbClr val="7B3C15"/>
                </a:solidFill>
                <a:latin typeface="Calibri"/>
                <a:ea typeface="Calibri"/>
                <a:cs typeface="Calibri"/>
                <a:sym typeface="Calibri"/>
              </a:rPr>
              <a:t>Δυναμικός</a:t>
            </a:r>
            <a:endParaRPr sz="1800" dirty="0">
              <a:solidFill>
                <a:schemeClr val="lt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2AD39C34-F697-4DCF-A519-5ED0C8AC61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12"/>
          <p:cNvSpPr txBox="1">
            <a:spLocks noGrp="1"/>
          </p:cNvSpPr>
          <p:nvPr>
            <p:ph type="body" idx="1"/>
          </p:nvPr>
        </p:nvSpPr>
        <p:spPr>
          <a:xfrm>
            <a:off x="912845" y="1378806"/>
            <a:ext cx="10515600" cy="3966423"/>
          </a:xfrm>
          <a:prstGeom prst="rect">
            <a:avLst/>
          </a:prstGeom>
          <a:noFill/>
          <a:ln>
            <a:noFill/>
          </a:ln>
        </p:spPr>
        <p:txBody>
          <a:bodyPr spcFirstLastPara="1" wrap="square" lIns="91425" tIns="45700" rIns="91425" bIns="45700" anchor="t" anchorCtr="0">
            <a:normAutofit/>
          </a:bodyPr>
          <a:lstStyle/>
          <a:p>
            <a:pPr marL="0" lvl="0" indent="0">
              <a:spcBef>
                <a:spcPts val="0"/>
              </a:spcBef>
              <a:buNone/>
            </a:pPr>
            <a:r>
              <a:rPr lang="en-US" sz="2500" b="1" dirty="0">
                <a:solidFill>
                  <a:srgbClr val="4472C4"/>
                </a:solidFill>
                <a:latin typeface="Arial"/>
                <a:cs typeface="Arial"/>
                <a:sym typeface="Arial"/>
              </a:rPr>
              <a:t>1.3. </a:t>
            </a:r>
            <a:r>
              <a:rPr lang="el-GR" sz="2500" b="1" dirty="0">
                <a:solidFill>
                  <a:srgbClr val="4472C4"/>
                </a:solidFill>
                <a:latin typeface="Arial"/>
                <a:cs typeface="Arial"/>
                <a:sym typeface="Arial"/>
              </a:rPr>
              <a:t>Στοιχεία του Πολιτισμού</a:t>
            </a:r>
            <a:endParaRPr lang="en-US" sz="2500" b="1" dirty="0">
              <a:solidFill>
                <a:srgbClr val="4472C4"/>
              </a:solidFill>
              <a:latin typeface="Arial"/>
              <a:cs typeface="Arial"/>
              <a:sym typeface="Arial"/>
            </a:endParaRPr>
          </a:p>
          <a:p>
            <a:pPr marL="0" lvl="0" indent="0">
              <a:spcBef>
                <a:spcPts val="0"/>
              </a:spcBef>
              <a:buNone/>
            </a:pPr>
            <a:endParaRPr lang="en-US" sz="2500" b="1" dirty="0">
              <a:solidFill>
                <a:srgbClr val="4472C4"/>
              </a:solidFill>
              <a:latin typeface="Arial"/>
              <a:cs typeface="Arial"/>
              <a:sym typeface="Arial"/>
            </a:endParaRPr>
          </a:p>
          <a:p>
            <a:pPr marL="228600" indent="-228600"/>
            <a:r>
              <a:rPr lang="el-GR" sz="1800" b="1" dirty="0">
                <a:latin typeface="Arial"/>
                <a:ea typeface="Arial"/>
                <a:cs typeface="Arial"/>
                <a:sym typeface="Arial"/>
              </a:rPr>
              <a:t>Αρχές</a:t>
            </a:r>
            <a:r>
              <a:rPr lang="en-US" sz="1800" dirty="0">
                <a:latin typeface="Arial"/>
                <a:ea typeface="Arial"/>
                <a:cs typeface="Arial"/>
                <a:sym typeface="Arial"/>
              </a:rPr>
              <a:t> </a:t>
            </a:r>
            <a:r>
              <a:rPr lang="el-GR" sz="1800" dirty="0">
                <a:latin typeface="Arial"/>
                <a:cs typeface="Arial"/>
                <a:sym typeface="Arial"/>
              </a:rPr>
              <a:t>είναι</a:t>
            </a:r>
            <a:r>
              <a:rPr lang="en-US" sz="1800" dirty="0">
                <a:latin typeface="Arial"/>
                <a:cs typeface="Arial"/>
                <a:sym typeface="Arial"/>
              </a:rPr>
              <a:t> </a:t>
            </a:r>
            <a:r>
              <a:rPr lang="el-GR" altLang="en-US" sz="1800" dirty="0">
                <a:latin typeface="Arial"/>
                <a:cs typeface="Arial"/>
              </a:rPr>
              <a:t>πρότυπο του πολιτισμού για να διακρίνεις τι είναι καλό και δίκαιο σε μια κοινωνία </a:t>
            </a:r>
            <a:endParaRPr lang="el-GR" altLang="en-US" sz="1800" dirty="0">
              <a:latin typeface="Arial"/>
              <a:cs typeface="Arial"/>
              <a:sym typeface="Arial"/>
            </a:endParaRPr>
          </a:p>
          <a:p>
            <a:pPr marL="228600" indent="-228600"/>
            <a:r>
              <a:rPr lang="el-GR" altLang="en-US" sz="1800" b="1" dirty="0">
                <a:latin typeface="Arial"/>
                <a:cs typeface="Arial"/>
              </a:rPr>
              <a:t>Πίστη </a:t>
            </a:r>
            <a:r>
              <a:rPr lang="el-GR" altLang="en-US" sz="1800" dirty="0">
                <a:latin typeface="Arial"/>
                <a:cs typeface="Arial"/>
              </a:rPr>
              <a:t>είναι μια αόριστη ιδέα στην οποία δίνεται κάποια εμπιστοσύνη </a:t>
            </a:r>
          </a:p>
          <a:p>
            <a:pPr marL="228600" indent="-228600"/>
            <a:r>
              <a:rPr lang="el-GR" altLang="en-US" sz="1800" b="1" dirty="0">
                <a:latin typeface="Arial"/>
                <a:cs typeface="Arial"/>
              </a:rPr>
              <a:t>Κανόνες</a:t>
            </a:r>
            <a:r>
              <a:rPr lang="el-GR" altLang="en-US" sz="1800" dirty="0">
                <a:solidFill>
                  <a:srgbClr val="202124"/>
                </a:solidFill>
                <a:latin typeface="Google Sans"/>
              </a:rPr>
              <a:t> </a:t>
            </a:r>
            <a:r>
              <a:rPr lang="el-GR" altLang="en-US" sz="1800" dirty="0">
                <a:latin typeface="Arial"/>
                <a:cs typeface="Arial"/>
              </a:rPr>
              <a:t>είναι τρόποι συμπεριφοράς που θεωρούνται φυσιολογικοί σε μια συγκεκριμένη κοινωνία </a:t>
            </a:r>
          </a:p>
          <a:p>
            <a:pPr marL="228600" indent="-228600"/>
            <a:r>
              <a:rPr lang="el-GR" sz="1800" b="1" dirty="0">
                <a:latin typeface="Arial"/>
                <a:ea typeface="Arial"/>
                <a:cs typeface="Arial"/>
                <a:sym typeface="Arial"/>
              </a:rPr>
              <a:t>Σύμβολο</a:t>
            </a:r>
            <a:r>
              <a:rPr lang="en-US" sz="1800" b="1" dirty="0">
                <a:latin typeface="Arial"/>
                <a:ea typeface="Arial"/>
                <a:cs typeface="Arial"/>
                <a:sym typeface="Arial"/>
              </a:rPr>
              <a:t> </a:t>
            </a:r>
            <a:r>
              <a:rPr lang="el-GR" sz="1800" dirty="0">
                <a:latin typeface="Arial"/>
                <a:ea typeface="Arial"/>
                <a:cs typeface="Arial"/>
                <a:sym typeface="Arial"/>
              </a:rPr>
              <a:t>είναι</a:t>
            </a:r>
            <a:r>
              <a:rPr lang="en-US" sz="1800" dirty="0">
                <a:latin typeface="Arial"/>
                <a:ea typeface="Arial"/>
                <a:cs typeface="Arial"/>
                <a:sym typeface="Arial"/>
              </a:rPr>
              <a:t> </a:t>
            </a:r>
            <a:r>
              <a:rPr lang="el-GR" sz="1800" dirty="0">
                <a:latin typeface="Arial"/>
                <a:ea typeface="Arial"/>
                <a:cs typeface="Arial"/>
                <a:sym typeface="Arial"/>
              </a:rPr>
              <a:t>ένα </a:t>
            </a:r>
            <a:r>
              <a:rPr lang="el-GR" altLang="en-US" sz="1800" dirty="0">
                <a:latin typeface="Arial"/>
                <a:cs typeface="Arial"/>
              </a:rPr>
              <a:t>σήμα, σημάδι ή λέξη που υποδηλώνει, υποδηλώνει ή θεωρείται ότι αντιπροσωπεύει μια ιδέα, αντικείμενο και σχέση </a:t>
            </a:r>
            <a:endParaRPr lang="en-US" sz="1800" dirty="0">
              <a:latin typeface="Arial"/>
              <a:ea typeface="Arial"/>
              <a:cs typeface="Arial"/>
              <a:sym typeface="Arial"/>
            </a:endParaRPr>
          </a:p>
          <a:p>
            <a:pPr marL="228600" lvl="0" indent="-228600"/>
            <a:r>
              <a:rPr lang="el-GR" sz="1800" b="1" dirty="0">
                <a:latin typeface="Arial"/>
                <a:ea typeface="Arial"/>
                <a:cs typeface="Arial"/>
                <a:sym typeface="Arial"/>
              </a:rPr>
              <a:t>Γλώσσα</a:t>
            </a:r>
            <a:r>
              <a:rPr lang="en-US" sz="1800" dirty="0">
                <a:latin typeface="Arial"/>
                <a:ea typeface="Arial"/>
                <a:cs typeface="Arial"/>
                <a:sym typeface="Arial"/>
              </a:rPr>
              <a:t> </a:t>
            </a:r>
            <a:r>
              <a:rPr lang="el-GR" sz="1800" dirty="0">
                <a:latin typeface="Arial"/>
                <a:ea typeface="Arial"/>
                <a:cs typeface="Arial"/>
                <a:sym typeface="Arial"/>
              </a:rPr>
              <a:t>είναι</a:t>
            </a:r>
            <a:r>
              <a:rPr lang="en-US" sz="1800" dirty="0">
                <a:latin typeface="Arial"/>
                <a:ea typeface="Arial"/>
                <a:cs typeface="Arial"/>
                <a:sym typeface="Arial"/>
              </a:rPr>
              <a:t> </a:t>
            </a:r>
            <a:r>
              <a:rPr lang="el-GR" sz="1800" dirty="0">
                <a:latin typeface="Arial"/>
                <a:ea typeface="Arial"/>
                <a:cs typeface="Arial"/>
                <a:sym typeface="Arial"/>
              </a:rPr>
              <a:t>ένα μέσο ή ένα όργανο το οποίο χρησιμοποιείται για την έκφραση της προσωπικής οπτικής καθώς και της προσωπικής έκφρασης ιδεών.</a:t>
            </a:r>
          </a:p>
          <a:p>
            <a:pPr marL="228600" lvl="0" indent="-228600"/>
            <a:r>
              <a:rPr lang="el-GR" altLang="en-US" sz="1800" b="1" dirty="0">
                <a:latin typeface="Arial"/>
                <a:cs typeface="Arial"/>
              </a:rPr>
              <a:t>Γνωστικά στοιχεία </a:t>
            </a:r>
            <a:r>
              <a:rPr lang="el-GR" altLang="en-US" sz="1800" dirty="0">
                <a:latin typeface="Arial"/>
                <a:cs typeface="Arial"/>
              </a:rPr>
              <a:t>του πολιτισμού είναι εκείνα τα οποία ένα άτομο ξέρει πώς να τα αντιμετωπίσει σε μια υπάρχουσα κοινωνική κατάσταση. </a:t>
            </a:r>
          </a:p>
          <a:p>
            <a:pPr marL="228600" lvl="0" indent="-114300" algn="l" rtl="0">
              <a:lnSpc>
                <a:spcPct val="90000"/>
              </a:lnSpc>
              <a:spcBef>
                <a:spcPts val="1000"/>
              </a:spcBef>
              <a:spcAft>
                <a:spcPts val="0"/>
              </a:spcAft>
              <a:buClr>
                <a:schemeClr val="dk1"/>
              </a:buClr>
              <a:buSzPts val="1800"/>
              <a:buNone/>
            </a:pPr>
            <a:endParaRPr sz="1800" dirty="0">
              <a:latin typeface="Arial"/>
              <a:ea typeface="Arial"/>
              <a:cs typeface="Arial"/>
              <a:sym typeface="Arial"/>
            </a:endParaRPr>
          </a:p>
        </p:txBody>
      </p:sp>
      <p:sp>
        <p:nvSpPr>
          <p:cNvPr id="5" name="Rectangle 2">
            <a:extLst>
              <a:ext uri="{FF2B5EF4-FFF2-40B4-BE49-F238E27FC236}">
                <a16:creationId xmlns:a16="http://schemas.microsoft.com/office/drawing/2014/main" xmlns="" id="{2A264E1A-A053-4C71-BD31-0E3DA552729B}"/>
              </a:ext>
            </a:extLst>
          </p:cNvPr>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xmlns="" id="{BE60D6DD-E31F-4F22-A58C-68CEB831DF8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xmlns="" id="{F2081F7D-9DE2-4B51-B57F-8CD67901172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xmlns="" id="{6D46A7A7-656A-4E75-9337-D4B2586272C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xmlns="" id="{13110D3E-CEB8-46E0-BACE-E22BA2406D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12</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8" name="Google Shape;217;p15">
            <a:extLst>
              <a:ext uri="{FF2B5EF4-FFF2-40B4-BE49-F238E27FC236}">
                <a16:creationId xmlns:a16="http://schemas.microsoft.com/office/drawing/2014/main" xmlns="" id="{0F4FB110-677E-4574-8990-DDC7860D2E50}"/>
              </a:ext>
            </a:extLst>
          </p:cNvPr>
          <p:cNvSpPr txBox="1">
            <a:spLocks noGrp="1"/>
          </p:cNvSpPr>
          <p:nvPr>
            <p:ph type="body" idx="1"/>
          </p:nvPr>
        </p:nvSpPr>
        <p:spPr>
          <a:xfrm>
            <a:off x="1024812" y="1622711"/>
            <a:ext cx="9509449" cy="3966423"/>
          </a:xfrm>
          <a:prstGeom prst="rect">
            <a:avLst/>
          </a:prstGeom>
          <a:noFill/>
          <a:ln>
            <a:noFill/>
          </a:ln>
        </p:spPr>
        <p:txBody>
          <a:bodyPr spcFirstLastPara="1" wrap="square" lIns="91425" tIns="45700" rIns="91425" bIns="45700" anchor="t" anchorCtr="0">
            <a:normAutofit/>
          </a:bodyPr>
          <a:lstStyle/>
          <a:p>
            <a:pPr marL="0" indent="0" algn="just">
              <a:spcBef>
                <a:spcPts val="0"/>
              </a:spcBef>
              <a:buNone/>
            </a:pPr>
            <a:r>
              <a:rPr lang="en-US" sz="2500" b="1" dirty="0">
                <a:solidFill>
                  <a:srgbClr val="4472C4"/>
                </a:solidFill>
                <a:latin typeface="Arial"/>
                <a:cs typeface="Arial"/>
                <a:sym typeface="Arial"/>
              </a:rPr>
              <a:t>1.4. </a:t>
            </a:r>
            <a:r>
              <a:rPr lang="el-GR" altLang="en-US" sz="2500" b="1" dirty="0">
                <a:solidFill>
                  <a:srgbClr val="4472C4"/>
                </a:solidFill>
                <a:latin typeface="Arial"/>
                <a:cs typeface="Arial"/>
              </a:rPr>
              <a:t>Το πολιτιστικό μοντέλο παγόβουνου </a:t>
            </a:r>
          </a:p>
          <a:p>
            <a:pPr marL="0" lvl="0" indent="0" algn="just" rtl="0">
              <a:lnSpc>
                <a:spcPct val="90000"/>
              </a:lnSpc>
              <a:spcBef>
                <a:spcPts val="0"/>
              </a:spcBef>
              <a:spcAft>
                <a:spcPts val="0"/>
              </a:spcAft>
              <a:buClr>
                <a:schemeClr val="dk1"/>
              </a:buClr>
              <a:buSzPts val="1800"/>
              <a:buNone/>
            </a:pPr>
            <a:endParaRPr sz="2500" b="1" dirty="0">
              <a:solidFill>
                <a:srgbClr val="4472C4"/>
              </a:solidFill>
              <a:latin typeface="Arial"/>
              <a:cs typeface="Arial"/>
            </a:endParaRPr>
          </a:p>
          <a:p>
            <a:pPr marL="0" indent="0" algn="just">
              <a:buSzPts val="2100"/>
              <a:buNone/>
            </a:pPr>
            <a:r>
              <a:rPr lang="el-GR" altLang="en-US" sz="1800" dirty="0">
                <a:latin typeface="Arial"/>
                <a:cs typeface="Arial"/>
              </a:rPr>
              <a:t>Μια κοινά μεταφορική χρήση του όρου «πολιτισμός» είναι όταν χρησιμοποιείται ως  εξαιρετικό παράδειγμα για την απεικόνιση του υλικού και του άυλου πολιτισμού μιας χώρας καθώς και για να μας βοηθήσει να κατανοήσουμε καλύετρα αυτό που είναι πολύ πιο βαθιά ριζωμένο και διασυνδεδεμένο με την αίσθηση της ταυτότητάς μας. </a:t>
            </a:r>
          </a:p>
          <a:p>
            <a:pPr marL="0" lvl="0" indent="0" algn="l" rtl="0">
              <a:lnSpc>
                <a:spcPct val="90000"/>
              </a:lnSpc>
              <a:spcBef>
                <a:spcPts val="1000"/>
              </a:spcBef>
              <a:spcAft>
                <a:spcPts val="0"/>
              </a:spcAft>
              <a:buClr>
                <a:schemeClr val="dk1"/>
              </a:buClr>
              <a:buSzPts val="2100"/>
              <a:buNone/>
            </a:pPr>
            <a:endParaRPr sz="2100" dirty="0">
              <a:latin typeface="Arial"/>
              <a:ea typeface="Arial"/>
              <a:cs typeface="Arial"/>
              <a:sym typeface="Arial"/>
            </a:endParaRPr>
          </a:p>
          <a:p>
            <a:pPr marL="0" lvl="0" indent="0" algn="l" rtl="0">
              <a:lnSpc>
                <a:spcPct val="90000"/>
              </a:lnSpc>
              <a:spcBef>
                <a:spcPts val="1000"/>
              </a:spcBef>
              <a:spcAft>
                <a:spcPts val="0"/>
              </a:spcAft>
              <a:buClr>
                <a:schemeClr val="dk1"/>
              </a:buClr>
              <a:buSzPts val="2100"/>
              <a:buNone/>
            </a:pPr>
            <a:endParaRPr sz="210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p:txBody>
      </p:sp>
      <p:sp>
        <p:nvSpPr>
          <p:cNvPr id="7" name="Rectangle 1">
            <a:extLst>
              <a:ext uri="{FF2B5EF4-FFF2-40B4-BE49-F238E27FC236}">
                <a16:creationId xmlns:a16="http://schemas.microsoft.com/office/drawing/2014/main" xmlns="" id="{4C686EB0-FE30-470D-98CE-D4266E22018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xmlns="" id="{444ADEA6-8B13-4FA7-90D9-E596EC23068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xmlns="" id="{9C201931-354F-4D55-A800-F128880C2D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9" name="Google Shape;223;p16" descr="Chart, funnel chart&#10;&#10;Description automatically generated">
            <a:extLst>
              <a:ext uri="{FF2B5EF4-FFF2-40B4-BE49-F238E27FC236}">
                <a16:creationId xmlns:a16="http://schemas.microsoft.com/office/drawing/2014/main" xmlns="" id="{E53978A9-32E3-4EB9-9469-F1900864E648}"/>
              </a:ext>
            </a:extLst>
          </p:cNvPr>
          <p:cNvPicPr preferRelativeResize="0"/>
          <p:nvPr/>
        </p:nvPicPr>
        <p:blipFill rotWithShape="1">
          <a:blip r:embed="rId3">
            <a:alphaModFix/>
          </a:blip>
          <a:srcRect/>
          <a:stretch/>
        </p:blipFill>
        <p:spPr>
          <a:xfrm>
            <a:off x="902525" y="1136683"/>
            <a:ext cx="3610097" cy="4180114"/>
          </a:xfrm>
          <a:prstGeom prst="rect">
            <a:avLst/>
          </a:prstGeom>
          <a:noFill/>
          <a:ln>
            <a:noFill/>
          </a:ln>
        </p:spPr>
      </p:pic>
      <p:sp>
        <p:nvSpPr>
          <p:cNvPr id="10" name="Google Shape;222;p16">
            <a:extLst>
              <a:ext uri="{FF2B5EF4-FFF2-40B4-BE49-F238E27FC236}">
                <a16:creationId xmlns:a16="http://schemas.microsoft.com/office/drawing/2014/main" xmlns="" id="{D2FC6166-3811-4505-9ADB-1013856AD4F3}"/>
              </a:ext>
            </a:extLst>
          </p:cNvPr>
          <p:cNvSpPr txBox="1">
            <a:spLocks/>
          </p:cNvSpPr>
          <p:nvPr/>
        </p:nvSpPr>
        <p:spPr>
          <a:xfrm>
            <a:off x="5045035" y="1184031"/>
            <a:ext cx="6396840" cy="514533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l-GR" sz="1800" b="1" u="sng">
                <a:latin typeface="Arial"/>
                <a:ea typeface="Arial"/>
                <a:cs typeface="Arial"/>
                <a:sym typeface="Arial"/>
              </a:rPr>
              <a:t>Πάνω από τη διαχωριστική γραμμή</a:t>
            </a:r>
          </a:p>
          <a:p>
            <a:pPr marL="0" indent="0">
              <a:spcBef>
                <a:spcPts val="0"/>
              </a:spcBef>
              <a:buFont typeface="Arial"/>
              <a:buNone/>
            </a:pPr>
            <a:endParaRPr lang="el-GR" sz="1800" b="1" u="sng">
              <a:latin typeface="Arial"/>
              <a:ea typeface="Arial"/>
              <a:cs typeface="Arial"/>
              <a:sym typeface="Arial"/>
            </a:endParaRPr>
          </a:p>
          <a:p>
            <a:pPr marL="0" indent="0">
              <a:spcBef>
                <a:spcPts val="0"/>
              </a:spcBef>
              <a:buFont typeface="Arial"/>
              <a:buNone/>
            </a:pPr>
            <a:r>
              <a:rPr lang="el-GR" sz="1800">
                <a:latin typeface="Arial"/>
                <a:cs typeface="Arial"/>
              </a:rPr>
              <a:t>Πτυχές πολιτισμού που είναι σαφείς, ορατές, διδάσκονται. Φαγητό, τέχνη, χορός, γλώσσα, μουσική, φόρεμα / ρούχα, χαιρετισμούς, μουσική, φεστιβάλ, </a:t>
            </a:r>
            <a:endParaRPr lang="el-GR" sz="1800">
              <a:latin typeface="Arial"/>
              <a:cs typeface="Arial"/>
              <a:sym typeface="Arial"/>
            </a:endParaRPr>
          </a:p>
          <a:p>
            <a:pPr marL="228600" indent="-228600"/>
            <a:r>
              <a:rPr lang="el-GR" sz="1800">
                <a:latin typeface="Arial"/>
                <a:ea typeface="Arial"/>
                <a:cs typeface="Arial"/>
                <a:sym typeface="Arial"/>
              </a:rPr>
              <a:t>Παράδειγμα: ‘’Πως καρυκεύουν το φαγητό τους?’’</a:t>
            </a:r>
          </a:p>
          <a:p>
            <a:pPr marL="0" indent="0">
              <a:buFont typeface="Arial"/>
              <a:buNone/>
            </a:pPr>
            <a:endParaRPr lang="el-GR" sz="1800">
              <a:latin typeface="Arial"/>
              <a:ea typeface="Arial"/>
              <a:cs typeface="Arial"/>
              <a:sym typeface="Arial"/>
            </a:endParaRPr>
          </a:p>
          <a:p>
            <a:pPr marL="0" indent="0">
              <a:buFont typeface="Arial"/>
              <a:buNone/>
            </a:pPr>
            <a:r>
              <a:rPr lang="el-GR" sz="1800" b="1" u="sng">
                <a:latin typeface="Arial"/>
                <a:ea typeface="Arial"/>
                <a:cs typeface="Arial"/>
                <a:sym typeface="Arial"/>
              </a:rPr>
              <a:t>Στην υδατική γραμμή</a:t>
            </a:r>
          </a:p>
          <a:p>
            <a:pPr marL="0" indent="0">
              <a:buFont typeface="Arial"/>
              <a:buNone/>
            </a:pPr>
            <a:r>
              <a:rPr lang="el-GR" sz="1800">
                <a:latin typeface="Arial"/>
                <a:cs typeface="Arial"/>
              </a:rPr>
              <a:t>Η ζώνη μετάβασης είναι εκεί όπου απαιτεί περισσότερη ειδοποίηση: "τώρα το βλέπετε, τώρα δεν το κάνετε" </a:t>
            </a:r>
          </a:p>
          <a:p>
            <a:pPr marL="0" indent="0">
              <a:buFont typeface="Arial"/>
              <a:buNone/>
            </a:pPr>
            <a:endParaRPr lang="el-GR" sz="1800">
              <a:latin typeface="Arial"/>
              <a:cs typeface="Arial"/>
              <a:sym typeface="Arial"/>
            </a:endParaRPr>
          </a:p>
          <a:p>
            <a:pPr marL="0" indent="0">
              <a:buFont typeface="Arial"/>
              <a:buNone/>
            </a:pPr>
            <a:r>
              <a:rPr lang="el-GR" sz="1800" b="1" u="sng">
                <a:latin typeface="Arial"/>
                <a:ea typeface="Arial"/>
                <a:cs typeface="Arial"/>
                <a:sym typeface="Arial"/>
              </a:rPr>
              <a:t>Κάτω από την υδατική γραμμή</a:t>
            </a:r>
          </a:p>
          <a:p>
            <a:pPr marL="0" indent="0">
              <a:buFont typeface="Arial"/>
              <a:buNone/>
            </a:pPr>
            <a:r>
              <a:rPr lang="el-GR" sz="1800">
                <a:latin typeface="Arial"/>
                <a:cs typeface="Arial"/>
              </a:rPr>
              <a:t>Γνωρίζουμε αλλά δεν αρθρώνουμε ή δεν μπορούμε να αρθρώσουμε. Συνήθως, αυτές οι πτυχές δεν διδάσκονται άμεσα. </a:t>
            </a:r>
            <a:r>
              <a:rPr lang="el-GR" sz="1800">
                <a:latin typeface="Arial"/>
                <a:cs typeface="Arial"/>
                <a:sym typeface="Arial"/>
              </a:rPr>
              <a:t> </a:t>
            </a:r>
          </a:p>
          <a:p>
            <a:pPr marL="228600" indent="-50800">
              <a:buSzPts val="2800"/>
              <a:buFont typeface="Arial"/>
              <a:buNone/>
            </a:pPr>
            <a:endParaRPr lang="el-GR" dirty="0"/>
          </a:p>
        </p:txBody>
      </p:sp>
      <p:sp>
        <p:nvSpPr>
          <p:cNvPr id="2" name="Slide Number Placeholder 1">
            <a:extLst>
              <a:ext uri="{FF2B5EF4-FFF2-40B4-BE49-F238E27FC236}">
                <a16:creationId xmlns:a16="http://schemas.microsoft.com/office/drawing/2014/main" xmlns="" id="{626522F4-8D79-4906-B2C2-E9D89104CD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14</a:t>
            </a:fld>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7" name="Rectangle 1">
            <a:extLst>
              <a:ext uri="{FF2B5EF4-FFF2-40B4-BE49-F238E27FC236}">
                <a16:creationId xmlns:a16="http://schemas.microsoft.com/office/drawing/2014/main" xmlns="" id="{4C686EB0-FE30-470D-98CE-D4266E22018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xmlns="" id="{444ADEA6-8B13-4FA7-90D9-E596EC23068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10" name="Google Shape;229;p17">
            <a:extLst>
              <a:ext uri="{FF2B5EF4-FFF2-40B4-BE49-F238E27FC236}">
                <a16:creationId xmlns:a16="http://schemas.microsoft.com/office/drawing/2014/main" xmlns="" id="{17459137-1C31-4448-9082-D2124E81823D}"/>
              </a:ext>
            </a:extLst>
          </p:cNvPr>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0" lvl="0" indent="0">
              <a:spcBef>
                <a:spcPts val="0"/>
              </a:spcBef>
              <a:buNone/>
            </a:pPr>
            <a:r>
              <a:rPr lang="el-GR" sz="1800" dirty="0">
                <a:latin typeface="Arial"/>
                <a:cs typeface="Arial"/>
              </a:rPr>
              <a:t>Συμβουλές για την οικοδόμηση δεξιοτήτων σε πολιτιστικές ικανότητες και ευαισθητοποίηση</a:t>
            </a:r>
          </a:p>
          <a:p>
            <a:pPr marL="0" lvl="0" indent="0">
              <a:spcBef>
                <a:spcPts val="0"/>
              </a:spcBef>
              <a:buNone/>
            </a:pPr>
            <a:endParaRPr lang="el-GR" sz="1800" dirty="0">
              <a:latin typeface="Arial"/>
              <a:cs typeface="Arial"/>
            </a:endParaRPr>
          </a:p>
          <a:p>
            <a:pPr marL="0" lvl="0" indent="0">
              <a:spcBef>
                <a:spcPts val="0"/>
              </a:spcBef>
              <a:buNone/>
            </a:pPr>
            <a:r>
              <a:rPr lang="el-GR" sz="1800" dirty="0">
                <a:latin typeface="Arial"/>
                <a:cs typeface="Arial"/>
              </a:rPr>
              <a:t>Αυτές οι δεξιότητες έχουν τρία σημαντικά συστατικά. </a:t>
            </a:r>
            <a:r>
              <a:rPr lang="en-US" sz="1800" dirty="0">
                <a:latin typeface="Arial"/>
                <a:cs typeface="Arial"/>
                <a:sym typeface="Arial"/>
              </a:rPr>
              <a:t>                                                                 </a:t>
            </a:r>
            <a:endParaRPr sz="1800" dirty="0">
              <a:latin typeface="Arial"/>
              <a:cs typeface="Arial"/>
            </a:endParaRPr>
          </a:p>
          <a:p>
            <a:pPr marL="3657600" lvl="8" indent="0" algn="l" rtl="0">
              <a:lnSpc>
                <a:spcPct val="90000"/>
              </a:lnSpc>
              <a:spcBef>
                <a:spcPts val="500"/>
              </a:spcBef>
              <a:spcAft>
                <a:spcPts val="0"/>
              </a:spcAft>
              <a:buClr>
                <a:schemeClr val="dk1"/>
              </a:buClr>
              <a:buSzPts val="1800"/>
              <a:buNone/>
            </a:pPr>
            <a:endParaRPr dirty="0">
              <a:latin typeface="Arial"/>
              <a:ea typeface="Arial"/>
              <a:cs typeface="Arial"/>
              <a:sym typeface="Arial"/>
            </a:endParaRPr>
          </a:p>
          <a:p>
            <a:pPr marL="3657600" lvl="8" indent="0">
              <a:buNone/>
            </a:pPr>
            <a:r>
              <a:rPr lang="el-GR" dirty="0">
                <a:latin typeface="Arial"/>
                <a:cs typeface="Arial"/>
              </a:rPr>
              <a:t>Η ενεργή ακρόαση σάς επιτρέπει να γνωρίσετε τον πολιτισμό και τις εμπειρίες άλλων ανθρώπων </a:t>
            </a:r>
            <a:endParaRPr dirty="0">
              <a:latin typeface="Arial"/>
              <a:cs typeface="Arial"/>
              <a:sym typeface="Arial"/>
            </a:endParaRPr>
          </a:p>
          <a:p>
            <a:pPr marL="3657600" lvl="8" indent="0" algn="l" rtl="0">
              <a:lnSpc>
                <a:spcPct val="90000"/>
              </a:lnSpc>
              <a:spcBef>
                <a:spcPts val="500"/>
              </a:spcBef>
              <a:spcAft>
                <a:spcPts val="0"/>
              </a:spcAft>
              <a:buClr>
                <a:schemeClr val="dk1"/>
              </a:buClr>
              <a:buSzPts val="1800"/>
              <a:buNone/>
            </a:pPr>
            <a:endParaRPr dirty="0">
              <a:latin typeface="Arial"/>
              <a:ea typeface="Arial"/>
              <a:cs typeface="Arial"/>
              <a:sym typeface="Arial"/>
            </a:endParaRPr>
          </a:p>
          <a:p>
            <a:pPr marL="3657600" lvl="8" indent="0" algn="l" rtl="0">
              <a:lnSpc>
                <a:spcPct val="90000"/>
              </a:lnSpc>
              <a:spcBef>
                <a:spcPts val="500"/>
              </a:spcBef>
              <a:spcAft>
                <a:spcPts val="0"/>
              </a:spcAft>
              <a:buClr>
                <a:schemeClr val="dk1"/>
              </a:buClr>
              <a:buSzPts val="1800"/>
              <a:buNone/>
            </a:pPr>
            <a:r>
              <a:rPr lang="el-GR" dirty="0">
                <a:latin typeface="Arial"/>
                <a:ea typeface="Arial"/>
                <a:cs typeface="Arial"/>
                <a:sym typeface="Arial"/>
              </a:rPr>
              <a:t>Συμβουλή</a:t>
            </a:r>
            <a:r>
              <a:rPr lang="en-US" dirty="0">
                <a:latin typeface="Arial"/>
                <a:ea typeface="Arial"/>
                <a:cs typeface="Arial"/>
                <a:sym typeface="Arial"/>
              </a:rPr>
              <a:t>: </a:t>
            </a:r>
            <a:r>
              <a:rPr lang="el-GR" dirty="0">
                <a:latin typeface="Arial"/>
                <a:ea typeface="Arial"/>
                <a:cs typeface="Arial"/>
                <a:sym typeface="Arial"/>
              </a:rPr>
              <a:t>Στρέψου προς τους συναδέλφους σου και κράτησε οπτική επαφή. Η οπτική επαφή είναι πολύ σημαντικό στοιχείο της διαπροσωπικής επικοινωνίας.</a:t>
            </a:r>
            <a:endParaRPr dirty="0"/>
          </a:p>
        </p:txBody>
      </p:sp>
      <p:sp>
        <p:nvSpPr>
          <p:cNvPr id="11" name="Google Shape;231;p17">
            <a:extLst>
              <a:ext uri="{FF2B5EF4-FFF2-40B4-BE49-F238E27FC236}">
                <a16:creationId xmlns:a16="http://schemas.microsoft.com/office/drawing/2014/main" xmlns="" id="{CF6CDD15-2DA5-4EE1-B8D5-78A85106FB2C}"/>
              </a:ext>
            </a:extLst>
          </p:cNvPr>
          <p:cNvSpPr txBox="1"/>
          <p:nvPr/>
        </p:nvSpPr>
        <p:spPr>
          <a:xfrm>
            <a:off x="838200" y="1295906"/>
            <a:ext cx="7952873" cy="438541"/>
          </a:xfrm>
          <a:prstGeom prst="rect">
            <a:avLst/>
          </a:prstGeom>
          <a:noFill/>
          <a:ln>
            <a:noFill/>
          </a:ln>
        </p:spPr>
        <p:txBody>
          <a:bodyPr spcFirstLastPara="1" wrap="square" lIns="91425" tIns="45700" rIns="91425" bIns="45700" anchor="t" anchorCtr="0">
            <a:spAutoFit/>
          </a:bodyPr>
          <a:lstStyle/>
          <a:p>
            <a:pPr lvl="0">
              <a:lnSpc>
                <a:spcPct val="90000"/>
              </a:lnSpc>
            </a:pPr>
            <a:r>
              <a:rPr lang="en-US" sz="2500" b="1" kern="1200" dirty="0">
                <a:solidFill>
                  <a:schemeClr val="accent1"/>
                </a:solidFill>
                <a:latin typeface="Arial" panose="020B0604020202020204" pitchFamily="34" charset="0"/>
                <a:ea typeface="+mj-ea"/>
                <a:cs typeface="+mj-cs"/>
              </a:rPr>
              <a:t>1.5. </a:t>
            </a:r>
            <a:r>
              <a:rPr lang="el-GR" sz="2500" b="1" kern="1200" dirty="0">
                <a:solidFill>
                  <a:schemeClr val="accent1"/>
                </a:solidFill>
                <a:latin typeface="Arial" panose="020B0604020202020204" pitchFamily="34" charset="0"/>
                <a:ea typeface="+mj-ea"/>
                <a:cs typeface="+mj-cs"/>
              </a:rPr>
              <a:t>Πολιτιστικές ικανότητες και ευαισθητοποίηση </a:t>
            </a:r>
            <a:endParaRPr sz="2500" b="1" kern="1200" dirty="0">
              <a:solidFill>
                <a:schemeClr val="accent1"/>
              </a:solidFill>
              <a:latin typeface="Arial" panose="020B0604020202020204" pitchFamily="34" charset="0"/>
              <a:ea typeface="+mj-ea"/>
              <a:cs typeface="+mj-cs"/>
              <a:sym typeface="Calibri"/>
            </a:endParaRPr>
          </a:p>
        </p:txBody>
      </p:sp>
      <p:sp>
        <p:nvSpPr>
          <p:cNvPr id="12" name="Google Shape;230;p17">
            <a:extLst>
              <a:ext uri="{FF2B5EF4-FFF2-40B4-BE49-F238E27FC236}">
                <a16:creationId xmlns:a16="http://schemas.microsoft.com/office/drawing/2014/main" xmlns="" id="{DDE6B348-74E4-43E5-87D0-31B64C51A04E}"/>
              </a:ext>
            </a:extLst>
          </p:cNvPr>
          <p:cNvSpPr/>
          <p:nvPr/>
        </p:nvSpPr>
        <p:spPr>
          <a:xfrm>
            <a:off x="1365662" y="3301341"/>
            <a:ext cx="2239490" cy="2256311"/>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dirty="0">
                <a:solidFill>
                  <a:srgbClr val="7B3C15"/>
                </a:solidFill>
                <a:latin typeface="Arial"/>
                <a:ea typeface="Arial"/>
                <a:cs typeface="Arial"/>
                <a:sym typeface="Arial"/>
              </a:rPr>
              <a:t>Ενεργή</a:t>
            </a:r>
          </a:p>
          <a:p>
            <a:pPr marL="0" marR="0" lvl="0" indent="0" algn="ctr" rtl="0">
              <a:spcBef>
                <a:spcPts val="0"/>
              </a:spcBef>
              <a:spcAft>
                <a:spcPts val="0"/>
              </a:spcAft>
              <a:buNone/>
            </a:pPr>
            <a:r>
              <a:rPr lang="el-GR" sz="1800" dirty="0">
                <a:solidFill>
                  <a:srgbClr val="7B3C15"/>
                </a:solidFill>
                <a:ea typeface="Calibri"/>
              </a:rPr>
              <a:t>Ακρόαση</a:t>
            </a:r>
            <a:endParaRPr sz="1800" dirty="0">
              <a:solidFill>
                <a:schemeClr val="lt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FD24A6CC-CF24-4F35-BAB3-11EB3CBA0B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15</a:t>
            </a:fld>
            <a:endParaRPr lang="tr-TR"/>
          </a:p>
        </p:txBody>
      </p:sp>
    </p:spTree>
    <p:extLst>
      <p:ext uri="{BB962C8B-B14F-4D97-AF65-F5344CB8AC3E}">
        <p14:creationId xmlns:p14="http://schemas.microsoft.com/office/powerpoint/2010/main" val="420002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a:spLocks noGrp="1"/>
          </p:cNvSpPr>
          <p:nvPr>
            <p:ph type="body" idx="1"/>
          </p:nvPr>
        </p:nvSpPr>
        <p:spPr>
          <a:xfrm>
            <a:off x="1270660" y="2945082"/>
            <a:ext cx="2410691" cy="2375063"/>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B3C15"/>
              </a:buClr>
              <a:buSzPts val="1800"/>
              <a:buNone/>
            </a:pPr>
            <a:r>
              <a:rPr lang="el-GR" sz="1800" dirty="0">
                <a:solidFill>
                  <a:srgbClr val="7B3C15"/>
                </a:solidFill>
                <a:latin typeface="Arial"/>
                <a:ea typeface="Arial"/>
                <a:cs typeface="Arial"/>
                <a:sym typeface="Arial"/>
              </a:rPr>
              <a:t>Ενσυναίσθηση</a:t>
            </a:r>
            <a:r>
              <a:rPr lang="en-US" sz="1800" dirty="0">
                <a:solidFill>
                  <a:srgbClr val="7B3C15"/>
                </a:solidFill>
                <a:latin typeface="Arial"/>
                <a:ea typeface="Arial"/>
                <a:cs typeface="Arial"/>
                <a:sym typeface="Arial"/>
              </a:rPr>
              <a:t> </a:t>
            </a:r>
            <a:endParaRPr sz="1800" dirty="0"/>
          </a:p>
        </p:txBody>
      </p:sp>
      <p:sp>
        <p:nvSpPr>
          <p:cNvPr id="238" name="Google Shape;238;p18"/>
          <p:cNvSpPr txBox="1"/>
          <p:nvPr/>
        </p:nvSpPr>
        <p:spPr>
          <a:xfrm>
            <a:off x="1354635" y="2117922"/>
            <a:ext cx="9730131" cy="369291"/>
          </a:xfrm>
          <a:prstGeom prst="rect">
            <a:avLst/>
          </a:prstGeom>
          <a:noFill/>
          <a:ln>
            <a:noFill/>
          </a:ln>
        </p:spPr>
        <p:txBody>
          <a:bodyPr spcFirstLastPara="1" wrap="square" lIns="91425" tIns="45700" rIns="91425" bIns="45700" anchor="t" anchorCtr="0">
            <a:spAutoFit/>
          </a:bodyPr>
          <a:lstStyle/>
          <a:p>
            <a:pPr lvl="0"/>
            <a:r>
              <a:rPr lang="el-GR" sz="1800" dirty="0"/>
              <a:t>Συμβουλές για την οικοδόμηση δεξιοτήτων σε πολιτιστικές ικανότητες και ευαισθητοποίηση</a:t>
            </a:r>
          </a:p>
        </p:txBody>
      </p:sp>
      <p:sp>
        <p:nvSpPr>
          <p:cNvPr id="239" name="Google Shape;239;p18"/>
          <p:cNvSpPr txBox="1"/>
          <p:nvPr/>
        </p:nvSpPr>
        <p:spPr>
          <a:xfrm>
            <a:off x="1270659" y="1748590"/>
            <a:ext cx="719644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245;p19">
            <a:extLst>
              <a:ext uri="{FF2B5EF4-FFF2-40B4-BE49-F238E27FC236}">
                <a16:creationId xmlns:a16="http://schemas.microsoft.com/office/drawing/2014/main" xmlns="" id="{E986F7B1-299D-4D39-BE24-EC9446BE41CF}"/>
              </a:ext>
            </a:extLst>
          </p:cNvPr>
          <p:cNvSpPr txBox="1"/>
          <p:nvPr/>
        </p:nvSpPr>
        <p:spPr>
          <a:xfrm>
            <a:off x="3942609" y="3384468"/>
            <a:ext cx="7042066" cy="1754286"/>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rPr>
              <a:t>Η ενσυναίσθηση περιλαμβάνει την κατανόηση των αντιλήψεων ενός ατόμου και το συμπέρασμα που αντλεί εκείνος ή εκείνη από τις εμπειρίες του. </a:t>
            </a:r>
            <a:endParaRPr lang="en-US" sz="1800" dirty="0">
              <a:solidFill>
                <a:schemeClr val="dk1"/>
              </a:solidFill>
            </a:endParaRPr>
          </a:p>
          <a:p>
            <a:pPr lvl="0"/>
            <a:endParaRPr lang="en-US" sz="1800" dirty="0">
              <a:solidFill>
                <a:schemeClr val="dk1"/>
              </a:solidFill>
            </a:endParaRPr>
          </a:p>
          <a:p>
            <a:pPr lvl="0"/>
            <a:r>
              <a:rPr lang="el-GR" sz="1800" dirty="0">
                <a:solidFill>
                  <a:schemeClr val="dk1"/>
                </a:solidFill>
              </a:rPr>
              <a:t>Συμβουλή: Συγκεντρώστε και μοιραστείτε την εμπειρία σας στον χώρο εργασίας με τους συναδέλφους σας. </a:t>
            </a:r>
            <a:endParaRPr sz="1800" dirty="0">
              <a:solidFill>
                <a:schemeClr val="dk1"/>
              </a:solidFill>
            </a:endParaRPr>
          </a:p>
        </p:txBody>
      </p:sp>
      <p:sp>
        <p:nvSpPr>
          <p:cNvPr id="2" name="Slide Number Placeholder 1">
            <a:extLst>
              <a:ext uri="{FF2B5EF4-FFF2-40B4-BE49-F238E27FC236}">
                <a16:creationId xmlns:a16="http://schemas.microsoft.com/office/drawing/2014/main" xmlns="" id="{5A62BDB4-0DE1-419F-8195-0C4C859FF6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16</a:t>
            </a:fld>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a:spLocks noGrp="1"/>
          </p:cNvSpPr>
          <p:nvPr>
            <p:ph type="body" idx="1"/>
          </p:nvPr>
        </p:nvSpPr>
        <p:spPr>
          <a:xfrm>
            <a:off x="1294410" y="2968831"/>
            <a:ext cx="2386941" cy="2327564"/>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B3C15"/>
              </a:buClr>
              <a:buSzPts val="1800"/>
              <a:buNone/>
            </a:pPr>
            <a:r>
              <a:rPr lang="el-GR" sz="1800" dirty="0">
                <a:solidFill>
                  <a:srgbClr val="7B3C15"/>
                </a:solidFill>
                <a:latin typeface="Arial"/>
                <a:ea typeface="Arial"/>
                <a:cs typeface="Arial"/>
                <a:sym typeface="Arial"/>
              </a:rPr>
              <a:t>Δέσμευση</a:t>
            </a:r>
            <a:endParaRPr sz="1800" dirty="0"/>
          </a:p>
        </p:txBody>
      </p:sp>
      <p:sp>
        <p:nvSpPr>
          <p:cNvPr id="246" name="Google Shape;246;p19"/>
          <p:cNvSpPr txBox="1"/>
          <p:nvPr/>
        </p:nvSpPr>
        <p:spPr>
          <a:xfrm>
            <a:off x="1175657" y="2339439"/>
            <a:ext cx="9554547" cy="369291"/>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rPr>
              <a:t>Συμβουλές για την οικοδόμηση δεξιοτήτων σε πολιτιστικές ικανότητες και ευαισθητοποίηση </a:t>
            </a:r>
            <a:endParaRPr sz="1800" dirty="0">
              <a:solidFill>
                <a:schemeClr val="dk1"/>
              </a:solidFill>
              <a:sym typeface="Calibri"/>
            </a:endParaRPr>
          </a:p>
        </p:txBody>
      </p:sp>
      <p:sp>
        <p:nvSpPr>
          <p:cNvPr id="2" name="TextBox 1">
            <a:extLst>
              <a:ext uri="{FF2B5EF4-FFF2-40B4-BE49-F238E27FC236}">
                <a16:creationId xmlns:a16="http://schemas.microsoft.com/office/drawing/2014/main" xmlns="" id="{63CC4FE6-AEF1-47B5-9B20-17BC222B1E28}"/>
              </a:ext>
            </a:extLst>
          </p:cNvPr>
          <p:cNvSpPr txBox="1"/>
          <p:nvPr/>
        </p:nvSpPr>
        <p:spPr>
          <a:xfrm>
            <a:off x="4301412" y="3200400"/>
            <a:ext cx="6148874" cy="1754326"/>
          </a:xfrm>
          <a:prstGeom prst="rect">
            <a:avLst/>
          </a:prstGeom>
          <a:noFill/>
        </p:spPr>
        <p:txBody>
          <a:bodyPr wrap="square" rtlCol="0">
            <a:spAutoFit/>
          </a:bodyPr>
          <a:lstStyle/>
          <a:p>
            <a:pPr algn="just"/>
            <a:r>
              <a:rPr lang="el-GR" sz="1800" dirty="0"/>
              <a:t>Αυτή η ικανότητα είναι απαραίτητη για τους μετανάστες καθώς ανακαλύπτουν ένα νέο κοινωνικό και πολιτιστικό περιβάλλον κατά την άφιξή τους στη χώρα όπου θα εγκατασταθούν. Επιπλέον, είναι απαραίτητο για ένταξη στην αγορά εργασίας και στο χώρο εργασίας. </a:t>
            </a:r>
          </a:p>
          <a:p>
            <a:pPr algn="just"/>
            <a:endParaRPr lang="el-GR" sz="1800" dirty="0"/>
          </a:p>
        </p:txBody>
      </p:sp>
      <p:sp>
        <p:nvSpPr>
          <p:cNvPr id="3" name="Slide Number Placeholder 2">
            <a:extLst>
              <a:ext uri="{FF2B5EF4-FFF2-40B4-BE49-F238E27FC236}">
                <a16:creationId xmlns:a16="http://schemas.microsoft.com/office/drawing/2014/main" xmlns="" id="{20B85036-3779-4914-9F64-F35B3F3E9F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17</a:t>
            </a:fld>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0"/>
          <p:cNvSpPr txBox="1">
            <a:spLocks noGrp="1"/>
          </p:cNvSpPr>
          <p:nvPr>
            <p:ph type="body" idx="1"/>
          </p:nvPr>
        </p:nvSpPr>
        <p:spPr>
          <a:xfrm>
            <a:off x="648124" y="698947"/>
            <a:ext cx="9942121" cy="586047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4472C4"/>
              </a:buClr>
              <a:buSzPct val="100000"/>
              <a:buNone/>
            </a:pPr>
            <a:r>
              <a:rPr lang="en-US" sz="1800" dirty="0">
                <a:solidFill>
                  <a:srgbClr val="4472C4"/>
                </a:solidFill>
                <a:latin typeface="+mj-lt"/>
                <a:ea typeface="Arial"/>
                <a:cs typeface="Arial"/>
                <a:sym typeface="Arial"/>
              </a:rPr>
              <a:t> </a:t>
            </a:r>
            <a:endParaRPr sz="1800" dirty="0">
              <a:latin typeface="+mj-lt"/>
            </a:endParaRPr>
          </a:p>
          <a:p>
            <a:pPr marL="0" lvl="0" indent="0" algn="l" rtl="0">
              <a:lnSpc>
                <a:spcPct val="100000"/>
              </a:lnSpc>
              <a:spcBef>
                <a:spcPts val="0"/>
              </a:spcBef>
              <a:spcAft>
                <a:spcPts val="0"/>
              </a:spcAft>
              <a:buClr>
                <a:schemeClr val="dk1"/>
              </a:buClr>
              <a:buSzPct val="100000"/>
              <a:buNone/>
            </a:pPr>
            <a:endParaRPr sz="1800" dirty="0">
              <a:latin typeface="+mj-lt"/>
              <a:ea typeface="Arial"/>
              <a:cs typeface="Arial"/>
              <a:sym typeface="Arial"/>
            </a:endParaRPr>
          </a:p>
          <a:p>
            <a:pPr marL="228600" lvl="0" indent="-90804" algn="l" rtl="0">
              <a:lnSpc>
                <a:spcPct val="100000"/>
              </a:lnSpc>
              <a:spcBef>
                <a:spcPts val="1000"/>
              </a:spcBef>
              <a:spcAft>
                <a:spcPts val="0"/>
              </a:spcAft>
              <a:buClr>
                <a:schemeClr val="dk1"/>
              </a:buClr>
              <a:buSzPct val="100000"/>
              <a:buNone/>
            </a:pPr>
            <a:endParaRPr sz="1800" dirty="0">
              <a:latin typeface="+mj-lt"/>
            </a:endParaRPr>
          </a:p>
        </p:txBody>
      </p:sp>
      <p:sp>
        <p:nvSpPr>
          <p:cNvPr id="3" name="Google Shape;251;p20">
            <a:extLst>
              <a:ext uri="{FF2B5EF4-FFF2-40B4-BE49-F238E27FC236}">
                <a16:creationId xmlns:a16="http://schemas.microsoft.com/office/drawing/2014/main" xmlns="" id="{A62FA9FE-1903-462E-AE2F-2E458F4F3DC6}"/>
              </a:ext>
            </a:extLst>
          </p:cNvPr>
          <p:cNvSpPr txBox="1">
            <a:spLocks/>
          </p:cNvSpPr>
          <p:nvPr/>
        </p:nvSpPr>
        <p:spPr>
          <a:xfrm>
            <a:off x="1081873" y="1755567"/>
            <a:ext cx="10350035" cy="39454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Clr>
                <a:srgbClr val="4472C4"/>
              </a:buClr>
              <a:buSzPct val="100000"/>
              <a:buNone/>
            </a:pPr>
            <a:r>
              <a:rPr lang="el-GR" sz="1800" dirty="0">
                <a:latin typeface="+mn-lt"/>
                <a:cs typeface="Arial"/>
              </a:rPr>
              <a:t>Οι συμπεριφορές που παρατίθενται παρακάτω αφορούν τη δημιουργία καλύτερης διαπολιτισμικής ευαισθητοποίησης και πολιτιστικής ικανότητας στο χώρο εργασίας και στο κοινωνικό περιβάλλον της χώρας υποδοχής</a:t>
            </a:r>
          </a:p>
          <a:p>
            <a:pPr marL="285750" indent="-285750">
              <a:lnSpc>
                <a:spcPct val="100000"/>
              </a:lnSpc>
              <a:spcBef>
                <a:spcPts val="0"/>
              </a:spcBef>
              <a:buClr>
                <a:srgbClr val="4472C4"/>
              </a:buClr>
              <a:buSzPct val="100000"/>
            </a:pPr>
            <a:endParaRPr lang="el-GR" sz="1800" dirty="0">
              <a:latin typeface="+mn-lt"/>
              <a:cs typeface="Arial"/>
            </a:endParaRPr>
          </a:p>
          <a:p>
            <a:pPr marL="285750" indent="-285750">
              <a:lnSpc>
                <a:spcPct val="100000"/>
              </a:lnSpc>
              <a:spcBef>
                <a:spcPts val="0"/>
              </a:spcBef>
              <a:buClrTx/>
              <a:buSzPct val="100000"/>
            </a:pPr>
            <a:r>
              <a:rPr lang="el-GR" sz="1800" dirty="0">
                <a:latin typeface="+mn-lt"/>
                <a:cs typeface="Arial"/>
              </a:rPr>
              <a:t>Παραδεχτείτε ότι δεν γνωρίζετε </a:t>
            </a:r>
          </a:p>
          <a:p>
            <a:pPr marL="285750" indent="-285750">
              <a:lnSpc>
                <a:spcPct val="100000"/>
              </a:lnSpc>
              <a:spcBef>
                <a:spcPts val="0"/>
              </a:spcBef>
              <a:buClrTx/>
              <a:buSzPct val="100000"/>
            </a:pPr>
            <a:r>
              <a:rPr lang="el-GR" sz="1800" dirty="0">
                <a:latin typeface="+mn-lt"/>
                <a:cs typeface="Arial"/>
              </a:rPr>
              <a:t>Η αναγνώριση της άγνοιας σας είναι το πρώτο βήμα προς την εκμάθηση άλλων πολιτισμών. </a:t>
            </a:r>
          </a:p>
          <a:p>
            <a:pPr marL="285750" indent="-285750">
              <a:lnSpc>
                <a:spcPct val="100000"/>
              </a:lnSpc>
              <a:spcBef>
                <a:spcPts val="0"/>
              </a:spcBef>
              <a:buClrTx/>
              <a:buSzPct val="100000"/>
            </a:pPr>
            <a:r>
              <a:rPr lang="el-GR" sz="1800" dirty="0">
                <a:latin typeface="+mn-lt"/>
                <a:cs typeface="Arial"/>
              </a:rPr>
              <a:t>Αναπτύξτε την επίγνωση των δικών σας απόψεων, υποθέσεων και πεποιθήσεων και πώς διαμορφώνονται από τον πολιτισμό σας </a:t>
            </a:r>
          </a:p>
          <a:p>
            <a:pPr marL="285750" indent="-285750">
              <a:lnSpc>
                <a:spcPct val="100000"/>
              </a:lnSpc>
              <a:spcBef>
                <a:spcPts val="0"/>
              </a:spcBef>
              <a:buClrTx/>
              <a:buSzPct val="100000"/>
            </a:pPr>
            <a:r>
              <a:rPr lang="el-GR" sz="1800" dirty="0">
                <a:latin typeface="+mn-lt"/>
                <a:cs typeface="Arial"/>
              </a:rPr>
              <a:t>Ρωτήστε τον εαυτό σας ερωτήσεις όπως: τι βλέπω ως «εθνικά» χαρακτηριστικά σε αυτήν τη χώρα; Ποιο «εθνικό» χαρακτηριστικό μου αρέσει και δεν μου αρέσει;</a:t>
            </a:r>
          </a:p>
          <a:p>
            <a:pPr marL="285750" indent="-285750">
              <a:lnSpc>
                <a:spcPct val="100000"/>
              </a:lnSpc>
              <a:spcBef>
                <a:spcPts val="0"/>
              </a:spcBef>
              <a:buClrTx/>
              <a:buSzPct val="100000"/>
            </a:pPr>
            <a:r>
              <a:rPr lang="el-GR" sz="1800" dirty="0">
                <a:latin typeface="+mn-lt"/>
                <a:cs typeface="Arial"/>
              </a:rPr>
              <a:t>Σκεφτείτε πώς είναι να βρίσκεστε στη θέση του άλλου ατόμου </a:t>
            </a:r>
            <a:endParaRPr lang="en-US" sz="1800" dirty="0">
              <a:latin typeface="+mn-lt"/>
              <a:cs typeface="Arial"/>
              <a:sym typeface="Arial"/>
            </a:endParaRPr>
          </a:p>
          <a:p>
            <a:pPr marL="285750" indent="-285750">
              <a:lnSpc>
                <a:spcPct val="100000"/>
              </a:lnSpc>
              <a:spcBef>
                <a:spcPts val="0"/>
              </a:spcBef>
              <a:buClr>
                <a:srgbClr val="4472C4"/>
              </a:buClr>
              <a:buSzPct val="100000"/>
            </a:pPr>
            <a:endParaRPr lang="el-GR" sz="1800" dirty="0">
              <a:latin typeface="+mn-lt"/>
              <a:cs typeface="Arial"/>
            </a:endParaRPr>
          </a:p>
        </p:txBody>
      </p:sp>
      <p:sp>
        <p:nvSpPr>
          <p:cNvPr id="2" name="Slide Number Placeholder 1">
            <a:extLst>
              <a:ext uri="{FF2B5EF4-FFF2-40B4-BE49-F238E27FC236}">
                <a16:creationId xmlns:a16="http://schemas.microsoft.com/office/drawing/2014/main" xmlns="" id="{65DA1DA3-1481-467D-9789-13EE3AD274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18</a:t>
            </a:fld>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1"/>
          <p:cNvSpPr txBox="1">
            <a:spLocks noGrp="1"/>
          </p:cNvSpPr>
          <p:nvPr>
            <p:ph type="body" idx="1"/>
          </p:nvPr>
        </p:nvSpPr>
        <p:spPr>
          <a:xfrm>
            <a:off x="838199" y="1299411"/>
            <a:ext cx="10920663" cy="5133473"/>
          </a:xfrm>
          <a:prstGeom prst="rect">
            <a:avLst/>
          </a:prstGeom>
          <a:noFill/>
          <a:ln>
            <a:noFill/>
          </a:ln>
        </p:spPr>
        <p:txBody>
          <a:bodyPr spcFirstLastPara="1" wrap="square" lIns="91425" tIns="45700" rIns="91425" bIns="45700" anchor="t" anchorCtr="0">
            <a:normAutofit/>
          </a:bodyPr>
          <a:lstStyle/>
          <a:p>
            <a:pPr marL="228600" lvl="0" indent="-228600">
              <a:lnSpc>
                <a:spcPct val="150000"/>
              </a:lnSpc>
              <a:spcBef>
                <a:spcPts val="0"/>
              </a:spcBef>
            </a:pPr>
            <a:r>
              <a:rPr lang="el-GR" sz="1800" b="1" dirty="0">
                <a:latin typeface="Arial"/>
                <a:cs typeface="Arial"/>
              </a:rPr>
              <a:t>Ενδιαφερθείτε</a:t>
            </a:r>
            <a:r>
              <a:rPr lang="el-GR" sz="1800" dirty="0">
                <a:latin typeface="Arial"/>
                <a:cs typeface="Arial"/>
              </a:rPr>
              <a:t>. </a:t>
            </a:r>
          </a:p>
          <a:p>
            <a:pPr marL="0" lvl="0" indent="0">
              <a:lnSpc>
                <a:spcPct val="150000"/>
              </a:lnSpc>
              <a:spcBef>
                <a:spcPts val="0"/>
              </a:spcBef>
              <a:buNone/>
            </a:pPr>
            <a:r>
              <a:rPr lang="el-GR" sz="1800" dirty="0">
                <a:latin typeface="Arial"/>
                <a:cs typeface="Arial"/>
              </a:rPr>
              <a:t>Διαβάστε για άλλες χώρες και πολιτισμούς και αρχίστε να εξετάζετε τις διαφορές μεταξύ του δικού σας πολιτισμού και του τι έχετε διαβάσει ή τι είναι. </a:t>
            </a:r>
          </a:p>
          <a:p>
            <a:pPr marL="228600" lvl="0" indent="-228600">
              <a:lnSpc>
                <a:spcPct val="150000"/>
              </a:lnSpc>
              <a:spcBef>
                <a:spcPts val="0"/>
              </a:spcBef>
            </a:pPr>
            <a:r>
              <a:rPr lang="el-GR" sz="1800" b="1" dirty="0">
                <a:latin typeface="Arial"/>
                <a:cs typeface="Arial"/>
              </a:rPr>
              <a:t>Μην κρίνετε. </a:t>
            </a:r>
          </a:p>
          <a:p>
            <a:pPr marL="0" lvl="0" indent="0">
              <a:lnSpc>
                <a:spcPct val="150000"/>
              </a:lnSpc>
              <a:spcBef>
                <a:spcPts val="0"/>
              </a:spcBef>
              <a:buNone/>
            </a:pPr>
            <a:r>
              <a:rPr lang="el-GR" sz="1800" dirty="0">
                <a:latin typeface="Arial"/>
                <a:cs typeface="Arial"/>
              </a:rPr>
              <a:t>Αντί αυτού, ξεκινήστε συλλέγοντας πληροφορίες από τον συνάδελφό σας ή τους φίλους σας</a:t>
            </a:r>
          </a:p>
          <a:p>
            <a:pPr marL="0" lvl="0" indent="0">
              <a:lnSpc>
                <a:spcPct val="150000"/>
              </a:lnSpc>
              <a:spcBef>
                <a:spcPts val="0"/>
              </a:spcBef>
              <a:buNone/>
            </a:pPr>
            <a:r>
              <a:rPr lang="el-GR" sz="1800" dirty="0">
                <a:latin typeface="Arial"/>
                <a:cs typeface="Arial"/>
              </a:rPr>
              <a:t>Υποβάλετε ουδέτερες ερωτήσεις και διευκρινίστε το νόημα πριν υποθέσετε ότι γνωρίζετε τι συμβαίνει.</a:t>
            </a:r>
          </a:p>
          <a:p>
            <a:pPr marL="228600" lvl="0" indent="-228600">
              <a:lnSpc>
                <a:spcPct val="150000"/>
              </a:lnSpc>
              <a:spcBef>
                <a:spcPts val="0"/>
              </a:spcBef>
            </a:pPr>
            <a:r>
              <a:rPr lang="el-GR" sz="1800" b="1" dirty="0">
                <a:latin typeface="Arial"/>
                <a:cs typeface="Arial"/>
              </a:rPr>
              <a:t>Μόλις συλλέξετε πληροφορίες</a:t>
            </a:r>
            <a:r>
              <a:rPr lang="el-GR" sz="1800" dirty="0">
                <a:latin typeface="Arial"/>
                <a:cs typeface="Arial"/>
              </a:rPr>
              <a:t>, </a:t>
            </a:r>
          </a:p>
          <a:p>
            <a:pPr marL="0" lvl="0" indent="0">
              <a:lnSpc>
                <a:spcPct val="150000"/>
              </a:lnSpc>
              <a:spcBef>
                <a:spcPts val="0"/>
              </a:spcBef>
              <a:buNone/>
            </a:pPr>
            <a:r>
              <a:rPr lang="el-GR" sz="1800" dirty="0">
                <a:latin typeface="Arial"/>
                <a:cs typeface="Arial"/>
              </a:rPr>
              <a:t>Αρχίστε να ελέγχετε τις υποθέσεις σας Ρωτήστε τους συναδέλφους ή τους φίλους σας που γνωρίζουν περισσότερα για τον πολιτισμό από εσάς και ελέγξτε συστηματικά τις υποθέσεις σας για να βεβαιωθείτε ότι είναι σωστές. </a:t>
            </a:r>
          </a:p>
          <a:p>
            <a:pPr marL="228600" lvl="0" indent="-228600">
              <a:lnSpc>
                <a:spcPct val="150000"/>
              </a:lnSpc>
              <a:spcBef>
                <a:spcPts val="0"/>
              </a:spcBef>
            </a:pPr>
            <a:r>
              <a:rPr lang="el-GR" sz="1800" b="1" dirty="0">
                <a:latin typeface="Arial"/>
                <a:cs typeface="Arial"/>
                <a:sym typeface="Arial"/>
              </a:rPr>
              <a:t>Αναπτύξτε ευσυνειδησία</a:t>
            </a:r>
            <a:r>
              <a:rPr lang="el-GR" sz="1800" dirty="0">
                <a:latin typeface="Arial"/>
                <a:cs typeface="Arial"/>
                <a:sym typeface="Arial"/>
              </a:rPr>
              <a:t>. </a:t>
            </a:r>
            <a:r>
              <a:rPr lang="en-US" sz="1800" dirty="0">
                <a:latin typeface="Arial"/>
                <a:cs typeface="Arial"/>
                <a:sym typeface="Arial"/>
              </a:rPr>
              <a:t> </a:t>
            </a:r>
            <a:r>
              <a:rPr lang="en-US" sz="1800" dirty="0">
                <a:latin typeface="Arial"/>
                <a:cs typeface="Arial"/>
              </a:rPr>
              <a:t/>
            </a:r>
            <a:br>
              <a:rPr lang="en-US" sz="1800" dirty="0">
                <a:latin typeface="Arial"/>
                <a:cs typeface="Arial"/>
              </a:rPr>
            </a:br>
            <a:endParaRPr sz="1800" dirty="0">
              <a:latin typeface="Arial"/>
              <a:cs typeface="Arial"/>
            </a:endParaRPr>
          </a:p>
        </p:txBody>
      </p:sp>
      <p:sp>
        <p:nvSpPr>
          <p:cNvPr id="2" name="Slide Number Placeholder 1">
            <a:extLst>
              <a:ext uri="{FF2B5EF4-FFF2-40B4-BE49-F238E27FC236}">
                <a16:creationId xmlns:a16="http://schemas.microsoft.com/office/drawing/2014/main" xmlns="" id="{7F7CDA80-851F-4214-955B-97F78C8FCB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19</a:t>
            </a:fld>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Autofit/>
          </a:bodyPr>
          <a:lstStyle/>
          <a:p>
            <a:pPr lvl="0">
              <a:buClr>
                <a:srgbClr val="4472C4"/>
              </a:buClr>
              <a:buSzPts val="2000"/>
            </a:pPr>
            <a:r>
              <a:rPr lang="el-GR" sz="2000" b="1" dirty="0">
                <a:solidFill>
                  <a:srgbClr val="4472C4"/>
                </a:solidFill>
                <a:latin typeface="Arial"/>
                <a:ea typeface="Arial"/>
                <a:cs typeface="Arial"/>
                <a:sym typeface="Arial"/>
              </a:rPr>
              <a:t>ΠΡΟΤΕΡΑΙΟΤΗΤΕΣ ΓΙΑ ΤΙΣ ΘΕΣΕΙΣ ΤΟΥ </a:t>
            </a:r>
            <a:r>
              <a:rPr lang="el-GR" sz="2000" b="1" dirty="0" smtClean="0">
                <a:solidFill>
                  <a:srgbClr val="4472C4"/>
                </a:solidFill>
                <a:latin typeface="Arial"/>
                <a:ea typeface="Arial"/>
                <a:cs typeface="Arial"/>
                <a:sym typeface="Arial"/>
              </a:rPr>
              <a:t>ΤΟΜΕΑ ΕΠΙΣΙΤΙΣΜΟΥ</a:t>
            </a:r>
            <a:r>
              <a:rPr lang="tr-TR" sz="2000" dirty="0">
                <a:latin typeface="Arial"/>
                <a:ea typeface="Arial"/>
                <a:cs typeface="Arial"/>
                <a:sym typeface="Arial"/>
              </a:rPr>
              <a:t/>
            </a:r>
            <a:br>
              <a:rPr lang="tr-TR" sz="2000" dirty="0">
                <a:latin typeface="Arial"/>
                <a:ea typeface="Arial"/>
                <a:cs typeface="Arial"/>
                <a:sym typeface="Arial"/>
              </a:rPr>
            </a:br>
            <a:endParaRPr sz="2000" dirty="0"/>
          </a:p>
        </p:txBody>
      </p:sp>
      <p:sp>
        <p:nvSpPr>
          <p:cNvPr id="2" name="Slide Number Placeholder 1">
            <a:extLst>
              <a:ext uri="{FF2B5EF4-FFF2-40B4-BE49-F238E27FC236}">
                <a16:creationId xmlns:a16="http://schemas.microsoft.com/office/drawing/2014/main" xmlns="" id="{86E022AC-289B-41D0-8B2D-E970E6BB68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2</a:t>
            </a:fld>
            <a:endParaRPr lang="tr-TR"/>
          </a:p>
        </p:txBody>
      </p:sp>
      <p:sp>
        <p:nvSpPr>
          <p:cNvPr id="6" name="Google Shape;128;p2"/>
          <p:cNvSpPr txBox="1">
            <a:spLocks/>
          </p:cNvSpPr>
          <p:nvPr/>
        </p:nvSpPr>
        <p:spPr>
          <a:xfrm>
            <a:off x="838200" y="1961740"/>
            <a:ext cx="10515600" cy="415121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lnSpc>
                <a:spcPct val="87000"/>
              </a:lnSpc>
              <a:spcBef>
                <a:spcPts val="0"/>
              </a:spcBef>
              <a:buSzPts val="1750"/>
              <a:buFont typeface="Arial"/>
              <a:buNone/>
            </a:pPr>
            <a:r>
              <a:rPr lang="el-GR" sz="1750" dirty="0" smtClean="0">
                <a:latin typeface="Arial"/>
                <a:ea typeface="Arial"/>
                <a:cs typeface="Arial"/>
                <a:sym typeface="Arial"/>
              </a:rPr>
              <a:t>Ο επισιτιστικός τομέας περιλαμβάνει πολλά επαγγέλματα. Συγκεντρώσαμε μερικά από αυτά σε 4 ομάδες, με βάση τις θέσεις εργασίας και τις ειδικότητες των ατόμων που συμμετείχαν στις έρευνες του Έργου «</a:t>
            </a:r>
            <a:r>
              <a:rPr lang="el-GR" sz="1750" dirty="0" err="1" smtClean="0">
                <a:latin typeface="Arial"/>
                <a:ea typeface="Arial"/>
                <a:cs typeface="Arial"/>
                <a:sym typeface="Arial"/>
              </a:rPr>
              <a:t>Cooking</a:t>
            </a:r>
            <a:r>
              <a:rPr lang="el-GR" sz="1750" dirty="0" smtClean="0">
                <a:latin typeface="Arial"/>
                <a:ea typeface="Arial"/>
                <a:cs typeface="Arial"/>
                <a:sym typeface="Arial"/>
              </a:rPr>
              <a:t> </a:t>
            </a:r>
            <a:r>
              <a:rPr lang="el-GR" sz="1750" dirty="0" err="1" smtClean="0">
                <a:latin typeface="Arial"/>
                <a:ea typeface="Arial"/>
                <a:cs typeface="Arial"/>
                <a:sym typeface="Arial"/>
              </a:rPr>
              <a:t>Cultures</a:t>
            </a:r>
            <a:r>
              <a:rPr lang="el-GR" sz="1750" dirty="0" smtClean="0">
                <a:latin typeface="Arial"/>
                <a:ea typeface="Arial"/>
                <a:cs typeface="Arial"/>
                <a:sym typeface="Arial"/>
              </a:rPr>
              <a:t>». </a:t>
            </a:r>
            <a:r>
              <a:rPr lang="el-GR" sz="1750" dirty="0" smtClean="0">
                <a:solidFill>
                  <a:srgbClr val="000000"/>
                </a:solidFill>
                <a:latin typeface="Arial"/>
                <a:ea typeface="Arial"/>
                <a:cs typeface="Arial"/>
                <a:sym typeface="Arial"/>
              </a:rPr>
              <a:t>Αυτές οι κατηγορίες επαγγελμάτων και οι επιμέρους θέσεις εργασίας, έχουν ενδεικτικά ως εξής</a:t>
            </a:r>
            <a:r>
              <a:rPr lang="el-GR" sz="1750" dirty="0" smtClean="0">
                <a:latin typeface="Arial"/>
                <a:ea typeface="Arial"/>
                <a:cs typeface="Arial"/>
                <a:sym typeface="Arial"/>
              </a:rPr>
              <a:t>:</a:t>
            </a:r>
          </a:p>
          <a:p>
            <a:pPr marL="0" indent="0" algn="just">
              <a:lnSpc>
                <a:spcPct val="87000"/>
              </a:lnSpc>
              <a:spcBef>
                <a:spcPts val="0"/>
              </a:spcBef>
              <a:buSzPts val="1750"/>
              <a:buFont typeface="Arial"/>
              <a:buNone/>
            </a:pPr>
            <a:endParaRPr lang="el-GR" sz="1750" b="1" dirty="0" smtClean="0">
              <a:latin typeface="Arial"/>
              <a:ea typeface="Arial"/>
              <a:cs typeface="Arial"/>
              <a:sym typeface="Arial"/>
            </a:endParaRPr>
          </a:p>
          <a:p>
            <a:pPr marL="0" indent="0" algn="just">
              <a:lnSpc>
                <a:spcPct val="87000"/>
              </a:lnSpc>
              <a:spcBef>
                <a:spcPts val="0"/>
              </a:spcBef>
              <a:buSzPts val="1750"/>
              <a:buFont typeface="Arial"/>
              <a:buNone/>
            </a:pPr>
            <a:r>
              <a:rPr lang="el-GR" sz="1750" b="1" dirty="0" smtClean="0">
                <a:latin typeface="Arial"/>
                <a:ea typeface="Arial"/>
                <a:cs typeface="Arial"/>
                <a:sym typeface="Arial"/>
              </a:rPr>
              <a:t>1. Σεφ και επαγγελματίες μαγειρικής:</a:t>
            </a:r>
            <a:r>
              <a:rPr lang="el-GR" sz="1750" dirty="0" smtClean="0">
                <a:latin typeface="Arial"/>
                <a:ea typeface="Arial"/>
                <a:cs typeface="Arial"/>
                <a:sym typeface="Arial"/>
              </a:rPr>
              <a:t> </a:t>
            </a:r>
            <a:r>
              <a:rPr lang="el-GR" sz="1750" dirty="0" smtClean="0">
                <a:solidFill>
                  <a:srgbClr val="000000"/>
                </a:solidFill>
                <a:latin typeface="Arial"/>
                <a:ea typeface="Arial"/>
                <a:cs typeface="Arial"/>
                <a:sym typeface="Arial"/>
              </a:rPr>
              <a:t>Σεφ, Βοηθός Σεφ, Επεξεργαστής Κρέατος, Ειδικός Γαστρονομίας, Ζαχαροπλάστης, Αρτοποιός, Σεφ Ζαχαροπλαστικής, Τεχνικός Μαγειρικής Τέχνης, </a:t>
            </a:r>
            <a:r>
              <a:rPr lang="el-GR" sz="1750" dirty="0" err="1" smtClean="0">
                <a:solidFill>
                  <a:srgbClr val="000000"/>
                </a:solidFill>
                <a:latin typeface="Arial"/>
                <a:ea typeface="Arial"/>
                <a:cs typeface="Arial"/>
                <a:sym typeface="Arial"/>
              </a:rPr>
              <a:t>Σοκολατοποιός</a:t>
            </a:r>
            <a:r>
              <a:rPr lang="el-GR" sz="1750" dirty="0" smtClean="0">
                <a:solidFill>
                  <a:srgbClr val="000000"/>
                </a:solidFill>
                <a:latin typeface="Arial"/>
                <a:ea typeface="Arial"/>
                <a:cs typeface="Arial"/>
                <a:sym typeface="Arial"/>
              </a:rPr>
              <a:t> και κάποιοι τοπικοί σεφ/μάγειρες (Σεφ σε Πιτσαρία, Σεφ ειδικός στο Κεμπάπ (</a:t>
            </a:r>
            <a:r>
              <a:rPr lang="el-GR" sz="1750" dirty="0" err="1" smtClean="0">
                <a:solidFill>
                  <a:srgbClr val="000000"/>
                </a:solidFill>
                <a:latin typeface="Arial"/>
                <a:ea typeface="Arial"/>
                <a:cs typeface="Arial"/>
                <a:sym typeface="Arial"/>
              </a:rPr>
              <a:t>Kebapçı</a:t>
            </a:r>
            <a:r>
              <a:rPr lang="el-GR" sz="1750" dirty="0" smtClean="0">
                <a:solidFill>
                  <a:srgbClr val="000000"/>
                </a:solidFill>
                <a:latin typeface="Arial"/>
                <a:ea typeface="Arial"/>
                <a:cs typeface="Arial"/>
                <a:sym typeface="Arial"/>
              </a:rPr>
              <a:t>) κ.α.)</a:t>
            </a:r>
            <a:endParaRPr lang="el-GR" sz="1750" dirty="0" smtClean="0">
              <a:latin typeface="Arial"/>
              <a:ea typeface="Arial"/>
              <a:cs typeface="Arial"/>
              <a:sym typeface="Arial"/>
            </a:endParaRPr>
          </a:p>
          <a:p>
            <a:pPr marL="0" indent="0" algn="just">
              <a:lnSpc>
                <a:spcPct val="87000"/>
              </a:lnSpc>
              <a:spcBef>
                <a:spcPts val="1800"/>
              </a:spcBef>
              <a:buClr>
                <a:srgbClr val="000000"/>
              </a:buClr>
              <a:buSzPts val="1750"/>
              <a:buFont typeface="Arial"/>
              <a:buNone/>
            </a:pPr>
            <a:r>
              <a:rPr lang="el-GR" sz="1750" b="1" dirty="0" smtClean="0">
                <a:solidFill>
                  <a:srgbClr val="000000"/>
                </a:solidFill>
                <a:latin typeface="Arial"/>
                <a:ea typeface="Arial"/>
                <a:cs typeface="Arial"/>
                <a:sym typeface="Arial"/>
              </a:rPr>
              <a:t>2. Προϊστάμενοι κουζίνας και ειδικοί/εμπειρογνώμονες:</a:t>
            </a:r>
            <a:r>
              <a:rPr lang="el-GR" sz="1750" dirty="0" smtClean="0">
                <a:solidFill>
                  <a:srgbClr val="000000"/>
                </a:solidFill>
                <a:latin typeface="Arial"/>
                <a:ea typeface="Arial"/>
                <a:cs typeface="Arial"/>
                <a:sym typeface="Arial"/>
              </a:rPr>
              <a:t> Υπεύθυνος Εστιατορίων, Συντονιστής Κουζίνας, Μάνατζερ Εταιρείας Παροχής Γευμάτων (</a:t>
            </a:r>
            <a:r>
              <a:rPr lang="el-GR" sz="1750" dirty="0" err="1" smtClean="0">
                <a:solidFill>
                  <a:srgbClr val="000000"/>
                </a:solidFill>
                <a:latin typeface="Arial"/>
                <a:ea typeface="Arial"/>
                <a:cs typeface="Arial"/>
                <a:sym typeface="Arial"/>
              </a:rPr>
              <a:t>catering</a:t>
            </a:r>
            <a:r>
              <a:rPr lang="el-GR" sz="1750" dirty="0" smtClean="0">
                <a:solidFill>
                  <a:srgbClr val="000000"/>
                </a:solidFill>
                <a:latin typeface="Arial"/>
                <a:ea typeface="Arial"/>
                <a:cs typeface="Arial"/>
                <a:sym typeface="Arial"/>
              </a:rPr>
              <a:t>), Διαιτολόγος, Μηχανικός Τροφίμων, Τεχνικός Τεχνολογίας Τροφίμων</a:t>
            </a:r>
            <a:endParaRPr lang="el-GR" sz="1750" dirty="0" smtClean="0">
              <a:latin typeface="Arial"/>
              <a:ea typeface="Arial"/>
              <a:cs typeface="Arial"/>
              <a:sym typeface="Arial"/>
            </a:endParaRPr>
          </a:p>
          <a:p>
            <a:pPr marL="0" indent="0" algn="just">
              <a:lnSpc>
                <a:spcPct val="87000"/>
              </a:lnSpc>
              <a:spcBef>
                <a:spcPts val="1800"/>
              </a:spcBef>
              <a:buClr>
                <a:srgbClr val="000000"/>
              </a:buClr>
              <a:buSzPts val="1750"/>
              <a:buFont typeface="Arial"/>
              <a:buNone/>
            </a:pPr>
            <a:r>
              <a:rPr lang="el-GR" sz="1750" b="1" dirty="0" smtClean="0">
                <a:solidFill>
                  <a:srgbClr val="000000"/>
                </a:solidFill>
                <a:latin typeface="Arial"/>
                <a:ea typeface="Arial"/>
                <a:cs typeface="Arial"/>
                <a:sym typeface="Arial"/>
              </a:rPr>
              <a:t>3. Εξυπηρέτηση Πελατών:</a:t>
            </a:r>
            <a:r>
              <a:rPr lang="el-GR" sz="1750" dirty="0" smtClean="0">
                <a:solidFill>
                  <a:srgbClr val="000000"/>
                </a:solidFill>
                <a:latin typeface="Arial"/>
                <a:ea typeface="Arial"/>
                <a:cs typeface="Arial"/>
                <a:sym typeface="Arial"/>
              </a:rPr>
              <a:t> Υπεύθυνος/η ή βοηθός Μπαρ, Βοηθός Σερβιτόρου, Υπεύθυνος Σέρβις, Προμηθευτής, Μεταφορέας, Σερβιτόρος, Μετρ, Ταμίας/Τηλεφωνική Εξυπηρέτηση Πελατών</a:t>
            </a:r>
            <a:endParaRPr lang="el-GR" sz="1750" dirty="0" smtClean="0">
              <a:latin typeface="Arial"/>
              <a:ea typeface="Arial"/>
              <a:cs typeface="Arial"/>
              <a:sym typeface="Arial"/>
            </a:endParaRPr>
          </a:p>
          <a:p>
            <a:pPr marL="0" indent="0">
              <a:lnSpc>
                <a:spcPct val="87000"/>
              </a:lnSpc>
              <a:spcBef>
                <a:spcPts val="1800"/>
              </a:spcBef>
              <a:buClr>
                <a:srgbClr val="000000"/>
              </a:buClr>
              <a:buSzPts val="1750"/>
              <a:buFont typeface="Arial"/>
              <a:buNone/>
            </a:pPr>
            <a:r>
              <a:rPr lang="el-GR" sz="1750" b="1" dirty="0" smtClean="0">
                <a:solidFill>
                  <a:srgbClr val="000000"/>
                </a:solidFill>
                <a:latin typeface="Arial"/>
                <a:ea typeface="Arial"/>
                <a:cs typeface="Arial"/>
                <a:sym typeface="Arial"/>
              </a:rPr>
              <a:t>4.Προσωπικό καθαριότητες και ειδικοί: </a:t>
            </a:r>
            <a:r>
              <a:rPr lang="el-GR" sz="1750" dirty="0" err="1" smtClean="0">
                <a:solidFill>
                  <a:srgbClr val="000000"/>
                </a:solidFill>
                <a:latin typeface="Arial"/>
                <a:ea typeface="Arial"/>
                <a:cs typeface="Arial"/>
                <a:sym typeface="Arial"/>
              </a:rPr>
              <a:t>Λατζιέρης</a:t>
            </a:r>
            <a:r>
              <a:rPr lang="el-GR" sz="1750" dirty="0" smtClean="0">
                <a:solidFill>
                  <a:srgbClr val="000000"/>
                </a:solidFill>
                <a:latin typeface="Arial"/>
                <a:ea typeface="Arial"/>
                <a:cs typeface="Arial"/>
                <a:sym typeface="Arial"/>
              </a:rPr>
              <a:t>/</a:t>
            </a:r>
            <a:r>
              <a:rPr lang="el-GR" sz="1750" dirty="0" err="1" smtClean="0">
                <a:solidFill>
                  <a:srgbClr val="000000"/>
                </a:solidFill>
                <a:latin typeface="Arial"/>
                <a:ea typeface="Arial"/>
                <a:cs typeface="Arial"/>
                <a:sym typeface="Arial"/>
              </a:rPr>
              <a:t>ισσα</a:t>
            </a:r>
            <a:r>
              <a:rPr lang="el-GR" sz="1750" dirty="0" smtClean="0">
                <a:solidFill>
                  <a:srgbClr val="000000"/>
                </a:solidFill>
                <a:latin typeface="Arial"/>
                <a:ea typeface="Arial"/>
                <a:cs typeface="Arial"/>
                <a:sym typeface="Arial"/>
              </a:rPr>
              <a:t>, Βοηθός </a:t>
            </a:r>
            <a:r>
              <a:rPr lang="el-GR" sz="1750" dirty="0" err="1" smtClean="0">
                <a:solidFill>
                  <a:srgbClr val="000000"/>
                </a:solidFill>
                <a:latin typeface="Arial"/>
                <a:ea typeface="Arial"/>
                <a:cs typeface="Arial"/>
                <a:sym typeface="Arial"/>
              </a:rPr>
              <a:t>Λατζιέρη</a:t>
            </a:r>
            <a:r>
              <a:rPr lang="el-GR" sz="1750" dirty="0" smtClean="0">
                <a:solidFill>
                  <a:srgbClr val="000000"/>
                </a:solidFill>
                <a:latin typeface="Arial"/>
                <a:ea typeface="Arial"/>
                <a:cs typeface="Arial"/>
                <a:sym typeface="Arial"/>
              </a:rPr>
              <a:t>, Προσωπικό καθαριότητας, Υγειονομικά υπεύθυνοι.</a:t>
            </a:r>
            <a:endParaRPr lang="el-GR" sz="1750" dirty="0" smtClean="0">
              <a:latin typeface="Arial"/>
              <a:ea typeface="Arial"/>
              <a:cs typeface="Arial"/>
              <a:sym typeface="Arial"/>
            </a:endParaRPr>
          </a:p>
          <a:p>
            <a:pPr marL="0" indent="0">
              <a:lnSpc>
                <a:spcPct val="87000"/>
              </a:lnSpc>
              <a:spcBef>
                <a:spcPts val="1800"/>
              </a:spcBef>
              <a:buClr>
                <a:srgbClr val="000000"/>
              </a:buClr>
              <a:buSzPts val="1750"/>
              <a:buFont typeface="Arial"/>
              <a:buNone/>
            </a:pPr>
            <a:endParaRPr lang="el-GR" sz="1750" dirty="0" smtClean="0">
              <a:latin typeface="Arial"/>
              <a:ea typeface="Arial"/>
              <a:cs typeface="Arial"/>
              <a:sym typeface="Arial"/>
            </a:endParaRPr>
          </a:p>
          <a:p>
            <a:pPr marL="228600" indent="-117475">
              <a:lnSpc>
                <a:spcPct val="70000"/>
              </a:lnSpc>
              <a:spcBef>
                <a:spcPts val="1800"/>
              </a:spcBef>
              <a:buSzPts val="1750"/>
              <a:buFont typeface="Arial"/>
              <a:buNone/>
            </a:pPr>
            <a:endParaRPr lang="el-GR" sz="1750" dirty="0" smtClean="0">
              <a:latin typeface="Arial"/>
              <a:ea typeface="Arial"/>
              <a:cs typeface="Arial"/>
              <a:sym typeface="Arial"/>
            </a:endParaRPr>
          </a:p>
          <a:p>
            <a:pPr marL="228600" indent="-117475">
              <a:lnSpc>
                <a:spcPct val="70000"/>
              </a:lnSpc>
              <a:buSzPts val="1750"/>
              <a:buFont typeface="Arial"/>
              <a:buNone/>
            </a:pPr>
            <a:endParaRPr lang="el-GR" sz="1750"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2"/>
          <p:cNvSpPr txBox="1">
            <a:spLocks noGrp="1"/>
          </p:cNvSpPr>
          <p:nvPr>
            <p:ph type="body" idx="1"/>
          </p:nvPr>
        </p:nvSpPr>
        <p:spPr>
          <a:xfrm>
            <a:off x="838200" y="898358"/>
            <a:ext cx="6412832" cy="5278605"/>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rgbClr val="4472C4"/>
              </a:buClr>
              <a:buSzPct val="100000"/>
              <a:buNone/>
            </a:pPr>
            <a:r>
              <a:rPr lang="en-US" sz="2700" b="1" kern="1200" dirty="0">
                <a:solidFill>
                  <a:schemeClr val="accent1"/>
                </a:solidFill>
                <a:latin typeface="Arial" panose="020B0604020202020204" pitchFamily="34" charset="0"/>
                <a:ea typeface="+mj-ea"/>
                <a:cs typeface="+mj-cs"/>
                <a:sym typeface="Arial"/>
              </a:rPr>
              <a:t>1.6. </a:t>
            </a:r>
            <a:r>
              <a:rPr lang="el-GR" sz="2700" b="1" kern="1200" dirty="0">
                <a:solidFill>
                  <a:schemeClr val="accent1"/>
                </a:solidFill>
                <a:latin typeface="Arial" panose="020B0604020202020204" pitchFamily="34" charset="0"/>
                <a:ea typeface="+mj-ea"/>
                <a:cs typeface="+mj-cs"/>
                <a:sym typeface="Arial"/>
              </a:rPr>
              <a:t>Η σχέση μεταξύ φαγητού και πολιτισμού.</a:t>
            </a:r>
            <a:endParaRPr sz="2700" b="1" kern="1200" dirty="0">
              <a:solidFill>
                <a:schemeClr val="accent1"/>
              </a:solidFill>
              <a:latin typeface="Arial" panose="020B0604020202020204" pitchFamily="34" charset="0"/>
              <a:ea typeface="+mj-ea"/>
              <a:cs typeface="+mj-cs"/>
              <a:sym typeface="Arial"/>
            </a:endParaRPr>
          </a:p>
          <a:p>
            <a:pPr marL="0" lvl="0" indent="0" algn="l" rtl="0">
              <a:lnSpc>
                <a:spcPct val="150000"/>
              </a:lnSpc>
              <a:spcBef>
                <a:spcPts val="1000"/>
              </a:spcBef>
              <a:spcAft>
                <a:spcPts val="0"/>
              </a:spcAft>
              <a:buClr>
                <a:schemeClr val="dk1"/>
              </a:buClr>
              <a:buSzPct val="100000"/>
              <a:buNone/>
            </a:pPr>
            <a:endParaRPr lang="el-GR" sz="1800" b="1" dirty="0">
              <a:latin typeface="Arial"/>
              <a:ea typeface="Arial"/>
              <a:cs typeface="Arial"/>
              <a:sym typeface="Arial"/>
            </a:endParaRPr>
          </a:p>
          <a:p>
            <a:pPr marL="0" lvl="0" indent="0" algn="l" rtl="0">
              <a:lnSpc>
                <a:spcPct val="150000"/>
              </a:lnSpc>
              <a:spcBef>
                <a:spcPts val="1000"/>
              </a:spcBef>
              <a:spcAft>
                <a:spcPts val="0"/>
              </a:spcAft>
              <a:buClr>
                <a:schemeClr val="dk1"/>
              </a:buClr>
              <a:buSzPct val="100000"/>
              <a:buNone/>
            </a:pPr>
            <a:r>
              <a:rPr lang="el-GR" sz="1800" b="1" dirty="0">
                <a:latin typeface="Arial"/>
                <a:ea typeface="Arial"/>
                <a:cs typeface="Arial"/>
                <a:sym typeface="Arial"/>
              </a:rPr>
              <a:t>Γιατί ο δεσμός μεταξύ πολιτισμικής επίγνωσης και της παράδοσης τροφίμων είναι σημαντική</a:t>
            </a:r>
            <a:r>
              <a:rPr lang="en-US" sz="1800" b="1" dirty="0">
                <a:latin typeface="Arial"/>
                <a:ea typeface="Arial"/>
                <a:cs typeface="Arial"/>
                <a:sym typeface="Arial"/>
              </a:rPr>
              <a:t>? </a:t>
            </a:r>
            <a:endParaRPr dirty="0"/>
          </a:p>
          <a:p>
            <a:pPr marL="0" lvl="0" indent="0">
              <a:lnSpc>
                <a:spcPct val="150000"/>
              </a:lnSpc>
              <a:buSzPct val="100000"/>
              <a:buNone/>
            </a:pPr>
            <a:r>
              <a:rPr lang="el-GR" sz="2100" dirty="0">
                <a:latin typeface="Arial"/>
                <a:cs typeface="Arial"/>
              </a:rPr>
              <a:t>Υπάρχουν σημαντικοί λόγοι, πρώτα μπορούμε να αποκτήσουμε μια πολύ βαθύτερη αυτογνωσία όταν είμαστε σε θέση να κατανοήσουμε τη βάση για τις δικές μας πεποιθήσεις, ενέργειες και απαντήσεις απέναντι σε άλλους. Επιπλέον, η πολιτιστική ικανότητα απαιτεί επίπεδο οργανισμού και συστημάτων, επειδή η πολυμορφία είναι πραγματικότητα, υπάρχουν μεταβαλλόμενα δημογραφικά στοιχεία στις χώρες</a:t>
            </a:r>
          </a:p>
          <a:p>
            <a:pPr marL="0" lvl="0" indent="0">
              <a:lnSpc>
                <a:spcPct val="150000"/>
              </a:lnSpc>
              <a:buSzPct val="100000"/>
              <a:buNone/>
            </a:pPr>
            <a:r>
              <a:rPr lang="en-US" sz="1800" dirty="0">
                <a:latin typeface="Arial"/>
                <a:ea typeface="Arial"/>
                <a:cs typeface="Arial"/>
                <a:sym typeface="Arial"/>
              </a:rPr>
              <a:t/>
            </a:r>
            <a:br>
              <a:rPr lang="en-US" sz="1800" dirty="0">
                <a:latin typeface="Arial"/>
                <a:ea typeface="Arial"/>
                <a:cs typeface="Arial"/>
                <a:sym typeface="Arial"/>
              </a:rPr>
            </a:br>
            <a:r>
              <a:rPr lang="en-US" sz="1800" dirty="0">
                <a:latin typeface="Arial"/>
                <a:ea typeface="Arial"/>
                <a:cs typeface="Arial"/>
                <a:sym typeface="Arial"/>
              </a:rPr>
              <a:t>“</a:t>
            </a:r>
            <a:r>
              <a:rPr lang="el-GR" sz="1800" dirty="0">
                <a:latin typeface="Arial"/>
                <a:ea typeface="Arial"/>
                <a:cs typeface="Arial"/>
                <a:sym typeface="Arial"/>
              </a:rPr>
              <a:t>Το φαγητό και η προφορική γλώσσα είναι τα κρίσιμα συνήθη χαρακτηριστικά όπου οι άνθρωποι μαθαίνουν πρώτιστος και εκείνα τα οποία αλλάζουν με τη μεγαλύτερη απροθυμία’’</a:t>
            </a:r>
          </a:p>
          <a:p>
            <a:pPr marL="0" lvl="0" indent="0">
              <a:lnSpc>
                <a:spcPct val="150000"/>
              </a:lnSpc>
              <a:buSzPct val="100000"/>
              <a:buNone/>
            </a:pPr>
            <a:r>
              <a:rPr lang="en-US" sz="1800" dirty="0">
                <a:latin typeface="Arial"/>
                <a:ea typeface="Arial"/>
                <a:cs typeface="Arial"/>
                <a:sym typeface="Arial"/>
              </a:rPr>
              <a:t>Donna Rae </a:t>
            </a:r>
            <a:r>
              <a:rPr lang="en-US" sz="1800" dirty="0" err="1">
                <a:latin typeface="Arial"/>
                <a:ea typeface="Arial"/>
                <a:cs typeface="Arial"/>
                <a:sym typeface="Arial"/>
              </a:rPr>
              <a:t>Gabaccia</a:t>
            </a:r>
            <a:r>
              <a:rPr lang="en-US" sz="1800" dirty="0">
                <a:latin typeface="Arial"/>
                <a:ea typeface="Arial"/>
                <a:cs typeface="Arial"/>
                <a:sym typeface="Arial"/>
              </a:rPr>
              <a:t>   </a:t>
            </a:r>
            <a:endParaRPr sz="1800" dirty="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dirty="0"/>
          </a:p>
        </p:txBody>
      </p:sp>
      <p:pic>
        <p:nvPicPr>
          <p:cNvPr id="262" name="Google Shape;262;p22"/>
          <p:cNvPicPr preferRelativeResize="0"/>
          <p:nvPr/>
        </p:nvPicPr>
        <p:blipFill rotWithShape="1">
          <a:blip r:embed="rId3">
            <a:alphaModFix/>
          </a:blip>
          <a:srcRect/>
          <a:stretch/>
        </p:blipFill>
        <p:spPr>
          <a:xfrm>
            <a:off x="7573545" y="1700463"/>
            <a:ext cx="4153234" cy="4219074"/>
          </a:xfrm>
          <a:prstGeom prst="rect">
            <a:avLst/>
          </a:prstGeom>
          <a:noFill/>
          <a:ln>
            <a:noFill/>
          </a:ln>
        </p:spPr>
      </p:pic>
      <p:sp>
        <p:nvSpPr>
          <p:cNvPr id="263" name="Google Shape;263;p22"/>
          <p:cNvSpPr txBox="1"/>
          <p:nvPr/>
        </p:nvSpPr>
        <p:spPr>
          <a:xfrm>
            <a:off x="8903368" y="6176211"/>
            <a:ext cx="18233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Picture 4: Freepik</a:t>
            </a:r>
            <a:endParaRPr/>
          </a:p>
        </p:txBody>
      </p:sp>
      <p:sp>
        <p:nvSpPr>
          <p:cNvPr id="2" name="Slide Number Placeholder 1">
            <a:extLst>
              <a:ext uri="{FF2B5EF4-FFF2-40B4-BE49-F238E27FC236}">
                <a16:creationId xmlns:a16="http://schemas.microsoft.com/office/drawing/2014/main" xmlns="" id="{EC1A3AC0-5BD3-4251-87A7-2C6DAE95FB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20</a:t>
            </a:fld>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3"/>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el-GR" sz="1800" dirty="0">
                <a:latin typeface="Arial"/>
                <a:cs typeface="Arial"/>
              </a:rPr>
              <a:t>Τα παραδοσιακά τρόφιμα υπερβαίνουν την παροχή διατροφής και τα πολιτιστικά πρότυπα διατροφής καθορίζονται από το τι, πότε, πώς και με ποιον τρώγονται τα τρόφιμα</a:t>
            </a:r>
            <a:r>
              <a:rPr lang="en-US" sz="1800" dirty="0">
                <a:latin typeface="Arial"/>
                <a:cs typeface="Arial"/>
                <a:sym typeface="Arial"/>
              </a:rPr>
              <a:t>.</a:t>
            </a:r>
            <a:endParaRPr sz="1800" dirty="0">
              <a:latin typeface="Arial"/>
              <a:cs typeface="Arial"/>
              <a:sym typeface="Arial"/>
            </a:endParaRPr>
          </a:p>
          <a:p>
            <a:pPr marL="0" lvl="0" indent="0" algn="l" rtl="0">
              <a:lnSpc>
                <a:spcPct val="90000"/>
              </a:lnSpc>
              <a:spcBef>
                <a:spcPts val="1000"/>
              </a:spcBef>
              <a:spcAft>
                <a:spcPts val="0"/>
              </a:spcAft>
              <a:buClr>
                <a:schemeClr val="dk1"/>
              </a:buClr>
              <a:buSzPts val="1800"/>
              <a:buNone/>
            </a:pPr>
            <a:r>
              <a:rPr lang="en-US" sz="1800" dirty="0">
                <a:latin typeface="Arial"/>
                <a:ea typeface="Arial"/>
                <a:cs typeface="Arial"/>
                <a:sym typeface="Arial"/>
              </a:rPr>
              <a:t> </a:t>
            </a:r>
            <a:endParaRPr sz="1800" dirty="0">
              <a:latin typeface="Arial"/>
              <a:ea typeface="Arial"/>
              <a:cs typeface="Arial"/>
              <a:sym typeface="Arial"/>
            </a:endParaRPr>
          </a:p>
          <a:p>
            <a:pPr marL="228600" lvl="0" indent="-228600"/>
            <a:r>
              <a:rPr lang="el-GR" sz="1800" dirty="0">
                <a:latin typeface="Arial"/>
                <a:cs typeface="Arial"/>
              </a:rPr>
              <a:t>Οι εθνικές ομάδες και οι φυλετικές ομάδες διαφέρουν ως προς τον τρόπο με τον οποίο προσδιορίζουν τα τρόφιμα και τον τρόπο με τον οποίο τα προετοιμάζουν μέσω διαφορετικών προϊόντων, το χρονοδιάγραμμα και τη συχνότητα των γευμάτων</a:t>
            </a:r>
            <a:r>
              <a:rPr lang="en-US" sz="1800" dirty="0">
                <a:latin typeface="Arial"/>
                <a:ea typeface="Arial"/>
                <a:cs typeface="Arial"/>
                <a:sym typeface="Arial"/>
              </a:rPr>
              <a:t>. </a:t>
            </a:r>
            <a:endParaRPr sz="1800" dirty="0">
              <a:latin typeface="Arial"/>
              <a:ea typeface="Arial"/>
              <a:cs typeface="Arial"/>
              <a:sym typeface="Arial"/>
            </a:endParaRPr>
          </a:p>
          <a:p>
            <a:pPr marL="0" lvl="0" indent="0" algn="l" rtl="0">
              <a:lnSpc>
                <a:spcPct val="90000"/>
              </a:lnSpc>
              <a:spcBef>
                <a:spcPts val="1000"/>
              </a:spcBef>
              <a:spcAft>
                <a:spcPts val="0"/>
              </a:spcAft>
              <a:buClr>
                <a:schemeClr val="dk1"/>
              </a:buClr>
              <a:buSzPts val="1800"/>
              <a:buNone/>
            </a:pPr>
            <a:r>
              <a:rPr lang="en-US" sz="1800" dirty="0">
                <a:latin typeface="Arial"/>
                <a:ea typeface="Arial"/>
                <a:cs typeface="Arial"/>
                <a:sym typeface="Arial"/>
              </a:rPr>
              <a:t> </a:t>
            </a:r>
            <a:endParaRPr sz="1800" dirty="0">
              <a:latin typeface="Arial"/>
              <a:ea typeface="Arial"/>
              <a:cs typeface="Arial"/>
              <a:sym typeface="Arial"/>
            </a:endParaRPr>
          </a:p>
          <a:p>
            <a:pPr marL="228600" lvl="0" indent="-228600"/>
            <a:r>
              <a:rPr lang="el-GR" sz="1800" dirty="0">
                <a:latin typeface="Arial"/>
                <a:cs typeface="Arial"/>
              </a:rPr>
              <a:t>Τα τρόφιμα χρησιμοποιούνται συχνά με συμβολικούς τρόπους, διαδραματίζοντας αναπόσπαστο ρόλο σε θρησκευτικές τελετές και κοινωνικές εκδηλώσεις. Η μαγειρική διαμορφώνεται από τις διατροφικές συνήθειες. </a:t>
            </a:r>
            <a:endParaRPr sz="1800" dirty="0">
              <a:latin typeface="Arial"/>
              <a:cs typeface="Arial"/>
            </a:endParaRPr>
          </a:p>
        </p:txBody>
      </p:sp>
      <p:sp>
        <p:nvSpPr>
          <p:cNvPr id="2" name="Slide Number Placeholder 1">
            <a:extLst>
              <a:ext uri="{FF2B5EF4-FFF2-40B4-BE49-F238E27FC236}">
                <a16:creationId xmlns:a16="http://schemas.microsoft.com/office/drawing/2014/main" xmlns="" id="{F8917161-288A-4A5B-8DFB-E51FA7E80F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4"/>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sz="1800" dirty="0">
              <a:latin typeface="Arial"/>
              <a:cs typeface="Arial"/>
              <a:sym typeface="Arial"/>
            </a:endParaRPr>
          </a:p>
          <a:p>
            <a:pPr marL="0" lvl="0" indent="0" algn="l" rtl="0">
              <a:lnSpc>
                <a:spcPct val="90000"/>
              </a:lnSpc>
              <a:spcBef>
                <a:spcPts val="1000"/>
              </a:spcBef>
              <a:spcAft>
                <a:spcPts val="0"/>
              </a:spcAft>
              <a:buClr>
                <a:schemeClr val="dk1"/>
              </a:buClr>
              <a:buSzPts val="2800"/>
              <a:buNone/>
            </a:pPr>
            <a:endParaRPr sz="1800" dirty="0">
              <a:latin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p:txBody>
      </p:sp>
      <p:sp>
        <p:nvSpPr>
          <p:cNvPr id="274" name="Google Shape;274;p24"/>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24"/>
          <p:cNvSpPr/>
          <p:nvPr/>
        </p:nvSpPr>
        <p:spPr>
          <a:xfrm>
            <a:off x="1157842" y="903053"/>
            <a:ext cx="10515601" cy="535527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 </a:t>
            </a:r>
            <a:r>
              <a:rPr lang="el-GR" sz="1800" dirty="0">
                <a:solidFill>
                  <a:schemeClr val="dk1"/>
                </a:solidFill>
              </a:rPr>
              <a:t>Διατροφικές Παραδώσεις</a:t>
            </a:r>
            <a:r>
              <a:rPr lang="en-US" sz="1800" b="0" i="0" u="none" strike="noStrike" cap="none" dirty="0">
                <a:solidFill>
                  <a:schemeClr val="dk1"/>
                </a:solidFill>
                <a:latin typeface="Arial"/>
                <a:ea typeface="Arial"/>
                <a:cs typeface="Arial"/>
                <a:sym typeface="Arial"/>
              </a:rPr>
              <a:t>                                        </a:t>
            </a:r>
            <a:r>
              <a:rPr lang="el-GR" sz="1800" b="0" i="0" u="none" strike="noStrike" cap="none" dirty="0">
                <a:solidFill>
                  <a:schemeClr val="dk1"/>
                </a:solidFill>
                <a:latin typeface="Arial"/>
                <a:ea typeface="Arial"/>
                <a:cs typeface="Arial"/>
                <a:sym typeface="Arial"/>
              </a:rPr>
              <a:t>Μαγειρική</a:t>
            </a:r>
            <a:endParaRPr dirty="0"/>
          </a:p>
          <a:p>
            <a:pPr marL="0" marR="0" lvl="0" indent="0" algn="l" rtl="0">
              <a:lnSpc>
                <a:spcPct val="15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lvl="0">
              <a:lnSpc>
                <a:spcPct val="150000"/>
              </a:lnSpc>
              <a:buClr>
                <a:schemeClr val="dk1"/>
              </a:buClr>
              <a:buSzPts val="1800"/>
            </a:pPr>
            <a:r>
              <a:rPr lang="el-GR" sz="1800" dirty="0">
                <a:solidFill>
                  <a:schemeClr val="dk1"/>
                </a:solidFill>
              </a:rPr>
              <a:t>Η σχέση μεταξύ των παραδόσεων των τροφίμων και της μαγειρικής μπορεί να αναγνωριστεί ως διαδικασία που απαιτεί αναζήτηση και συμμετοχή σε διαπολιτισμικές ανταλλαγές. </a:t>
            </a:r>
          </a:p>
          <a:p>
            <a:pPr lvl="0">
              <a:lnSpc>
                <a:spcPct val="150000"/>
              </a:lnSpc>
              <a:buClr>
                <a:schemeClr val="dk1"/>
              </a:buClr>
              <a:buSzPts val="1800"/>
            </a:pPr>
            <a:r>
              <a:rPr lang="el-GR" sz="1800" dirty="0">
                <a:solidFill>
                  <a:schemeClr val="dk1"/>
                </a:solidFill>
              </a:rPr>
              <a:t>Οι ακόλουθες ερωτήσεις παρέχουν καλύτερη κατανόηση των διατροφικών συνηθειών και των πολιτιστικών ζητημάτων στον τομέα της μαγειρικής. </a:t>
            </a:r>
          </a:p>
          <a:p>
            <a:pPr lvl="0">
              <a:lnSpc>
                <a:spcPct val="150000"/>
              </a:lnSpc>
              <a:buClr>
                <a:schemeClr val="dk1"/>
              </a:buClr>
              <a:buSzPts val="1800"/>
            </a:pPr>
            <a:endParaRPr lang="el-GR" sz="1800" dirty="0">
              <a:solidFill>
                <a:schemeClr val="dk1"/>
              </a:solidFill>
            </a:endParaRPr>
          </a:p>
          <a:p>
            <a:pPr marL="285750" lvl="0" indent="-285750">
              <a:lnSpc>
                <a:spcPct val="150000"/>
              </a:lnSpc>
              <a:buClr>
                <a:schemeClr val="dk1"/>
              </a:buClr>
              <a:buSzPts val="1800"/>
              <a:buFont typeface="Arial" panose="020B0604020202020204" pitchFamily="34" charset="0"/>
              <a:buChar char="•"/>
            </a:pPr>
            <a:r>
              <a:rPr lang="el-GR" sz="1800" dirty="0">
                <a:solidFill>
                  <a:schemeClr val="dk1"/>
                </a:solidFill>
              </a:rPr>
              <a:t>Ποια είναι τα πιο δημοφιλή τρόφιμα στη χώρα σας; </a:t>
            </a:r>
          </a:p>
          <a:p>
            <a:pPr marL="285750" lvl="0" indent="-285750">
              <a:lnSpc>
                <a:spcPct val="150000"/>
              </a:lnSpc>
              <a:buClr>
                <a:schemeClr val="dk1"/>
              </a:buClr>
              <a:buSzPts val="1800"/>
              <a:buFont typeface="Arial" panose="020B0604020202020204" pitchFamily="34" charset="0"/>
              <a:buChar char="•"/>
            </a:pPr>
            <a:r>
              <a:rPr lang="el-GR" sz="1800" dirty="0">
                <a:solidFill>
                  <a:schemeClr val="dk1"/>
                </a:solidFill>
              </a:rPr>
              <a:t>Πόσο συχνά τρώνε αυτά τα τρόφιμα οι άνθρωποι; </a:t>
            </a:r>
          </a:p>
          <a:p>
            <a:pPr marL="285750" lvl="0" indent="-285750">
              <a:lnSpc>
                <a:spcPct val="150000"/>
              </a:lnSpc>
              <a:buClr>
                <a:schemeClr val="dk1"/>
              </a:buClr>
              <a:buSzPts val="1800"/>
              <a:buFont typeface="Arial" panose="020B0604020202020204" pitchFamily="34" charset="0"/>
              <a:buChar char="•"/>
            </a:pPr>
            <a:r>
              <a:rPr lang="el-GR" sz="1800" dirty="0">
                <a:solidFill>
                  <a:schemeClr val="dk1"/>
                </a:solidFill>
              </a:rPr>
              <a:t>Ποια τρόφιμα τρώνε σε διακοπές ή ειδικές περιστάσεις; </a:t>
            </a:r>
          </a:p>
          <a:p>
            <a:pPr marL="285750" lvl="0" indent="-285750">
              <a:lnSpc>
                <a:spcPct val="150000"/>
              </a:lnSpc>
              <a:buClr>
                <a:schemeClr val="dk1"/>
              </a:buClr>
              <a:buSzPts val="1800"/>
              <a:buFont typeface="Arial" panose="020B0604020202020204" pitchFamily="34" charset="0"/>
              <a:buChar char="•"/>
            </a:pPr>
            <a:r>
              <a:rPr lang="el-GR" sz="1800" dirty="0">
                <a:solidFill>
                  <a:schemeClr val="dk1"/>
                </a:solidFill>
              </a:rPr>
              <a:t>Πώς μαγειρεύονται; </a:t>
            </a:r>
          </a:p>
          <a:p>
            <a:pPr marL="285750" lvl="0" indent="-285750">
              <a:lnSpc>
                <a:spcPct val="150000"/>
              </a:lnSpc>
              <a:buClr>
                <a:schemeClr val="dk1"/>
              </a:buClr>
              <a:buSzPts val="1800"/>
              <a:buFont typeface="Arial" panose="020B0604020202020204" pitchFamily="34" charset="0"/>
              <a:buChar char="•"/>
            </a:pPr>
            <a:r>
              <a:rPr lang="el-GR" sz="1800" dirty="0">
                <a:solidFill>
                  <a:schemeClr val="dk1"/>
                </a:solidFill>
              </a:rPr>
              <a:t>Ποιες συνταγές χρησιμοποιούνται; </a:t>
            </a:r>
          </a:p>
          <a:p>
            <a:pPr marL="285750" lvl="0" indent="-285750">
              <a:lnSpc>
                <a:spcPct val="150000"/>
              </a:lnSpc>
              <a:buClr>
                <a:schemeClr val="dk1"/>
              </a:buClr>
              <a:buSzPts val="1800"/>
              <a:buFont typeface="Arial" panose="020B0604020202020204" pitchFamily="34" charset="0"/>
              <a:buChar char="•"/>
            </a:pPr>
            <a:r>
              <a:rPr lang="el-GR" sz="1800" dirty="0">
                <a:solidFill>
                  <a:schemeClr val="dk1"/>
                </a:solidFill>
              </a:rPr>
              <a:t>Με τι συνοδεύονται συνήθως; </a:t>
            </a:r>
            <a:endParaRPr sz="1800" dirty="0">
              <a:solidFill>
                <a:schemeClr val="dk1"/>
              </a:solidFill>
            </a:endParaRPr>
          </a:p>
        </p:txBody>
      </p:sp>
      <p:sp>
        <p:nvSpPr>
          <p:cNvPr id="276" name="Google Shape;276;p24"/>
          <p:cNvSpPr/>
          <p:nvPr/>
        </p:nvSpPr>
        <p:spPr>
          <a:xfrm>
            <a:off x="4061782" y="1223050"/>
            <a:ext cx="2101933" cy="221640"/>
          </a:xfrm>
          <a:prstGeom prst="leftRightArrow">
            <a:avLst>
              <a:gd name="adj1" fmla="val 50000"/>
              <a:gd name="adj2" fmla="val 50000"/>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08F55A2B-4C9F-4A50-BD33-768226BDBC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5"/>
          <p:cNvSpPr txBox="1">
            <a:spLocks noGrp="1"/>
          </p:cNvSpPr>
          <p:nvPr>
            <p:ph type="body" idx="1"/>
          </p:nvPr>
        </p:nvSpPr>
        <p:spPr>
          <a:xfrm>
            <a:off x="643976" y="994894"/>
            <a:ext cx="6737684" cy="536673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ts val="1800"/>
              <a:buNone/>
            </a:pPr>
            <a:r>
              <a:rPr lang="en-US" sz="1800" dirty="0">
                <a:latin typeface="Arial"/>
                <a:ea typeface="Arial"/>
                <a:cs typeface="Arial"/>
                <a:sym typeface="Arial"/>
              </a:rPr>
              <a:t> </a:t>
            </a:r>
            <a:endParaRPr sz="1800" dirty="0">
              <a:latin typeface="Arial"/>
              <a:ea typeface="Arial"/>
              <a:cs typeface="Arial"/>
              <a:sym typeface="Arial"/>
            </a:endParaRPr>
          </a:p>
          <a:p>
            <a:pPr marL="0" lvl="0" indent="0" algn="l" rtl="0">
              <a:lnSpc>
                <a:spcPct val="150000"/>
              </a:lnSpc>
              <a:spcBef>
                <a:spcPts val="1000"/>
              </a:spcBef>
              <a:spcAft>
                <a:spcPts val="0"/>
              </a:spcAft>
              <a:buClr>
                <a:schemeClr val="dk1"/>
              </a:buClr>
              <a:buSzPts val="1800"/>
              <a:buNone/>
            </a:pPr>
            <a:r>
              <a:rPr lang="el-GR" sz="1800" b="1" dirty="0">
                <a:solidFill>
                  <a:schemeClr val="accent2"/>
                </a:solidFill>
                <a:latin typeface="Arial"/>
                <a:ea typeface="Arial"/>
                <a:cs typeface="Arial"/>
                <a:sym typeface="Arial"/>
              </a:rPr>
              <a:t>Διατροφικές Παραδόσεις </a:t>
            </a:r>
            <a:endParaRPr sz="1800" b="1" dirty="0">
              <a:solidFill>
                <a:schemeClr val="accent2"/>
              </a:solidFill>
              <a:latin typeface="Arial"/>
              <a:ea typeface="Arial"/>
              <a:cs typeface="Arial"/>
              <a:sym typeface="Arial"/>
            </a:endParaRPr>
          </a:p>
          <a:p>
            <a:pPr marL="0" lvl="0" indent="0">
              <a:lnSpc>
                <a:spcPct val="150000"/>
              </a:lnSpc>
              <a:buNone/>
            </a:pPr>
            <a:r>
              <a:rPr lang="el-GR" sz="2100" dirty="0">
                <a:latin typeface="Arial"/>
                <a:cs typeface="Arial"/>
                <a:sym typeface="Arial"/>
              </a:rPr>
              <a:t>Όσον αφορά τις παραδόσεις τροφίμων, κάθε πολιτισμός έχει υιοθετήσει τις δικές του παραδόσεις και εθιμοτυπία. Ενδιαφέρουσες παραδόσεις φαγητού από τον κόσμο: </a:t>
            </a:r>
          </a:p>
          <a:p>
            <a:pPr marL="342900">
              <a:lnSpc>
                <a:spcPct val="150000"/>
              </a:lnSpc>
            </a:pPr>
            <a:r>
              <a:rPr lang="el-GR" sz="1900" b="1" dirty="0">
                <a:latin typeface="Arial"/>
                <a:cs typeface="Arial"/>
              </a:rPr>
              <a:t>Ταϊλάνδη</a:t>
            </a:r>
            <a:r>
              <a:rPr lang="el-GR" sz="1900" dirty="0">
                <a:latin typeface="Arial"/>
                <a:cs typeface="Arial"/>
              </a:rPr>
              <a:t>: Μην χρησιμοποιείτε πιρούνι </a:t>
            </a:r>
          </a:p>
          <a:p>
            <a:pPr marL="342900">
              <a:lnSpc>
                <a:spcPct val="150000"/>
              </a:lnSpc>
            </a:pPr>
            <a:r>
              <a:rPr lang="el-GR" sz="1900" b="1" dirty="0">
                <a:latin typeface="Arial"/>
                <a:cs typeface="Arial"/>
              </a:rPr>
              <a:t>Ιταλία</a:t>
            </a:r>
            <a:r>
              <a:rPr lang="en-US" sz="1900" b="1" dirty="0">
                <a:latin typeface="Arial"/>
                <a:cs typeface="Arial"/>
              </a:rPr>
              <a:t>:</a:t>
            </a:r>
            <a:r>
              <a:rPr lang="el-GR" sz="1900" dirty="0">
                <a:latin typeface="Arial"/>
                <a:cs typeface="Arial"/>
              </a:rPr>
              <a:t> Αποφύγετε την παρμεζάνα + τα θαλασσινά </a:t>
            </a:r>
          </a:p>
          <a:p>
            <a:pPr marL="342900">
              <a:lnSpc>
                <a:spcPct val="150000"/>
              </a:lnSpc>
            </a:pPr>
            <a:r>
              <a:rPr lang="el-GR" sz="1900" b="1" dirty="0">
                <a:latin typeface="Arial"/>
                <a:cs typeface="Arial"/>
              </a:rPr>
              <a:t>Πορτογαλία</a:t>
            </a:r>
            <a:r>
              <a:rPr lang="el-GR" sz="1900" dirty="0">
                <a:latin typeface="Arial"/>
                <a:cs typeface="Arial"/>
              </a:rPr>
              <a:t>: Χωρίς αλάτι και πιπέρι (Στην Πορτογαλία, το να ζητάς αλάτι και πιπέρι σε ένα εστιατόριο είναι τεράστιο αδίκημα για τον σεφ και τις ικανότητές τους στο μαγείρεμα. </a:t>
            </a:r>
          </a:p>
          <a:p>
            <a:pPr marL="342900">
              <a:lnSpc>
                <a:spcPct val="150000"/>
              </a:lnSpc>
            </a:pPr>
            <a:r>
              <a:rPr lang="el-GR" sz="1900" b="1" dirty="0">
                <a:latin typeface="Arial"/>
                <a:cs typeface="Arial"/>
              </a:rPr>
              <a:t>Νότια Κορέα</a:t>
            </a:r>
            <a:r>
              <a:rPr lang="el-GR" sz="1900" dirty="0">
                <a:latin typeface="Arial"/>
                <a:cs typeface="Arial"/>
              </a:rPr>
              <a:t>: Πριν ξεκινήσετε ένα γεύμα, βεβαιωθείτε ότι οι ηλικιωμένοι και οι πρεσβύτεροι στο τραπέζι έχουν αρχίσει να τρώνε πρώτα. </a:t>
            </a:r>
            <a:endParaRPr sz="1900" dirty="0">
              <a:latin typeface="Arial"/>
              <a:cs typeface="Arial"/>
            </a:endParaRPr>
          </a:p>
        </p:txBody>
      </p:sp>
      <p:pic>
        <p:nvPicPr>
          <p:cNvPr id="282" name="Google Shape;282;p25" descr="A picture containing dish, several&#10;&#10;Description automatically generated"/>
          <p:cNvPicPr preferRelativeResize="0"/>
          <p:nvPr/>
        </p:nvPicPr>
        <p:blipFill rotWithShape="1">
          <a:blip r:embed="rId3">
            <a:alphaModFix/>
          </a:blip>
          <a:srcRect/>
          <a:stretch/>
        </p:blipFill>
        <p:spPr>
          <a:xfrm>
            <a:off x="7491663" y="1732547"/>
            <a:ext cx="4422942" cy="4299286"/>
          </a:xfrm>
          <a:prstGeom prst="rect">
            <a:avLst/>
          </a:prstGeom>
          <a:noFill/>
          <a:ln>
            <a:noFill/>
          </a:ln>
        </p:spPr>
      </p:pic>
      <p:sp>
        <p:nvSpPr>
          <p:cNvPr id="283" name="Google Shape;283;p25"/>
          <p:cNvSpPr txBox="1"/>
          <p:nvPr/>
        </p:nvSpPr>
        <p:spPr>
          <a:xfrm>
            <a:off x="8775031" y="6176964"/>
            <a:ext cx="21175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Picture 5: Freepick</a:t>
            </a:r>
            <a:endParaRPr/>
          </a:p>
        </p:txBody>
      </p:sp>
      <p:sp>
        <p:nvSpPr>
          <p:cNvPr id="2" name="Slide Number Placeholder 1">
            <a:extLst>
              <a:ext uri="{FF2B5EF4-FFF2-40B4-BE49-F238E27FC236}">
                <a16:creationId xmlns:a16="http://schemas.microsoft.com/office/drawing/2014/main" xmlns="" id="{D3586B66-9F86-4F9F-B655-58C8AB5435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79a3e3cb35_0_0"/>
          <p:cNvSpPr txBox="1">
            <a:spLocks noGrp="1"/>
          </p:cNvSpPr>
          <p:nvPr>
            <p:ph type="title"/>
          </p:nvPr>
        </p:nvSpPr>
        <p:spPr>
          <a:xfrm>
            <a:off x="957900" y="251251"/>
            <a:ext cx="10395900" cy="18972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100"/>
              <a:buFont typeface="Arial"/>
              <a:buNone/>
            </a:pPr>
            <a:r>
              <a:rPr lang="el-GR" sz="1800" b="1" dirty="0">
                <a:solidFill>
                  <a:schemeClr val="accent2"/>
                </a:solidFill>
                <a:latin typeface="Arial"/>
                <a:ea typeface="Arial"/>
                <a:cs typeface="Arial"/>
                <a:sym typeface="Arial"/>
              </a:rPr>
              <a:t>Διατροφικές παραδόσεις από τις χώρες εταίρους του έργου</a:t>
            </a:r>
            <a:endParaRPr sz="1500" b="1" dirty="0">
              <a:solidFill>
                <a:schemeClr val="accent2"/>
              </a:solidFill>
              <a:latin typeface="Arial"/>
              <a:ea typeface="Arial"/>
              <a:cs typeface="Arial"/>
              <a:sym typeface="Arial"/>
            </a:endParaRPr>
          </a:p>
        </p:txBody>
      </p:sp>
      <p:sp>
        <p:nvSpPr>
          <p:cNvPr id="292" name="Google Shape;292;g79a3e3cb35_0_0"/>
          <p:cNvSpPr txBox="1">
            <a:spLocks noGrp="1"/>
          </p:cNvSpPr>
          <p:nvPr>
            <p:ph type="body" idx="1"/>
          </p:nvPr>
        </p:nvSpPr>
        <p:spPr>
          <a:xfrm>
            <a:off x="957900" y="1806674"/>
            <a:ext cx="10791300" cy="4622117"/>
          </a:xfrm>
          <a:prstGeom prst="rect">
            <a:avLst/>
          </a:prstGeom>
        </p:spPr>
        <p:txBody>
          <a:bodyPr spcFirstLastPara="1" wrap="square" lIns="91425" tIns="45700" rIns="91425" bIns="45700" anchor="t" anchorCtr="0">
            <a:normAutofit fontScale="62500" lnSpcReduction="20000"/>
          </a:bodyPr>
          <a:lstStyle/>
          <a:p>
            <a:pPr marL="0" marR="0" lvl="0" indent="0" algn="l" rtl="0">
              <a:lnSpc>
                <a:spcPct val="150000"/>
              </a:lnSpc>
              <a:spcBef>
                <a:spcPts val="1000"/>
              </a:spcBef>
              <a:spcAft>
                <a:spcPts val="0"/>
              </a:spcAft>
              <a:buClr>
                <a:schemeClr val="dk1"/>
              </a:buClr>
              <a:buSzPts val="1800"/>
              <a:buFont typeface="Arial"/>
              <a:buNone/>
            </a:pPr>
            <a:r>
              <a:rPr lang="el-GR" sz="2900" b="1" i="1" dirty="0">
                <a:latin typeface="Arial"/>
                <a:ea typeface="Arial"/>
                <a:cs typeface="Arial"/>
                <a:sym typeface="Arial"/>
              </a:rPr>
              <a:t>Τουρκία</a:t>
            </a:r>
            <a:endParaRPr sz="2900" dirty="0">
              <a:latin typeface="Arial"/>
              <a:ea typeface="Arial"/>
              <a:cs typeface="Arial"/>
              <a:sym typeface="Arial"/>
            </a:endParaRPr>
          </a:p>
          <a:p>
            <a:pPr indent="-457200">
              <a:lnSpc>
                <a:spcPct val="150000"/>
              </a:lnSpc>
            </a:pPr>
            <a:r>
              <a:rPr lang="el-GR" sz="2900" dirty="0">
                <a:latin typeface="Arial"/>
                <a:ea typeface="Arial"/>
                <a:cs typeface="Arial"/>
                <a:sym typeface="Arial"/>
              </a:rPr>
              <a:t>Μετά το κυρίως γεύμα, στους Τούρκους αρέσει να πίνουν τσάι ή να τρώνε κάποιο γλυκο (μπαγκλαβάς, κλπ.).</a:t>
            </a:r>
          </a:p>
          <a:p>
            <a:pPr indent="-457200">
              <a:lnSpc>
                <a:spcPct val="150000"/>
              </a:lnSpc>
            </a:pPr>
            <a:r>
              <a:rPr lang="el-GR" sz="2900" dirty="0">
                <a:latin typeface="Arial"/>
                <a:ea typeface="Arial"/>
                <a:cs typeface="Arial"/>
                <a:sym typeface="Arial"/>
              </a:rPr>
              <a:t>Μία από τις πιο συνηθισμένες διατροφικές συμπεριφορές των Τούρκων είναι να καταναλώνουν πολύ γρήγορα την τροφή τους. Κυρίως στις αγροτικές περιοχές, το να τρώει κανείς γρήγορα και να εγκαταλείπει το τραπέζι αμέσως μόλις τελείωσει το γεύμα του θεωρούνται αποδεκτές συμπεριφορές. </a:t>
            </a:r>
          </a:p>
          <a:p>
            <a:pPr indent="-457200">
              <a:lnSpc>
                <a:spcPct val="150000"/>
              </a:lnSpc>
            </a:pPr>
            <a:r>
              <a:rPr lang="el-GR" sz="2900" dirty="0">
                <a:latin typeface="Arial"/>
                <a:ea typeface="Arial"/>
                <a:cs typeface="Arial"/>
                <a:sym typeface="Arial"/>
              </a:rPr>
              <a:t>Η σούπα είναι ένα πραραδοσιακό πιάτο από το οποίο θα ξεκινήσει κανείς το γεύμα του τούρκικο τραπέζι. Πιστεύεται ότι ανακουφίζει το στομάχι μας πριν από τα κύρια πιάτα.</a:t>
            </a:r>
            <a:endParaRPr sz="2900" dirty="0">
              <a:latin typeface="Arial"/>
              <a:ea typeface="Arial"/>
              <a:cs typeface="Arial"/>
              <a:sym typeface="Arial"/>
            </a:endParaRPr>
          </a:p>
          <a:p>
            <a:pPr marL="0" marR="0" lvl="0" indent="0" algn="l" rtl="0">
              <a:lnSpc>
                <a:spcPct val="150000"/>
              </a:lnSpc>
              <a:spcBef>
                <a:spcPts val="1000"/>
              </a:spcBef>
              <a:spcAft>
                <a:spcPts val="0"/>
              </a:spcAft>
              <a:buClr>
                <a:schemeClr val="dk1"/>
              </a:buClr>
              <a:buSzPts val="1800"/>
              <a:buFont typeface="Arial"/>
              <a:buNone/>
            </a:pPr>
            <a:endParaRPr sz="5182" dirty="0">
              <a:latin typeface="Arial"/>
              <a:ea typeface="Arial"/>
              <a:cs typeface="Arial"/>
              <a:sym typeface="Arial"/>
            </a:endParaRPr>
          </a:p>
          <a:p>
            <a:pPr marL="228600" lvl="0" indent="0" algn="just" rtl="0">
              <a:lnSpc>
                <a:spcPct val="150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just" rtl="0">
              <a:lnSpc>
                <a:spcPct val="150000"/>
              </a:lnSpc>
              <a:spcBef>
                <a:spcPts val="800"/>
              </a:spcBef>
              <a:spcAft>
                <a:spcPts val="0"/>
              </a:spcAft>
              <a:buClr>
                <a:schemeClr val="dk1"/>
              </a:buClr>
              <a:buSzPts val="1100"/>
              <a:buFont typeface="Arial"/>
              <a:buNone/>
            </a:pPr>
            <a:r>
              <a:rPr lang="en-US" sz="1200" dirty="0">
                <a:latin typeface="Arial"/>
                <a:ea typeface="Arial"/>
                <a:cs typeface="Arial"/>
                <a:sym typeface="Arial"/>
              </a:rPr>
              <a:t>     </a:t>
            </a:r>
            <a:endParaRPr sz="1100" dirty="0">
              <a:latin typeface="Arial"/>
              <a:ea typeface="Arial"/>
              <a:cs typeface="Arial"/>
              <a:sym typeface="Arial"/>
            </a:endParaRPr>
          </a:p>
          <a:p>
            <a:pPr marL="0" lvl="0" indent="0" algn="l" rtl="0">
              <a:spcBef>
                <a:spcPts val="1000"/>
              </a:spcBef>
              <a:spcAft>
                <a:spcPts val="0"/>
              </a:spcAft>
              <a:buNone/>
            </a:pPr>
            <a:endParaRPr dirty="0"/>
          </a:p>
        </p:txBody>
      </p:sp>
      <p:sp>
        <p:nvSpPr>
          <p:cNvPr id="2" name="Slide Number Placeholder 1">
            <a:extLst>
              <a:ext uri="{FF2B5EF4-FFF2-40B4-BE49-F238E27FC236}">
                <a16:creationId xmlns:a16="http://schemas.microsoft.com/office/drawing/2014/main" xmlns="" id="{040ED361-5988-45F1-94C2-186B979C11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24</a:t>
            </a:fld>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79a3e3cb35_0_6"/>
          <p:cNvSpPr txBox="1">
            <a:spLocks noGrp="1"/>
          </p:cNvSpPr>
          <p:nvPr>
            <p:ph type="body" idx="1"/>
          </p:nvPr>
        </p:nvSpPr>
        <p:spPr>
          <a:xfrm>
            <a:off x="969150" y="921275"/>
            <a:ext cx="10194000" cy="5255400"/>
          </a:xfrm>
          <a:prstGeom prst="rect">
            <a:avLst/>
          </a:prstGeom>
        </p:spPr>
        <p:txBody>
          <a:bodyPr spcFirstLastPara="1" wrap="square" lIns="91425" tIns="45700" rIns="91425" bIns="45700" anchor="t" anchorCtr="0">
            <a:noAutofit/>
          </a:bodyPr>
          <a:lstStyle/>
          <a:p>
            <a:pPr marL="0" lvl="0" indent="0" algn="just" rtl="0">
              <a:lnSpc>
                <a:spcPct val="140000"/>
              </a:lnSpc>
              <a:spcBef>
                <a:spcPts val="0"/>
              </a:spcBef>
              <a:spcAft>
                <a:spcPts val="0"/>
              </a:spcAft>
              <a:buSzPts val="935"/>
              <a:buNone/>
            </a:pPr>
            <a:r>
              <a:rPr lang="en-US" sz="1821" dirty="0">
                <a:latin typeface="Arial"/>
                <a:ea typeface="Arial"/>
                <a:cs typeface="Arial"/>
                <a:sym typeface="Arial"/>
              </a:rPr>
              <a:t>  </a:t>
            </a:r>
            <a:r>
              <a:rPr lang="el-GR" sz="1821" b="1" i="1" dirty="0">
                <a:latin typeface="Arial"/>
                <a:ea typeface="Arial"/>
                <a:cs typeface="Arial"/>
                <a:sym typeface="Arial"/>
              </a:rPr>
              <a:t>Ελλάδα</a:t>
            </a:r>
            <a:endParaRPr sz="1821" b="1" i="1" dirty="0">
              <a:latin typeface="Arial"/>
              <a:ea typeface="Arial"/>
              <a:cs typeface="Arial"/>
              <a:sym typeface="Arial"/>
            </a:endParaRPr>
          </a:p>
          <a:p>
            <a:pPr marL="342900" algn="just">
              <a:lnSpc>
                <a:spcPct val="140000"/>
              </a:lnSpc>
              <a:spcBef>
                <a:spcPts val="800"/>
              </a:spcBef>
              <a:buSzPct val="100000"/>
            </a:pPr>
            <a:r>
              <a:rPr lang="el-GR" sz="1800" dirty="0">
                <a:latin typeface="Arial"/>
                <a:ea typeface="Arial"/>
                <a:cs typeface="Arial"/>
                <a:sym typeface="Arial"/>
              </a:rPr>
              <a:t>Στις τυπικές ελληνικές ταβέρνες οι άνθρωποι δεν παραγγέλνουν πάντα ένα κυρίως πιάτο για κάθε άτομο. Οι Έλληνες συνήθως παραγγέλνουν διάφορα ορεκτικά και θέλουν να μοιράζονται το φαγητό τους με άλλους φίλους και συγγενείς. Αυτό τους επιτρέπει να δοκιμάσουν πολλά πιάτα αντί να παραγγείλουν μόνο ένα κυρίως πιάτο και ένα ορεκτικό.</a:t>
            </a:r>
          </a:p>
          <a:p>
            <a:pPr marL="342900" algn="just">
              <a:lnSpc>
                <a:spcPct val="140000"/>
              </a:lnSpc>
              <a:spcBef>
                <a:spcPts val="800"/>
              </a:spcBef>
              <a:buSzPct val="100000"/>
            </a:pPr>
            <a:r>
              <a:rPr lang="el-GR" sz="1800" dirty="0">
                <a:latin typeface="Arial"/>
                <a:ea typeface="Arial"/>
                <a:cs typeface="Arial"/>
                <a:sym typeface="Arial"/>
              </a:rPr>
              <a:t>Οι Έλληνες δεν είναι γνωστοί για το με μεγάλο πρωινό τους. Οι τυπικές τροφές για πρωινό περιλαμβάνουν καφέ για ενήλικες και γάλα για τα παιδιά, μερικές φορές μαζί με ψωμί και τυρί ή ψωμί, βούτυρο και μέλι ή / και φρέσκα φρούτα. Ανάλογα με το επάγγελμά τους, ένας Έλληνας μπορεί να παραλείψει το πρωινό. </a:t>
            </a:r>
          </a:p>
          <a:p>
            <a:pPr marL="342900" algn="just">
              <a:lnSpc>
                <a:spcPct val="140000"/>
              </a:lnSpc>
              <a:spcBef>
                <a:spcPts val="800"/>
              </a:spcBef>
              <a:buSzPct val="100000"/>
            </a:pPr>
            <a:r>
              <a:rPr lang="el-GR" sz="1800" dirty="0">
                <a:latin typeface="Arial"/>
                <a:ea typeface="Arial"/>
                <a:cs typeface="Arial"/>
                <a:sym typeface="Arial"/>
              </a:rPr>
              <a:t>Οι Έλληνες είναι γενναιόδωροι και περήφανοι οικοδεσπότες. Μην αρνηθείτε έναν καφέ ή ποτό - είναι μια χειρονομία φιλοξενίας και καλής θέλησης. Εάν έχετε λάβει πρόσκληση, ο οικοδεσπότης πληρώνει κανονικά. Εάν έχετε προσκληθεί στο σπίτι κάποιου, είναι ευγενικό να πάρετε ένα μικρό δώρο (λουλούδια ή γλυκά).</a:t>
            </a:r>
            <a:endParaRPr sz="1800" dirty="0"/>
          </a:p>
        </p:txBody>
      </p:sp>
      <p:sp>
        <p:nvSpPr>
          <p:cNvPr id="2" name="Slide Number Placeholder 1">
            <a:extLst>
              <a:ext uri="{FF2B5EF4-FFF2-40B4-BE49-F238E27FC236}">
                <a16:creationId xmlns:a16="http://schemas.microsoft.com/office/drawing/2014/main" xmlns="" id="{1E61A135-A3D8-4327-81D2-F6584AD226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25</a:t>
            </a:fld>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g79a3e3cb35_0_11"/>
          <p:cNvSpPr txBox="1">
            <a:spLocks noGrp="1"/>
          </p:cNvSpPr>
          <p:nvPr>
            <p:ph type="body" idx="1"/>
          </p:nvPr>
        </p:nvSpPr>
        <p:spPr>
          <a:xfrm>
            <a:off x="1006151" y="1286809"/>
            <a:ext cx="10515600" cy="3966300"/>
          </a:xfrm>
          <a:prstGeom prst="rect">
            <a:avLst/>
          </a:prstGeom>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chemeClr val="dk1"/>
              </a:buClr>
              <a:buSzPts val="1100"/>
              <a:buFont typeface="Arial"/>
              <a:buNone/>
            </a:pPr>
            <a:r>
              <a:rPr lang="el-GR" sz="1800" b="1" i="1" dirty="0">
                <a:latin typeface="Arial"/>
                <a:ea typeface="Arial"/>
                <a:cs typeface="Arial"/>
                <a:sym typeface="Arial"/>
              </a:rPr>
              <a:t>Αυστρία</a:t>
            </a:r>
          </a:p>
          <a:p>
            <a:pPr marL="285750" indent="-285750" algn="just">
              <a:lnSpc>
                <a:spcPct val="150000"/>
              </a:lnSpc>
              <a:spcBef>
                <a:spcPts val="0"/>
              </a:spcBef>
              <a:buSzPct val="100000"/>
            </a:pPr>
            <a:r>
              <a:rPr lang="el-GR" sz="1800" dirty="0">
                <a:latin typeface="Arial"/>
                <a:ea typeface="Arial"/>
                <a:cs typeface="Arial"/>
                <a:sym typeface="Arial"/>
              </a:rPr>
              <a:t>Οι Αυστριακοί γενικά έχουν ελαφρύ πρωινό, μετά ένα μεγάλο μεσημεριανό γεύμα και ένα ελαφρύ δείπνο</a:t>
            </a:r>
          </a:p>
          <a:p>
            <a:pPr marL="285750" indent="-285750" algn="just">
              <a:lnSpc>
                <a:spcPct val="150000"/>
              </a:lnSpc>
              <a:spcBef>
                <a:spcPts val="0"/>
              </a:spcBef>
              <a:buSzPct val="100000"/>
            </a:pPr>
            <a:r>
              <a:rPr lang="el-GR" sz="1800" dirty="0">
                <a:latin typeface="Arial"/>
                <a:ea typeface="Arial"/>
                <a:cs typeface="Arial"/>
                <a:sym typeface="Arial"/>
              </a:rPr>
              <a:t>Τα σνακ είναι κοινά στην Αυστρία, επειδή η περίοδος μεταξύ των γευμάτων είναι συχνά μερικές ώρες.</a:t>
            </a:r>
          </a:p>
          <a:p>
            <a:pPr marL="285750" indent="-285750" algn="just">
              <a:lnSpc>
                <a:spcPct val="150000"/>
              </a:lnSpc>
              <a:spcBef>
                <a:spcPts val="0"/>
              </a:spcBef>
              <a:buSzPct val="100000"/>
            </a:pPr>
            <a:r>
              <a:rPr lang="el-GR" sz="1800" dirty="0">
                <a:latin typeface="Arial"/>
                <a:ea typeface="Arial"/>
                <a:cs typeface="Arial"/>
                <a:sym typeface="Arial"/>
              </a:rPr>
              <a:t>Τα ζυμαρικά ή "Knoedel" είναι πολύ δημοφιλή στην Αυστρία.</a:t>
            </a:r>
          </a:p>
          <a:p>
            <a:pPr marL="285750" indent="-285750" algn="just">
              <a:lnSpc>
                <a:spcPct val="150000"/>
              </a:lnSpc>
              <a:spcBef>
                <a:spcPts val="0"/>
              </a:spcBef>
              <a:buSzPct val="100000"/>
            </a:pPr>
            <a:r>
              <a:rPr lang="el-GR" sz="1800" dirty="0">
                <a:latin typeface="Arial"/>
                <a:ea typeface="Arial"/>
                <a:cs typeface="Arial"/>
                <a:sym typeface="Arial"/>
              </a:rPr>
              <a:t>Ποτέ μην κόβετε ένα αυστριακό ζυμαρικό με το μαχαίρι σας. Κρατήστε το στη θέση του με το μαχαίρι σας και κόψτε το χρησιμοποιώντας το πιρούνι σας.</a:t>
            </a:r>
          </a:p>
        </p:txBody>
      </p:sp>
      <p:sp>
        <p:nvSpPr>
          <p:cNvPr id="2" name="Slide Number Placeholder 1">
            <a:extLst>
              <a:ext uri="{FF2B5EF4-FFF2-40B4-BE49-F238E27FC236}">
                <a16:creationId xmlns:a16="http://schemas.microsoft.com/office/drawing/2014/main" xmlns="" id="{D8C268D8-872F-44F7-B08B-9CD917DBA3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26</a:t>
            </a:fld>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6"/>
          <p:cNvSpPr txBox="1">
            <a:spLocks noGrp="1"/>
          </p:cNvSpPr>
          <p:nvPr>
            <p:ph type="body" idx="1"/>
          </p:nvPr>
        </p:nvSpPr>
        <p:spPr>
          <a:xfrm>
            <a:off x="838200" y="1331090"/>
            <a:ext cx="10515600" cy="4845874"/>
          </a:xfrm>
          <a:prstGeom prst="rect">
            <a:avLst/>
          </a:prstGeom>
          <a:noFill/>
          <a:ln>
            <a:noFill/>
          </a:ln>
        </p:spPr>
        <p:txBody>
          <a:bodyPr spcFirstLastPara="1" wrap="square" lIns="91425" tIns="45700" rIns="91425" bIns="45700" anchor="t" anchorCtr="0">
            <a:normAutofit/>
          </a:bodyPr>
          <a:lstStyle/>
          <a:p>
            <a:pPr marL="0" lvl="0" indent="0">
              <a:spcBef>
                <a:spcPts val="0"/>
              </a:spcBef>
              <a:buNone/>
            </a:pPr>
            <a:r>
              <a:rPr lang="el-GR" sz="1900" b="1" dirty="0">
                <a:solidFill>
                  <a:schemeClr val="accent1"/>
                </a:solidFill>
                <a:latin typeface="Arial"/>
                <a:cs typeface="Arial"/>
              </a:rPr>
              <a:t>Προϊόντα και διατροφικές συνήθειες</a:t>
            </a:r>
            <a:endParaRPr lang="en-US" sz="1900" b="1" dirty="0">
              <a:solidFill>
                <a:schemeClr val="accent1"/>
              </a:solidFill>
              <a:latin typeface="Arial"/>
              <a:cs typeface="Arial"/>
            </a:endParaRPr>
          </a:p>
          <a:p>
            <a:pPr marL="0" lvl="0" indent="0">
              <a:spcBef>
                <a:spcPts val="0"/>
              </a:spcBef>
              <a:buNone/>
            </a:pPr>
            <a:endParaRPr lang="en-US" sz="1900" dirty="0">
              <a:latin typeface="Arial"/>
              <a:cs typeface="Arial"/>
            </a:endParaRPr>
          </a:p>
          <a:p>
            <a:pPr marL="0" lvl="0" indent="0" algn="just">
              <a:spcBef>
                <a:spcPts val="0"/>
              </a:spcBef>
              <a:buNone/>
            </a:pPr>
            <a:endParaRPr lang="el-GR" sz="1900" dirty="0">
              <a:latin typeface="Arial"/>
              <a:cs typeface="Arial"/>
            </a:endParaRPr>
          </a:p>
          <a:p>
            <a:pPr marL="0" lvl="0" indent="0" algn="just">
              <a:spcBef>
                <a:spcPts val="0"/>
              </a:spcBef>
              <a:buNone/>
            </a:pPr>
            <a:r>
              <a:rPr lang="el-GR" sz="1900" dirty="0">
                <a:latin typeface="Arial"/>
                <a:cs typeface="Arial"/>
              </a:rPr>
              <a:t>Οι πολιτισμοί</a:t>
            </a:r>
            <a:r>
              <a:rPr lang="en-US" sz="1900" dirty="0">
                <a:latin typeface="Arial"/>
                <a:cs typeface="Arial"/>
              </a:rPr>
              <a:t> </a:t>
            </a:r>
            <a:r>
              <a:rPr lang="el-GR" sz="1900" dirty="0">
                <a:latin typeface="Arial"/>
                <a:cs typeface="Arial"/>
              </a:rPr>
              <a:t>επίσης διαφέρουν στους τύπους των συνηθειών και των προϊόντων που συνδέουν με τα τρόφιμα. Σε ορισμένους πολιτισμούς, είναι κοινό να τρώνε με τα χέρια. </a:t>
            </a:r>
          </a:p>
          <a:p>
            <a:pPr marL="0" lvl="0" indent="0" algn="just">
              <a:spcBef>
                <a:spcPts val="0"/>
              </a:spcBef>
              <a:buNone/>
            </a:pPr>
            <a:endParaRPr lang="el-GR" sz="1900" dirty="0">
              <a:latin typeface="Arial"/>
              <a:cs typeface="Arial"/>
            </a:endParaRPr>
          </a:p>
          <a:p>
            <a:pPr marL="0" lvl="0" indent="0" algn="just">
              <a:spcBef>
                <a:spcPts val="0"/>
              </a:spcBef>
              <a:buNone/>
            </a:pPr>
            <a:r>
              <a:rPr lang="el-GR" sz="1900" dirty="0">
                <a:latin typeface="Arial"/>
                <a:cs typeface="Arial"/>
              </a:rPr>
              <a:t>Σε άλλα μέρη, ωστόσο, αυτό θεωρείται αγενές.</a:t>
            </a:r>
          </a:p>
          <a:p>
            <a:pPr marL="0" lvl="0" indent="0" algn="just">
              <a:spcBef>
                <a:spcPts val="0"/>
              </a:spcBef>
              <a:buNone/>
            </a:pPr>
            <a:endParaRPr lang="el-GR" sz="1900" dirty="0">
              <a:latin typeface="Arial"/>
              <a:cs typeface="Arial"/>
            </a:endParaRPr>
          </a:p>
          <a:p>
            <a:pPr marL="0" lvl="0" indent="0" algn="just">
              <a:spcBef>
                <a:spcPts val="0"/>
              </a:spcBef>
              <a:buNone/>
            </a:pPr>
            <a:r>
              <a:rPr lang="el-GR" sz="1900" dirty="0">
                <a:latin typeface="Arial"/>
                <a:cs typeface="Arial"/>
              </a:rPr>
              <a:t>Μερικές φορές, το να τελειώσεις τα πάντα στο πιάτο σου θεωρείται ευγενικό, ενώ σε άλλα περιβάλλοντα, σηματοδοτεί στον οικοδεσπότη σου ότι αυτός ή αυτή δεν σου παρείχε αρκετή τροφή. </a:t>
            </a:r>
            <a:endParaRPr sz="1900" dirty="0">
              <a:latin typeface="Arial"/>
              <a:cs typeface="Arial"/>
            </a:endParaRPr>
          </a:p>
        </p:txBody>
      </p:sp>
      <p:sp>
        <p:nvSpPr>
          <p:cNvPr id="2" name="Slide Number Placeholder 1">
            <a:extLst>
              <a:ext uri="{FF2B5EF4-FFF2-40B4-BE49-F238E27FC236}">
                <a16:creationId xmlns:a16="http://schemas.microsoft.com/office/drawing/2014/main" xmlns="" id="{A2AFE965-3B47-4F5E-8F8E-9E0E32DEA5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27</a:t>
            </a:fld>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7"/>
          <p:cNvSpPr>
            <a:spLocks noGrp="1"/>
          </p:cNvSpPr>
          <p:nvPr>
            <p:ph type="body" idx="1"/>
          </p:nvPr>
        </p:nvSpPr>
        <p:spPr>
          <a:xfrm>
            <a:off x="1111331" y="2636322"/>
            <a:ext cx="2653146" cy="2660072"/>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B3C15"/>
              </a:buClr>
              <a:buSzPts val="1800"/>
              <a:buNone/>
            </a:pPr>
            <a:r>
              <a:rPr lang="el-GR" sz="1800" dirty="0">
                <a:solidFill>
                  <a:srgbClr val="7B3C15"/>
                </a:solidFill>
                <a:latin typeface="Arial"/>
                <a:ea typeface="Arial"/>
                <a:cs typeface="Arial"/>
                <a:sym typeface="Arial"/>
              </a:rPr>
              <a:t>Από που προέρχεται</a:t>
            </a:r>
            <a:r>
              <a:rPr lang="en-US" sz="1800" dirty="0">
                <a:solidFill>
                  <a:srgbClr val="7B3C15"/>
                </a:solidFill>
                <a:latin typeface="Arial"/>
                <a:ea typeface="Arial"/>
                <a:cs typeface="Arial"/>
                <a:sym typeface="Arial"/>
              </a:rPr>
              <a:t>? </a:t>
            </a:r>
            <a:endParaRPr sz="1800" dirty="0"/>
          </a:p>
        </p:txBody>
      </p:sp>
      <p:sp>
        <p:nvSpPr>
          <p:cNvPr id="294" name="Google Shape;294;p27"/>
          <p:cNvSpPr/>
          <p:nvPr/>
        </p:nvSpPr>
        <p:spPr>
          <a:xfrm>
            <a:off x="4488873" y="2636321"/>
            <a:ext cx="2766949" cy="2660072"/>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dirty="0">
                <a:solidFill>
                  <a:srgbClr val="7B3C15"/>
                </a:solidFill>
                <a:latin typeface="Arial"/>
                <a:ea typeface="Arial"/>
                <a:cs typeface="Arial"/>
                <a:sym typeface="Arial"/>
              </a:rPr>
              <a:t>Τι γεύση έχει</a:t>
            </a:r>
            <a:r>
              <a:rPr lang="en-US" sz="1800" dirty="0">
                <a:solidFill>
                  <a:srgbClr val="7B3C15"/>
                </a:solidFill>
                <a:latin typeface="Arial"/>
                <a:ea typeface="Arial"/>
                <a:cs typeface="Arial"/>
                <a:sym typeface="Arial"/>
              </a:rPr>
              <a:t>?</a:t>
            </a:r>
            <a:endParaRPr sz="1800" dirty="0">
              <a:solidFill>
                <a:schemeClr val="lt1"/>
              </a:solidFill>
              <a:latin typeface="Calibri"/>
              <a:ea typeface="Calibri"/>
              <a:cs typeface="Calibri"/>
              <a:sym typeface="Calibri"/>
            </a:endParaRPr>
          </a:p>
        </p:txBody>
      </p:sp>
      <p:sp>
        <p:nvSpPr>
          <p:cNvPr id="295" name="Google Shape;295;p27"/>
          <p:cNvSpPr/>
          <p:nvPr/>
        </p:nvSpPr>
        <p:spPr>
          <a:xfrm>
            <a:off x="7944592" y="2636321"/>
            <a:ext cx="2766949" cy="2660072"/>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800" dirty="0">
                <a:solidFill>
                  <a:srgbClr val="7B3C15"/>
                </a:solidFill>
                <a:latin typeface="Arial"/>
                <a:ea typeface="Arial"/>
                <a:cs typeface="Arial"/>
                <a:sym typeface="Arial"/>
              </a:rPr>
              <a:t>Ποια είναι η ιστορία πίσω από αυτό</a:t>
            </a:r>
            <a:r>
              <a:rPr lang="en-US" sz="1800" dirty="0">
                <a:solidFill>
                  <a:srgbClr val="7B3C15"/>
                </a:solidFill>
                <a:latin typeface="Arial"/>
                <a:ea typeface="Arial"/>
                <a:cs typeface="Arial"/>
                <a:sym typeface="Arial"/>
              </a:rPr>
              <a:t>? </a:t>
            </a:r>
            <a:endParaRPr sz="1800" dirty="0">
              <a:solidFill>
                <a:schemeClr val="lt1"/>
              </a:solidFill>
              <a:latin typeface="Calibri"/>
              <a:ea typeface="Calibri"/>
              <a:cs typeface="Calibri"/>
              <a:sym typeface="Calibri"/>
            </a:endParaRPr>
          </a:p>
        </p:txBody>
      </p:sp>
      <p:sp>
        <p:nvSpPr>
          <p:cNvPr id="296" name="Google Shape;296;p27"/>
          <p:cNvSpPr txBox="1"/>
          <p:nvPr/>
        </p:nvSpPr>
        <p:spPr>
          <a:xfrm>
            <a:off x="1008185" y="1359878"/>
            <a:ext cx="9078207" cy="969456"/>
          </a:xfrm>
          <a:prstGeom prst="rect">
            <a:avLst/>
          </a:prstGeom>
          <a:noFill/>
          <a:ln>
            <a:noFill/>
          </a:ln>
        </p:spPr>
        <p:txBody>
          <a:bodyPr spcFirstLastPara="1" wrap="square" lIns="91425" tIns="45700" rIns="91425" bIns="45700" anchor="t" anchorCtr="0">
            <a:spAutoFit/>
          </a:bodyPr>
          <a:lstStyle/>
          <a:p>
            <a:pPr lvl="0"/>
            <a:r>
              <a:rPr lang="el-GR" sz="1900" dirty="0">
                <a:solidFill>
                  <a:schemeClr val="dk1"/>
                </a:solidFill>
                <a:latin typeface="+mj-lt"/>
                <a:sym typeface="Calibri"/>
              </a:rPr>
              <a:t>Επιπλέον, κάποιος σκέφτεται, ή αναφέρει το φαγητό, το πρώτο πράγμα που συνήθως έρχεται στο μυαλό είναι αυτές οι ερωτήσεις παρακάτω που αφορούν ένα πολιτιστικό πλαίσιο, παραδόσεις τροφίμων και διατροφικές συνήθειες. </a:t>
            </a:r>
            <a:endParaRPr sz="1900" dirty="0">
              <a:solidFill>
                <a:schemeClr val="dk1"/>
              </a:solidFill>
              <a:latin typeface="+mj-lt"/>
              <a:sym typeface="Calibri"/>
            </a:endParaRPr>
          </a:p>
        </p:txBody>
      </p:sp>
      <p:sp>
        <p:nvSpPr>
          <p:cNvPr id="2" name="Slide Number Placeholder 1">
            <a:extLst>
              <a:ext uri="{FF2B5EF4-FFF2-40B4-BE49-F238E27FC236}">
                <a16:creationId xmlns:a16="http://schemas.microsoft.com/office/drawing/2014/main" xmlns="" id="{7D202B31-83A9-4401-93F1-80BAAB34E9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28</a:t>
            </a:fld>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p:nvPr/>
        </p:nvSpPr>
        <p:spPr>
          <a:xfrm>
            <a:off x="753977" y="2181270"/>
            <a:ext cx="10944809" cy="288047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4000"/>
              <a:buFont typeface="Arial"/>
              <a:buNone/>
            </a:pPr>
            <a:r>
              <a:rPr lang="el-GR" sz="4000" b="1" dirty="0">
                <a:solidFill>
                  <a:schemeClr val="accent1"/>
                </a:solidFill>
                <a:latin typeface="Arial"/>
                <a:ea typeface="Arial"/>
                <a:cs typeface="Arial"/>
                <a:sym typeface="Arial"/>
              </a:rPr>
              <a:t>ΚΕΦΑΛΑΙΟ</a:t>
            </a:r>
            <a:r>
              <a:rPr lang="tr-TR" sz="4000" b="1" dirty="0">
                <a:solidFill>
                  <a:schemeClr val="accent1"/>
                </a:solidFill>
                <a:latin typeface="Arial"/>
                <a:ea typeface="Arial"/>
                <a:cs typeface="Arial"/>
                <a:sym typeface="Arial"/>
              </a:rPr>
              <a:t> 2: </a:t>
            </a:r>
            <a:r>
              <a:rPr lang="el-GR" sz="4000" b="1" dirty="0">
                <a:solidFill>
                  <a:schemeClr val="accent1"/>
                </a:solidFill>
                <a:latin typeface="Arial"/>
                <a:ea typeface="Arial"/>
                <a:cs typeface="Arial"/>
                <a:sym typeface="Arial"/>
              </a:rPr>
              <a:t>ΕΠΙΚΟΙΝΩΝΊΑ ΚΑΙ ΜΑΓΕΙΡΙΚΈΣ ΔΕΞΙΌΤΗΤΕΣ ΣΤΟΝ ΤΟΜΕΑ ΤΗΣ ΜΑΓΕΙΡΙΚΉΣ</a:t>
            </a:r>
            <a:endParaRPr dirty="0"/>
          </a:p>
        </p:txBody>
      </p:sp>
      <p:sp>
        <p:nvSpPr>
          <p:cNvPr id="2" name="Slide Number Placeholder 1">
            <a:extLst>
              <a:ext uri="{FF2B5EF4-FFF2-40B4-BE49-F238E27FC236}">
                <a16:creationId xmlns:a16="http://schemas.microsoft.com/office/drawing/2014/main" xmlns="" id="{95EC719E-9FE4-4A93-98CF-4C7A952F6E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29</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669471" y="661588"/>
            <a:ext cx="10853057" cy="1428773"/>
          </a:xfrm>
          <a:prstGeom prst="rect">
            <a:avLst/>
          </a:prstGeom>
          <a:noFill/>
          <a:ln>
            <a:noFill/>
          </a:ln>
        </p:spPr>
        <p:txBody>
          <a:bodyPr spcFirstLastPara="1" wrap="square" lIns="91425" tIns="45700" rIns="91425" bIns="45700" anchor="ctr" anchorCtr="0">
            <a:normAutofit/>
          </a:bodyPr>
          <a:lstStyle/>
          <a:p>
            <a:pPr lvl="0">
              <a:buClr>
                <a:srgbClr val="4472C4"/>
              </a:buClr>
              <a:buSzPts val="2500"/>
            </a:pPr>
            <a:r>
              <a:rPr lang="el-GR" sz="2000" b="1" dirty="0">
                <a:solidFill>
                  <a:srgbClr val="4472C4"/>
                </a:solidFill>
                <a:latin typeface="Arial"/>
                <a:ea typeface="Arial"/>
                <a:cs typeface="Arial"/>
                <a:sym typeface="Arial"/>
              </a:rPr>
              <a:t>ΠΡΟΤΕΡΑΙΟΤΗΤΕΣ ΓΙΑ ΤΙΣ ΘΕΣΕΙΣ ΤΟΥ ΤΟΜΕΑ </a:t>
            </a:r>
            <a:r>
              <a:rPr lang="el-GR" sz="2000" b="1" dirty="0" smtClean="0">
                <a:solidFill>
                  <a:srgbClr val="4472C4"/>
                </a:solidFill>
                <a:latin typeface="Arial"/>
                <a:ea typeface="Arial"/>
                <a:cs typeface="Arial"/>
                <a:sym typeface="Arial"/>
              </a:rPr>
              <a:t>ΕΠΙΣΙΤΙΣΜΟΥ</a:t>
            </a:r>
            <a:r>
              <a:rPr lang="tr-TR" sz="2000" dirty="0">
                <a:latin typeface="Arial"/>
                <a:ea typeface="Arial"/>
                <a:cs typeface="Arial"/>
                <a:sym typeface="Arial"/>
              </a:rPr>
              <a:t/>
            </a:r>
            <a:br>
              <a:rPr lang="tr-TR" sz="2000" dirty="0">
                <a:latin typeface="Arial"/>
                <a:ea typeface="Arial"/>
                <a:cs typeface="Arial"/>
                <a:sym typeface="Arial"/>
              </a:rPr>
            </a:br>
            <a:endParaRPr sz="2000" dirty="0"/>
          </a:p>
        </p:txBody>
      </p:sp>
      <p:sp>
        <p:nvSpPr>
          <p:cNvPr id="134" name="Google Shape;134;p3"/>
          <p:cNvSpPr txBox="1">
            <a:spLocks noGrp="1"/>
          </p:cNvSpPr>
          <p:nvPr>
            <p:ph type="body" idx="1"/>
          </p:nvPr>
        </p:nvSpPr>
        <p:spPr>
          <a:xfrm>
            <a:off x="838200" y="2090361"/>
            <a:ext cx="10515600" cy="1428773"/>
          </a:xfrm>
          <a:prstGeom prst="rect">
            <a:avLst/>
          </a:prstGeom>
          <a:noFill/>
          <a:ln>
            <a:noFill/>
          </a:ln>
        </p:spPr>
        <p:txBody>
          <a:bodyPr spcFirstLastPara="1" wrap="square" lIns="91425" tIns="45700" rIns="91425" bIns="45700" anchor="t" anchorCtr="0">
            <a:normAutofit/>
          </a:bodyPr>
          <a:lstStyle/>
          <a:p>
            <a:pPr marL="0" lvl="0" indent="0" algn="just">
              <a:spcBef>
                <a:spcPts val="0"/>
              </a:spcBef>
              <a:buNone/>
            </a:pPr>
            <a:r>
              <a:rPr lang="el-GR" sz="1800" dirty="0">
                <a:latin typeface="Arial"/>
                <a:ea typeface="Arial"/>
                <a:cs typeface="Arial"/>
                <a:sym typeface="Arial"/>
              </a:rPr>
              <a:t>Δεν έχουν όλα τα μαθήματα που δημιουργήσαμε την ίδια προτεραιότητα για όλα αυτά τα επαγγέλματα. Η παρακάτω ομαδοποίηση γίνεται προκειμένου να δείξει τον βαθμό προτεραιότητας των μαθημάτων που διατίθενται ανάλογα με το είδος του επαγγέλματος σε εθνικό και διεθνές επίπεδο. Υπάρχουν τρεις τύποι προτεραιότητας, που είναι οι εξής:</a:t>
            </a:r>
            <a:endParaRPr sz="1800" dirty="0"/>
          </a:p>
        </p:txBody>
      </p:sp>
      <p:grpSp>
        <p:nvGrpSpPr>
          <p:cNvPr id="135" name="Google Shape;135;p3"/>
          <p:cNvGrpSpPr/>
          <p:nvPr/>
        </p:nvGrpSpPr>
        <p:grpSpPr>
          <a:xfrm>
            <a:off x="1284098" y="3800233"/>
            <a:ext cx="10853057" cy="2307934"/>
            <a:chOff x="2486073" y="5395434"/>
            <a:chExt cx="13631927" cy="3176060"/>
          </a:xfrm>
        </p:grpSpPr>
        <p:sp>
          <p:nvSpPr>
            <p:cNvPr id="136" name="Google Shape;136;p3"/>
            <p:cNvSpPr/>
            <p:nvPr/>
          </p:nvSpPr>
          <p:spPr>
            <a:xfrm>
              <a:off x="2486073" y="7777672"/>
              <a:ext cx="1768391" cy="793822"/>
            </a:xfrm>
            <a:prstGeom prst="roundRect">
              <a:avLst>
                <a:gd name="adj" fmla="val 16667"/>
              </a:avLst>
            </a:prstGeom>
            <a:solidFill>
              <a:srgbClr val="F6882E"/>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200"/>
                <a:buFont typeface="Arial"/>
                <a:buNone/>
              </a:pPr>
              <a:r>
                <a:rPr lang="el-GR" sz="1000" b="1" i="0" u="none" strike="noStrike" cap="none" dirty="0">
                  <a:solidFill>
                    <a:srgbClr val="000000"/>
                  </a:solidFill>
                  <a:latin typeface="Arial"/>
                  <a:ea typeface="Arial"/>
                  <a:cs typeface="Arial"/>
                  <a:sym typeface="Arial"/>
                </a:rPr>
                <a:t>ΧΑΜΗΛΗ ΠΡΟΤΕΡΑΙΟΤΗΤΑ</a:t>
              </a:r>
              <a:endParaRPr sz="1000" b="0" i="0" u="none" strike="noStrike" cap="none" dirty="0">
                <a:solidFill>
                  <a:schemeClr val="lt1"/>
                </a:solidFill>
                <a:latin typeface="Arial"/>
                <a:ea typeface="Arial"/>
                <a:cs typeface="Arial"/>
                <a:sym typeface="Arial"/>
              </a:endParaRPr>
            </a:p>
          </p:txBody>
        </p:sp>
        <p:sp>
          <p:nvSpPr>
            <p:cNvPr id="137" name="Google Shape;137;p3"/>
            <p:cNvSpPr/>
            <p:nvPr/>
          </p:nvSpPr>
          <p:spPr>
            <a:xfrm>
              <a:off x="2511586" y="6536285"/>
              <a:ext cx="2299411" cy="793820"/>
            </a:xfrm>
            <a:prstGeom prst="roundRect">
              <a:avLst>
                <a:gd name="adj" fmla="val 16667"/>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400"/>
                <a:buFont typeface="Arial"/>
                <a:buNone/>
              </a:pPr>
              <a:r>
                <a:rPr lang="el-GR" sz="1100" b="1" i="0" u="none" strike="noStrike" cap="none" dirty="0">
                  <a:solidFill>
                    <a:srgbClr val="000000"/>
                  </a:solidFill>
                  <a:latin typeface="Arial"/>
                  <a:ea typeface="Arial"/>
                  <a:cs typeface="Arial"/>
                  <a:sym typeface="Arial"/>
                </a:rPr>
                <a:t>ΜΕΣΑΙΑ ΠΡΟΤΕΡΑΙΟΤΗΤΑ</a:t>
              </a:r>
              <a:endParaRPr sz="1100" b="1" i="0" u="none" strike="noStrike" cap="none" dirty="0">
                <a:solidFill>
                  <a:srgbClr val="000000"/>
                </a:solidFill>
                <a:latin typeface="Arial"/>
                <a:ea typeface="Arial"/>
                <a:cs typeface="Arial"/>
                <a:sym typeface="Arial"/>
              </a:endParaRPr>
            </a:p>
          </p:txBody>
        </p:sp>
        <p:sp>
          <p:nvSpPr>
            <p:cNvPr id="138" name="Google Shape;138;p3"/>
            <p:cNvSpPr/>
            <p:nvPr/>
          </p:nvSpPr>
          <p:spPr>
            <a:xfrm>
              <a:off x="2486073" y="5395434"/>
              <a:ext cx="2764674" cy="851473"/>
            </a:xfrm>
            <a:prstGeom prst="roundRect">
              <a:avLst>
                <a:gd name="adj" fmla="val 16667"/>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600"/>
                <a:buFont typeface="Arial"/>
                <a:buNone/>
              </a:pPr>
              <a:r>
                <a:rPr lang="el-GR" sz="1600" b="1" i="0" u="none" strike="noStrike" cap="none" dirty="0">
                  <a:solidFill>
                    <a:schemeClr val="bg1"/>
                  </a:solidFill>
                  <a:latin typeface="Arial"/>
                  <a:ea typeface="Arial"/>
                  <a:cs typeface="Arial"/>
                  <a:sym typeface="Arial"/>
                </a:rPr>
                <a:t>ΥΨΗΛΗ ΠΡΟΤΕΡΑΙΟΤΗΤΑ</a:t>
              </a:r>
              <a:endParaRPr sz="1600" b="0" i="0" u="none" strike="noStrike" cap="none" dirty="0">
                <a:solidFill>
                  <a:schemeClr val="bg1"/>
                </a:solidFill>
                <a:latin typeface="Arial"/>
                <a:ea typeface="Arial"/>
                <a:cs typeface="Arial"/>
                <a:sym typeface="Arial"/>
              </a:endParaRPr>
            </a:p>
          </p:txBody>
        </p:sp>
        <p:sp>
          <p:nvSpPr>
            <p:cNvPr id="139" name="Google Shape;139;p3"/>
            <p:cNvSpPr txBox="1"/>
            <p:nvPr/>
          </p:nvSpPr>
          <p:spPr>
            <a:xfrm>
              <a:off x="5458521" y="5395434"/>
              <a:ext cx="10659479" cy="1214729"/>
            </a:xfrm>
            <a:prstGeom prst="rect">
              <a:avLst/>
            </a:prstGeom>
            <a:noFill/>
            <a:ln>
              <a:noFill/>
            </a:ln>
          </p:spPr>
          <p:txBody>
            <a:bodyPr spcFirstLastPara="1" wrap="square" lIns="91425" tIns="45700" rIns="91425" bIns="45700" anchor="t" anchorCtr="0">
              <a:spAutoFit/>
            </a:bodyPr>
            <a:lstStyle/>
            <a:p>
              <a:pPr lvl="0">
                <a:lnSpc>
                  <a:spcPct val="107000"/>
                </a:lnSpc>
                <a:buClr>
                  <a:schemeClr val="dk1"/>
                </a:buClr>
                <a:buSzPts val="1600"/>
              </a:pPr>
              <a:r>
                <a:rPr lang="el-GR" sz="1600" b="1" i="1" dirty="0">
                  <a:solidFill>
                    <a:schemeClr val="dk1"/>
                  </a:solidFill>
                </a:rPr>
                <a:t>Αυτή η ενότητα αποτελεί υψηλή προτεραιότητα για αυτήν την επαγγελματική ομάδα. </a:t>
              </a:r>
            </a:p>
            <a:p>
              <a:pPr lvl="0">
                <a:lnSpc>
                  <a:spcPct val="107000"/>
                </a:lnSpc>
                <a:buClr>
                  <a:schemeClr val="dk1"/>
                </a:buClr>
                <a:buSzPts val="1600"/>
              </a:pPr>
              <a:r>
                <a:rPr lang="el-GR" sz="1600" b="1" i="1" dirty="0">
                  <a:solidFill>
                    <a:schemeClr val="dk1"/>
                  </a:solidFill>
                </a:rPr>
                <a:t>Αυτή η επαγγελματική ομάδα πρέπει σίγουρα να </a:t>
              </a:r>
              <a:r>
                <a:rPr lang="el-GR" sz="1600" b="1" i="1" dirty="0">
                  <a:solidFill>
                    <a:schemeClr val="dk1"/>
                  </a:solidFill>
                </a:rPr>
                <a:t>παρακολουθήσει αυτήν </a:t>
              </a:r>
              <a:r>
                <a:rPr lang="el-GR" sz="1600" b="1" i="1" dirty="0">
                  <a:solidFill>
                    <a:schemeClr val="dk1"/>
                  </a:solidFill>
                </a:rPr>
                <a:t>την εκπαίδευση.</a:t>
              </a:r>
              <a:endParaRPr sz="1600" b="0" i="0" u="none" strike="noStrike" cap="none" dirty="0">
                <a:solidFill>
                  <a:schemeClr val="dk1"/>
                </a:solidFill>
                <a:latin typeface="Calibri"/>
                <a:ea typeface="Calibri"/>
                <a:cs typeface="Calibri"/>
                <a:sym typeface="Calibri"/>
              </a:endParaRPr>
            </a:p>
          </p:txBody>
        </p:sp>
        <p:sp>
          <p:nvSpPr>
            <p:cNvPr id="140" name="Google Shape;140;p3"/>
            <p:cNvSpPr txBox="1"/>
            <p:nvPr/>
          </p:nvSpPr>
          <p:spPr>
            <a:xfrm>
              <a:off x="5458522" y="6532475"/>
              <a:ext cx="9143999" cy="1078665"/>
            </a:xfrm>
            <a:prstGeom prst="rect">
              <a:avLst/>
            </a:prstGeom>
            <a:noFill/>
            <a:ln>
              <a:noFill/>
            </a:ln>
          </p:spPr>
          <p:txBody>
            <a:bodyPr spcFirstLastPara="1" wrap="square" lIns="91425" tIns="45700" rIns="91425" bIns="45700" anchor="t" anchorCtr="0">
              <a:spAutoFit/>
            </a:bodyPr>
            <a:lstStyle/>
            <a:p>
              <a:pPr lvl="0">
                <a:lnSpc>
                  <a:spcPct val="107000"/>
                </a:lnSpc>
                <a:buClr>
                  <a:schemeClr val="dk1"/>
                </a:buClr>
                <a:buSzPts val="1400"/>
              </a:pPr>
              <a:r>
                <a:rPr lang="el-GR" b="1" i="1" dirty="0">
                  <a:solidFill>
                    <a:schemeClr val="dk1"/>
                  </a:solidFill>
                </a:rPr>
                <a:t>Αυτή η ενότητα είναι μεσαίας προτεραιότητας για αυτήν την ομάδα επαγγέλματος. Συνιστάται σε αυτήν την επαγγελματική ομάδα να </a:t>
              </a:r>
              <a:r>
                <a:rPr lang="el-GR" b="1" i="1" dirty="0">
                  <a:solidFill>
                    <a:schemeClr val="dk1"/>
                  </a:solidFill>
                </a:rPr>
                <a:t>παρακολουθήσει αυτήν </a:t>
              </a:r>
              <a:r>
                <a:rPr lang="el-GR" b="1" i="1" dirty="0">
                  <a:solidFill>
                    <a:schemeClr val="dk1"/>
                  </a:solidFill>
                </a:rPr>
                <a:t>την ενότητα.</a:t>
              </a:r>
              <a:endParaRPr sz="1400" b="1" i="1" u="none" strike="noStrike" cap="none" dirty="0">
                <a:solidFill>
                  <a:schemeClr val="dk1"/>
                </a:solidFill>
                <a:latin typeface="Arial"/>
                <a:ea typeface="Arial"/>
                <a:cs typeface="Arial"/>
                <a:sym typeface="Arial"/>
              </a:endParaRPr>
            </a:p>
          </p:txBody>
        </p:sp>
        <p:sp>
          <p:nvSpPr>
            <p:cNvPr id="141" name="Google Shape;141;p3"/>
            <p:cNvSpPr txBox="1"/>
            <p:nvPr/>
          </p:nvSpPr>
          <p:spPr>
            <a:xfrm>
              <a:off x="5458522" y="7777674"/>
              <a:ext cx="10065496" cy="670912"/>
            </a:xfrm>
            <a:prstGeom prst="rect">
              <a:avLst/>
            </a:prstGeom>
            <a:noFill/>
            <a:ln>
              <a:noFill/>
            </a:ln>
          </p:spPr>
          <p:txBody>
            <a:bodyPr spcFirstLastPara="1" wrap="square" lIns="91425" tIns="45700" rIns="91425" bIns="45700" anchor="t" anchorCtr="0">
              <a:spAutoFit/>
            </a:bodyPr>
            <a:lstStyle/>
            <a:p>
              <a:pPr lvl="0">
                <a:lnSpc>
                  <a:spcPct val="107000"/>
                </a:lnSpc>
                <a:buClr>
                  <a:schemeClr val="dk1"/>
                </a:buClr>
                <a:buSzPts val="1200"/>
              </a:pPr>
              <a:r>
                <a:rPr lang="el-GR" sz="1200" b="1" i="1" dirty="0">
                  <a:solidFill>
                    <a:schemeClr val="dk1"/>
                  </a:solidFill>
                </a:rPr>
                <a:t>Αυτή η ενότητα είναι χαμηλής προτεραιότητας για αυτήν την ομάδα επαγγέλματος. </a:t>
              </a:r>
            </a:p>
            <a:p>
              <a:pPr lvl="0">
                <a:lnSpc>
                  <a:spcPct val="107000"/>
                </a:lnSpc>
                <a:buClr>
                  <a:schemeClr val="dk1"/>
                </a:buClr>
                <a:buSzPts val="1200"/>
              </a:pPr>
              <a:r>
                <a:rPr lang="el-GR" sz="1200" b="1" i="1" dirty="0">
                  <a:solidFill>
                    <a:schemeClr val="dk1"/>
                  </a:solidFill>
                </a:rPr>
                <a:t>Δεν είναι απαραίτητο η επαγγελματική ομάδα να </a:t>
              </a:r>
              <a:r>
                <a:rPr lang="el-GR" sz="1200" b="1" i="1" dirty="0">
                  <a:solidFill>
                    <a:schemeClr val="dk1"/>
                  </a:solidFill>
                </a:rPr>
                <a:t>παρακολουθήσει αυτήν </a:t>
              </a:r>
              <a:r>
                <a:rPr lang="el-GR" sz="1200" b="1" i="1" dirty="0">
                  <a:solidFill>
                    <a:schemeClr val="dk1"/>
                  </a:solidFill>
                </a:rPr>
                <a:t>την ενότητα.</a:t>
              </a:r>
              <a:endParaRPr sz="1200" b="1" i="1" u="none" strike="noStrike" cap="none" dirty="0">
                <a:solidFill>
                  <a:schemeClr val="dk1"/>
                </a:solidFill>
                <a:latin typeface="Arial"/>
                <a:ea typeface="Arial"/>
                <a:cs typeface="Arial"/>
                <a:sym typeface="Arial"/>
              </a:endParaRPr>
            </a:p>
          </p:txBody>
        </p:sp>
      </p:grpSp>
      <p:sp>
        <p:nvSpPr>
          <p:cNvPr id="2" name="Slide Number Placeholder 1">
            <a:extLst>
              <a:ext uri="{FF2B5EF4-FFF2-40B4-BE49-F238E27FC236}">
                <a16:creationId xmlns:a16="http://schemas.microsoft.com/office/drawing/2014/main" xmlns="" id="{E2A445A8-613B-4B0D-BBC2-4048DD8374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3</a:t>
            </a:fld>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8"/>
          <p:cNvSpPr txBox="1">
            <a:spLocks noGrp="1"/>
          </p:cNvSpPr>
          <p:nvPr>
            <p:ph type="body" idx="1"/>
          </p:nvPr>
        </p:nvSpPr>
        <p:spPr>
          <a:xfrm>
            <a:off x="838200" y="872363"/>
            <a:ext cx="10515600" cy="5262563"/>
          </a:xfrm>
          <a:prstGeom prst="rect">
            <a:avLst/>
          </a:prstGeom>
          <a:noFill/>
          <a:ln>
            <a:noFill/>
          </a:ln>
        </p:spPr>
        <p:txBody>
          <a:bodyPr spcFirstLastPara="1" wrap="square" lIns="91425" tIns="45700" rIns="91425" bIns="45700" anchor="t" anchorCtr="0">
            <a:normAutofit/>
          </a:bodyPr>
          <a:lstStyle/>
          <a:p>
            <a:pPr marL="0" lvl="0" indent="0" algn="l" rtl="0">
              <a:lnSpc>
                <a:spcPct val="160000"/>
              </a:lnSpc>
              <a:spcBef>
                <a:spcPts val="1000"/>
              </a:spcBef>
              <a:spcAft>
                <a:spcPts val="0"/>
              </a:spcAft>
              <a:buClr>
                <a:srgbClr val="4472C4"/>
              </a:buClr>
              <a:buSzPct val="100000"/>
              <a:buNone/>
            </a:pPr>
            <a:r>
              <a:rPr lang="en-US" sz="2500" b="1" kern="1200" dirty="0">
                <a:solidFill>
                  <a:schemeClr val="accent1"/>
                </a:solidFill>
                <a:latin typeface="Arial" panose="020B0604020202020204" pitchFamily="34" charset="0"/>
                <a:ea typeface="+mj-ea"/>
                <a:cs typeface="+mj-cs"/>
                <a:sym typeface="Arial"/>
              </a:rPr>
              <a:t>2.1.</a:t>
            </a:r>
            <a:r>
              <a:rPr lang="el-GR" sz="2500" b="1" kern="1200" dirty="0">
                <a:solidFill>
                  <a:schemeClr val="accent1"/>
                </a:solidFill>
                <a:latin typeface="Arial" panose="020B0604020202020204" pitchFamily="34" charset="0"/>
                <a:ea typeface="+mj-ea"/>
                <a:cs typeface="+mj-cs"/>
                <a:sym typeface="Arial"/>
              </a:rPr>
              <a:t>Επικοινωνιακές Δεξιότητες</a:t>
            </a:r>
            <a:endParaRPr sz="2500" b="1" kern="1200" dirty="0">
              <a:solidFill>
                <a:schemeClr val="accent1"/>
              </a:solidFill>
              <a:latin typeface="Arial" panose="020B0604020202020204" pitchFamily="34" charset="0"/>
              <a:ea typeface="+mj-ea"/>
              <a:cs typeface="+mj-cs"/>
            </a:endParaRPr>
          </a:p>
          <a:p>
            <a:pPr marL="0" lvl="0" indent="0" algn="just">
              <a:lnSpc>
                <a:spcPct val="160000"/>
              </a:lnSpc>
              <a:buSzPct val="100000"/>
              <a:buNone/>
            </a:pPr>
            <a:r>
              <a:rPr lang="el-GR" sz="1900" dirty="0">
                <a:latin typeface="+mn-lt"/>
                <a:cs typeface="Arial"/>
                <a:sym typeface="Arial"/>
              </a:rPr>
              <a:t>Η επικοινωνία είναι η ικανότητα να συνεργάζεσαι εποικοδομητικά με ανθρώπους ανεξάρτητα από το υπόβαθρο και να συνεργάζεσαι με επιτυχία και υπευθυνότητα μαζί τους. Στον τομέα της μαγειρικής, υπάρχει συνεχής επικοινωνία μεταξύ του προσωπικού καθώς και</a:t>
            </a:r>
            <a:r>
              <a:rPr lang="en-US" sz="1900" dirty="0">
                <a:latin typeface="+mn-lt"/>
                <a:cs typeface="Arial"/>
                <a:sym typeface="Arial"/>
              </a:rPr>
              <a:t>:</a:t>
            </a:r>
          </a:p>
          <a:p>
            <a:pPr marL="342900">
              <a:lnSpc>
                <a:spcPct val="160000"/>
              </a:lnSpc>
              <a:buSzPct val="100000"/>
            </a:pPr>
            <a:r>
              <a:rPr lang="el-GR" sz="1900" dirty="0">
                <a:latin typeface="+mj-lt"/>
                <a:cs typeface="Arial"/>
                <a:sym typeface="Arial"/>
              </a:rPr>
              <a:t>Άτομα που σας επιβλέπουν </a:t>
            </a:r>
          </a:p>
          <a:p>
            <a:pPr marL="342900">
              <a:buSzPct val="100000"/>
            </a:pPr>
            <a:r>
              <a:rPr lang="el-GR" sz="1900" dirty="0">
                <a:latin typeface="+mj-lt"/>
                <a:cs typeface="Arial"/>
              </a:rPr>
              <a:t>Άτομα που είναι συνάδελφοί σας ή άλλοι εργαζόμενοι στην κουζίνα, στο ξενοδοχείο ή στο εστιατόριο, όπως διακομιστές, οικοδεσπότες και μπάρμαν </a:t>
            </a:r>
            <a:endParaRPr lang="en-US" sz="1900" dirty="0">
              <a:latin typeface="+mj-lt"/>
              <a:cs typeface="Arial"/>
            </a:endParaRPr>
          </a:p>
          <a:p>
            <a:pPr marL="342900">
              <a:buSzPct val="100000"/>
            </a:pPr>
            <a:r>
              <a:rPr lang="el-GR" sz="1900" dirty="0">
                <a:latin typeface="+mj-lt"/>
                <a:cs typeface="Arial"/>
              </a:rPr>
              <a:t>Οι επισκέπτες στο εστιατόριο </a:t>
            </a:r>
            <a:endParaRPr lang="en-US" sz="1900" dirty="0">
              <a:latin typeface="+mj-lt"/>
              <a:cs typeface="Arial"/>
            </a:endParaRPr>
          </a:p>
          <a:p>
            <a:pPr marL="342900">
              <a:buSzPct val="100000"/>
            </a:pPr>
            <a:r>
              <a:rPr lang="el-GR" sz="1900" dirty="0">
                <a:latin typeface="+mj-lt"/>
                <a:cs typeface="Arial"/>
              </a:rPr>
              <a:t>Προμηθευτές </a:t>
            </a:r>
            <a:endParaRPr sz="1900" dirty="0">
              <a:latin typeface="+mj-lt"/>
              <a:cs typeface="Arial"/>
              <a:sym typeface="Arial"/>
            </a:endParaRPr>
          </a:p>
          <a:p>
            <a:pPr marL="0" lvl="0" indent="0" algn="l" rtl="0">
              <a:lnSpc>
                <a:spcPct val="90000"/>
              </a:lnSpc>
              <a:spcBef>
                <a:spcPts val="0"/>
              </a:spcBef>
              <a:spcAft>
                <a:spcPts val="0"/>
              </a:spcAft>
              <a:buClr>
                <a:schemeClr val="dk1"/>
              </a:buClr>
              <a:buSzPct val="100000"/>
              <a:buNone/>
            </a:pPr>
            <a:endParaRPr sz="2500" dirty="0">
              <a:latin typeface="+mj-lt"/>
              <a:cs typeface="Arial"/>
              <a:sym typeface="Arial"/>
            </a:endParaRPr>
          </a:p>
          <a:p>
            <a:pPr marL="0" lvl="0" indent="0" algn="l" rtl="0">
              <a:lnSpc>
                <a:spcPct val="90000"/>
              </a:lnSpc>
              <a:spcBef>
                <a:spcPts val="1000"/>
              </a:spcBef>
              <a:spcAft>
                <a:spcPts val="0"/>
              </a:spcAft>
              <a:buClr>
                <a:schemeClr val="dk1"/>
              </a:buClr>
              <a:buSzPct val="100000"/>
              <a:buNone/>
            </a:pPr>
            <a:endParaRPr dirty="0"/>
          </a:p>
        </p:txBody>
      </p:sp>
      <p:sp>
        <p:nvSpPr>
          <p:cNvPr id="2" name="Slide Number Placeholder 1">
            <a:extLst>
              <a:ext uri="{FF2B5EF4-FFF2-40B4-BE49-F238E27FC236}">
                <a16:creationId xmlns:a16="http://schemas.microsoft.com/office/drawing/2014/main" xmlns="" id="{DA0FEBAD-32FA-4E04-A9E0-74CA1DC6DB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30</a:t>
            </a:fld>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9"/>
          <p:cNvSpPr txBox="1">
            <a:spLocks noGrp="1"/>
          </p:cNvSpPr>
          <p:nvPr>
            <p:ph type="body" idx="1"/>
          </p:nvPr>
        </p:nvSpPr>
        <p:spPr>
          <a:xfrm>
            <a:off x="838200" y="1235242"/>
            <a:ext cx="10515600" cy="49417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900"/>
              <a:buNone/>
            </a:pPr>
            <a:r>
              <a:rPr lang="el-GR" sz="1800" b="1" i="1" u="sng" dirty="0">
                <a:latin typeface="Arial"/>
                <a:ea typeface="Arial"/>
                <a:cs typeface="Arial"/>
                <a:sym typeface="Arial"/>
              </a:rPr>
              <a:t>Οι επιτυχημένες επικοινωνιακές δεξιότητες οδηγούν σε </a:t>
            </a:r>
            <a:r>
              <a:rPr lang="en-US" sz="1800" b="1" i="1" u="sng" dirty="0">
                <a:latin typeface="Arial"/>
                <a:ea typeface="Arial"/>
                <a:cs typeface="Arial"/>
                <a:sym typeface="Arial"/>
              </a:rPr>
              <a:t>:</a:t>
            </a:r>
          </a:p>
          <a:p>
            <a:pPr marL="0" lvl="0" indent="0" algn="l" rtl="0">
              <a:lnSpc>
                <a:spcPct val="90000"/>
              </a:lnSpc>
              <a:spcBef>
                <a:spcPts val="0"/>
              </a:spcBef>
              <a:spcAft>
                <a:spcPts val="0"/>
              </a:spcAft>
              <a:buClr>
                <a:schemeClr val="dk1"/>
              </a:buClr>
              <a:buSzPts val="1900"/>
              <a:buNone/>
            </a:pPr>
            <a:endParaRPr sz="1800" b="1" i="1" u="sng" dirty="0">
              <a:latin typeface="Arial"/>
              <a:ea typeface="Arial"/>
              <a:cs typeface="Arial"/>
              <a:sym typeface="Arial"/>
            </a:endParaRPr>
          </a:p>
          <a:p>
            <a:pPr marL="228600" lvl="0" indent="-228600">
              <a:buSzPts val="1900"/>
            </a:pPr>
            <a:r>
              <a:rPr lang="el-GR" sz="2300" dirty="0">
                <a:latin typeface="+mj-lt"/>
                <a:cs typeface="Arial"/>
              </a:rPr>
              <a:t>Καλύτερη ανταπόκριση από όλα τα ενδιαφερόμενα μέρη </a:t>
            </a:r>
          </a:p>
          <a:p>
            <a:pPr marL="228600" lvl="0" indent="-228600">
              <a:buSzPts val="1900"/>
            </a:pPr>
            <a:r>
              <a:rPr lang="el-GR" sz="2300" dirty="0">
                <a:latin typeface="+mj-lt"/>
                <a:cs typeface="Arial"/>
              </a:rPr>
              <a:t>Καλύτερος έλεγχος </a:t>
            </a:r>
          </a:p>
          <a:p>
            <a:pPr marL="228600" lvl="0" indent="-228600">
              <a:buSzPts val="1900"/>
            </a:pPr>
            <a:r>
              <a:rPr lang="el-GR" sz="2300" dirty="0">
                <a:latin typeface="+mj-lt"/>
                <a:cs typeface="Arial"/>
              </a:rPr>
              <a:t>Προηγμένη επαγγελματική εικόνα </a:t>
            </a:r>
          </a:p>
          <a:p>
            <a:pPr marL="228600" lvl="0" indent="-228600">
              <a:buSzPts val="1900"/>
            </a:pPr>
            <a:r>
              <a:rPr lang="el-GR" sz="2300" dirty="0">
                <a:latin typeface="+mj-lt"/>
                <a:cs typeface="Arial"/>
              </a:rPr>
              <a:t>Γρήγορη επίλυση προβλημάτων </a:t>
            </a:r>
          </a:p>
          <a:p>
            <a:pPr marL="228600" lvl="0" indent="-228600">
              <a:buSzPts val="1900"/>
            </a:pPr>
            <a:r>
              <a:rPr lang="el-GR" sz="2300" dirty="0">
                <a:latin typeface="+mj-lt"/>
                <a:cs typeface="Arial"/>
              </a:rPr>
              <a:t>Ισχυρή λήψη αποφάσεων </a:t>
            </a:r>
          </a:p>
          <a:p>
            <a:pPr marL="228600" lvl="0" indent="-228600">
              <a:buSzPts val="1900"/>
            </a:pPr>
            <a:r>
              <a:rPr lang="el-GR" sz="2300" dirty="0">
                <a:latin typeface="+mj-lt"/>
                <a:cs typeface="Arial"/>
              </a:rPr>
              <a:t>Περισσότερη παραγωγικότητα </a:t>
            </a:r>
          </a:p>
          <a:p>
            <a:pPr marL="228600" lvl="0" indent="-228600">
              <a:buSzPts val="1900"/>
            </a:pPr>
            <a:r>
              <a:rPr lang="el-GR" sz="2300" dirty="0">
                <a:latin typeface="+mj-lt"/>
                <a:cs typeface="Arial"/>
              </a:rPr>
              <a:t>Ισχυρές επιχειρηματικές σχέσεις </a:t>
            </a:r>
            <a:endParaRPr sz="2300" dirty="0">
              <a:latin typeface="+mj-lt"/>
              <a:cs typeface="Arial"/>
            </a:endParaRPr>
          </a:p>
        </p:txBody>
      </p:sp>
      <p:sp>
        <p:nvSpPr>
          <p:cNvPr id="2" name="Slide Number Placeholder 1">
            <a:extLst>
              <a:ext uri="{FF2B5EF4-FFF2-40B4-BE49-F238E27FC236}">
                <a16:creationId xmlns:a16="http://schemas.microsoft.com/office/drawing/2014/main" xmlns="" id="{9EF7CF94-E58E-4B12-A617-61500C2E12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31</a:t>
            </a:fld>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0"/>
          <p:cNvSpPr txBox="1">
            <a:spLocks noGrp="1"/>
          </p:cNvSpPr>
          <p:nvPr>
            <p:ph type="body" idx="1"/>
          </p:nvPr>
        </p:nvSpPr>
        <p:spPr>
          <a:xfrm>
            <a:off x="838200" y="1627190"/>
            <a:ext cx="10515600" cy="507299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endParaRPr sz="1800" b="1" i="1" u="sng" dirty="0">
              <a:solidFill>
                <a:srgbClr val="4472C4"/>
              </a:solidFill>
              <a:latin typeface="+mn-lt"/>
              <a:ea typeface="Arial"/>
              <a:cs typeface="Arial"/>
              <a:sym typeface="Arial"/>
            </a:endParaRPr>
          </a:p>
          <a:p>
            <a:pPr marL="0" lvl="0" indent="0" algn="l" rtl="0">
              <a:lnSpc>
                <a:spcPct val="90000"/>
              </a:lnSpc>
              <a:spcBef>
                <a:spcPts val="1000"/>
              </a:spcBef>
              <a:spcAft>
                <a:spcPts val="0"/>
              </a:spcAft>
              <a:buClr>
                <a:schemeClr val="dk1"/>
              </a:buClr>
              <a:buSzPts val="1800"/>
              <a:buNone/>
            </a:pPr>
            <a:r>
              <a:rPr lang="el-GR" sz="1800" b="1" i="1" u="sng" dirty="0">
                <a:latin typeface="+mn-lt"/>
                <a:ea typeface="Arial"/>
                <a:cs typeface="Arial"/>
                <a:sym typeface="Arial"/>
              </a:rPr>
              <a:t>Αποτελεσματικές επικοινωνιακές συμβουλές που μπορούν να χρησιμοποιηθούν στο τομέα μαγειρικής</a:t>
            </a:r>
            <a:endParaRPr sz="1800" b="1" i="1" u="sng" dirty="0">
              <a:latin typeface="+mn-lt"/>
            </a:endParaRPr>
          </a:p>
          <a:p>
            <a:pPr marL="228600" lvl="0" indent="-228600"/>
            <a:r>
              <a:rPr lang="el-GR" sz="2000" dirty="0">
                <a:latin typeface="+mj-lt"/>
                <a:cs typeface="Arial"/>
              </a:rPr>
              <a:t>Συστήστε τον εαυτό σας (ο ρόλος σας / το όνομά σας) όταν επικοινωνείτε για πρώτη φορά με τον πελάτη </a:t>
            </a:r>
          </a:p>
          <a:p>
            <a:pPr marL="228600" lvl="0" indent="-228600"/>
            <a:r>
              <a:rPr lang="el-GR" sz="2000" dirty="0">
                <a:latin typeface="+mj-lt"/>
                <a:cs typeface="Arial"/>
              </a:rPr>
              <a:t>Προβλέψτε ερωτήσεις επισκεπτών </a:t>
            </a:r>
          </a:p>
          <a:p>
            <a:pPr marL="228600" lvl="0" indent="-228600"/>
            <a:r>
              <a:rPr lang="el-GR" sz="2000" dirty="0">
                <a:latin typeface="+mj-lt"/>
                <a:cs typeface="Arial"/>
              </a:rPr>
              <a:t>Επιδιόρθωση των γλωσσικών φραγμών. Συμβουλή: Εάν έχετε χαμηλότερο επίπεδο αγγλικών, μιλήστε αργά. Επιλέξτε απλές λέξεις και προφέρετέ τις προσεκτικά. Παρακολουθήστε τη μη λεκτική επικοινωνία του ατόμου για σημάδια κατανόησης. Κάντε απλές ερωτήσεις που θα δώσουν στο άτομο την ευκαιρία να δείξει κατανόηση. </a:t>
            </a:r>
          </a:p>
          <a:p>
            <a:pPr marL="228600" lvl="0" indent="-228600"/>
            <a:r>
              <a:rPr lang="el-GR" sz="2000" dirty="0">
                <a:latin typeface="+mj-lt"/>
                <a:cs typeface="Arial"/>
              </a:rPr>
              <a:t>Εστίαση στην καθιέρωση προσαρμογής. Μπορεί να χρειαστούν αρκετές συνεδρίες για να προσδιοριστεί το πραγματικό ζήτημα. </a:t>
            </a:r>
          </a:p>
          <a:p>
            <a:pPr marL="228600" lvl="0" indent="-228600"/>
            <a:r>
              <a:rPr lang="el-GR" sz="2000" dirty="0">
                <a:latin typeface="+mj-lt"/>
                <a:cs typeface="Arial"/>
              </a:rPr>
              <a:t>Μην υποθέσετε ότι καταλαβαίνετε το πρόβλημα - διευκρινίστε το μαζί τους. </a:t>
            </a:r>
            <a:endParaRPr sz="2000" dirty="0">
              <a:latin typeface="+mj-lt"/>
              <a:cs typeface="Arial"/>
              <a:sym typeface="Arial"/>
            </a:endParaRPr>
          </a:p>
          <a:p>
            <a:pPr marL="0" lvl="0" indent="0" algn="l" rtl="0">
              <a:lnSpc>
                <a:spcPct val="90000"/>
              </a:lnSpc>
              <a:spcBef>
                <a:spcPts val="1000"/>
              </a:spcBef>
              <a:spcAft>
                <a:spcPts val="0"/>
              </a:spcAft>
              <a:buClr>
                <a:schemeClr val="dk1"/>
              </a:buClr>
              <a:buSzPts val="2800"/>
              <a:buNone/>
            </a:pPr>
            <a:endParaRPr sz="1800" dirty="0">
              <a:latin typeface="+mn-lt"/>
            </a:endParaRPr>
          </a:p>
        </p:txBody>
      </p:sp>
      <p:sp>
        <p:nvSpPr>
          <p:cNvPr id="2" name="TextBox 1">
            <a:extLst>
              <a:ext uri="{FF2B5EF4-FFF2-40B4-BE49-F238E27FC236}">
                <a16:creationId xmlns:a16="http://schemas.microsoft.com/office/drawing/2014/main" xmlns="" id="{15E70EA3-873D-449C-AF5B-B7F07E19D5AC}"/>
              </a:ext>
            </a:extLst>
          </p:cNvPr>
          <p:cNvSpPr txBox="1"/>
          <p:nvPr/>
        </p:nvSpPr>
        <p:spPr>
          <a:xfrm>
            <a:off x="838200" y="882316"/>
            <a:ext cx="8333792" cy="477054"/>
          </a:xfrm>
          <a:prstGeom prst="rect">
            <a:avLst/>
          </a:prstGeom>
          <a:noFill/>
        </p:spPr>
        <p:txBody>
          <a:bodyPr wrap="square" rtlCol="0">
            <a:spAutoFit/>
          </a:bodyPr>
          <a:lstStyle/>
          <a:p>
            <a:r>
              <a:rPr lang="en-US" sz="2500" b="1" kern="1200" dirty="0">
                <a:solidFill>
                  <a:schemeClr val="accent1"/>
                </a:solidFill>
                <a:latin typeface="Arial" panose="020B0604020202020204" pitchFamily="34" charset="0"/>
              </a:rPr>
              <a:t>2.2. </a:t>
            </a:r>
            <a:r>
              <a:rPr lang="el-GR" sz="2500" b="1" kern="1200" dirty="0">
                <a:solidFill>
                  <a:schemeClr val="accent1"/>
                </a:solidFill>
                <a:latin typeface="Arial" panose="020B0604020202020204" pitchFamily="34" charset="0"/>
              </a:rPr>
              <a:t>Αποτελεσματικές επικοινωνιακές συμβουλές</a:t>
            </a:r>
            <a:endParaRPr lang="en-US" sz="2500" b="1" kern="1200" dirty="0">
              <a:solidFill>
                <a:schemeClr val="accent1"/>
              </a:solidFill>
              <a:latin typeface="Arial" panose="020B0604020202020204" pitchFamily="34" charset="0"/>
            </a:endParaRPr>
          </a:p>
        </p:txBody>
      </p:sp>
      <p:sp>
        <p:nvSpPr>
          <p:cNvPr id="3" name="Slide Number Placeholder 2">
            <a:extLst>
              <a:ext uri="{FF2B5EF4-FFF2-40B4-BE49-F238E27FC236}">
                <a16:creationId xmlns:a16="http://schemas.microsoft.com/office/drawing/2014/main" xmlns="" id="{421B0EB7-24EE-435B-BF49-91A2211AFE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32</a:t>
            </a:fld>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1"/>
          <p:cNvSpPr txBox="1">
            <a:spLocks noGrp="1"/>
          </p:cNvSpPr>
          <p:nvPr>
            <p:ph type="body" idx="1"/>
          </p:nvPr>
        </p:nvSpPr>
        <p:spPr>
          <a:xfrm>
            <a:off x="838200" y="925551"/>
            <a:ext cx="9744456" cy="525141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200"/>
              <a:buNone/>
            </a:pPr>
            <a:endParaRPr sz="3200" dirty="0">
              <a:solidFill>
                <a:srgbClr val="4472C4"/>
              </a:solidFill>
              <a:latin typeface="Arial"/>
              <a:ea typeface="Arial"/>
              <a:cs typeface="Arial"/>
              <a:sym typeface="Arial"/>
            </a:endParaRPr>
          </a:p>
          <a:p>
            <a:pPr marL="0" lvl="0" indent="0">
              <a:buClr>
                <a:srgbClr val="4472C4"/>
              </a:buClr>
              <a:buSzPts val="3200"/>
              <a:buNone/>
            </a:pPr>
            <a:r>
              <a:rPr lang="el-GR" sz="2000" b="1" u="sng" dirty="0">
                <a:latin typeface="+mj-lt"/>
              </a:rPr>
              <a:t>Αποτελεσματικές συμβουλές επικοινωνίας για επαγγελματικές ομάδες στον τομέα της μαγειρικής </a:t>
            </a:r>
          </a:p>
          <a:p>
            <a:pPr marL="342900">
              <a:buClrTx/>
              <a:buSzPts val="3200"/>
              <a:buFont typeface="Arial" panose="020B0604020202020204" pitchFamily="34" charset="0"/>
              <a:buChar char="•"/>
            </a:pPr>
            <a:r>
              <a:rPr lang="el-GR" sz="2000" dirty="0">
                <a:latin typeface="+mj-lt"/>
              </a:rPr>
              <a:t>Διευκρινίστε τον ρόλο σας όταν επικοινωνείτε για πρώτη φορά με τον πελάτη / πελάτη. </a:t>
            </a:r>
          </a:p>
          <a:p>
            <a:pPr marL="342900">
              <a:buClrTx/>
              <a:buSzPts val="3200"/>
              <a:buFont typeface="Arial" panose="020B0604020202020204" pitchFamily="34" charset="0"/>
              <a:buChar char="•"/>
            </a:pPr>
            <a:r>
              <a:rPr lang="el-GR" sz="2000" dirty="0">
                <a:latin typeface="+mj-lt"/>
              </a:rPr>
              <a:t>Συστήστε άλλους συμμετέχοντες, όπως διερμηνείς στην αρχή και εξηγήστε γιατί είναι παρόντες. </a:t>
            </a:r>
          </a:p>
          <a:p>
            <a:pPr marL="342900">
              <a:buClrTx/>
              <a:buSzPts val="3200"/>
              <a:buFont typeface="Arial" panose="020B0604020202020204" pitchFamily="34" charset="0"/>
              <a:buChar char="•"/>
            </a:pPr>
            <a:r>
              <a:rPr lang="el-GR" sz="2000" dirty="0">
                <a:latin typeface="+mj-lt"/>
              </a:rPr>
              <a:t>Βεβαιωθείτε ότι γνωρίζουν ότι είναι ελεύθεροι να κάνουν ένα διάλειμμα ανά πάσα στιγμή, εάν το χρειάζονται. </a:t>
            </a:r>
          </a:p>
          <a:p>
            <a:pPr marL="342900">
              <a:buClrTx/>
              <a:buSzPts val="3200"/>
              <a:buFont typeface="Arial" panose="020B0604020202020204" pitchFamily="34" charset="0"/>
              <a:buChar char="•"/>
            </a:pPr>
            <a:r>
              <a:rPr lang="el-GR" sz="2000" dirty="0">
                <a:latin typeface="+mj-lt"/>
              </a:rPr>
              <a:t>Να είστε ρεαλιστικοί και συγκεκριμένοι όταν συζητάτε για τη βοήθεια που μπορείτε να προσφέρετε. </a:t>
            </a:r>
          </a:p>
          <a:p>
            <a:pPr marL="342900">
              <a:buClrTx/>
              <a:buSzPts val="3200"/>
              <a:buFont typeface="Arial" panose="020B0604020202020204" pitchFamily="34" charset="0"/>
              <a:buChar char="•"/>
            </a:pPr>
            <a:r>
              <a:rPr lang="el-GR" sz="2000" dirty="0">
                <a:latin typeface="+mj-lt"/>
              </a:rPr>
              <a:t>Επικεντρωθείτε στη δημιουργία σχέσης. Μπορεί να χρειαστούν αρκετές συνεδρίες για να προσδιοριστεί το πραγματικό ζήτημα. </a:t>
            </a:r>
          </a:p>
          <a:p>
            <a:pPr marL="342900">
              <a:buClrTx/>
              <a:buSzPts val="3200"/>
              <a:buFont typeface="Arial" panose="020B0604020202020204" pitchFamily="34" charset="0"/>
              <a:buChar char="•"/>
            </a:pPr>
            <a:r>
              <a:rPr lang="el-GR" sz="2000" dirty="0">
                <a:latin typeface="+mj-lt"/>
              </a:rPr>
              <a:t>Μην υποθέσετε ότι καταλαβαίνετε το πρόβλημα του πελάτη - διευκρινίστε το μαζί του. </a:t>
            </a:r>
            <a:endParaRPr sz="2000" dirty="0">
              <a:solidFill>
                <a:srgbClr val="4472C4"/>
              </a:solidFill>
              <a:latin typeface="+mj-lt"/>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339F51C3-6047-462A-B18D-C2D59FD624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33</a:t>
            </a:fld>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2"/>
          <p:cNvSpPr txBox="1">
            <a:spLocks noGrp="1"/>
          </p:cNvSpPr>
          <p:nvPr>
            <p:ph type="body" idx="1"/>
          </p:nvPr>
        </p:nvSpPr>
        <p:spPr>
          <a:xfrm>
            <a:off x="838199" y="793630"/>
            <a:ext cx="10910977" cy="5383334"/>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1900"/>
              <a:buChar char="•"/>
            </a:pPr>
            <a:r>
              <a:rPr lang="el-GR" sz="1900" dirty="0">
                <a:latin typeface="Arial"/>
                <a:ea typeface="Arial"/>
                <a:cs typeface="Arial"/>
                <a:sym typeface="Arial"/>
              </a:rPr>
              <a:t>Επικοινωνιακές Δεξιότητες</a:t>
            </a:r>
            <a:r>
              <a:rPr lang="en-US" sz="1900" dirty="0">
                <a:latin typeface="Arial"/>
                <a:ea typeface="Arial"/>
                <a:cs typeface="Arial"/>
                <a:sym typeface="Arial"/>
              </a:rPr>
              <a:t> </a:t>
            </a:r>
            <a:br>
              <a:rPr lang="en-US" sz="1900" dirty="0">
                <a:latin typeface="Arial"/>
                <a:ea typeface="Arial"/>
                <a:cs typeface="Arial"/>
                <a:sym typeface="Arial"/>
              </a:rPr>
            </a:br>
            <a:r>
              <a:rPr lang="en-US" sz="1900" b="1" i="1" u="sng" dirty="0">
                <a:latin typeface="Arial"/>
                <a:ea typeface="Arial"/>
                <a:cs typeface="Arial"/>
                <a:sym typeface="Arial"/>
              </a:rPr>
              <a:t>1. </a:t>
            </a:r>
            <a:r>
              <a:rPr lang="el-GR" sz="1900" b="1" i="1" u="sng" dirty="0">
                <a:latin typeface="Arial"/>
                <a:ea typeface="Arial"/>
                <a:cs typeface="Arial"/>
                <a:sym typeface="Arial"/>
              </a:rPr>
              <a:t>Ακρόαση</a:t>
            </a:r>
            <a:r>
              <a:rPr lang="en-US" sz="1900" b="1" i="1" u="sng" dirty="0">
                <a:latin typeface="Arial"/>
                <a:ea typeface="Arial"/>
                <a:cs typeface="Arial"/>
                <a:sym typeface="Arial"/>
              </a:rPr>
              <a:t> </a:t>
            </a:r>
          </a:p>
          <a:p>
            <a:pPr marL="0" lvl="0" indent="0">
              <a:lnSpc>
                <a:spcPct val="150000"/>
              </a:lnSpc>
              <a:spcBef>
                <a:spcPts val="0"/>
              </a:spcBef>
              <a:buSzPts val="1900"/>
              <a:buNone/>
            </a:pPr>
            <a:r>
              <a:rPr lang="el-GR" sz="1700" dirty="0">
                <a:latin typeface="+mj-lt"/>
              </a:rPr>
              <a:t>Το να είσαι καλός ακροατής είναι ένας από τους καλύτερους τρόπους για να είσαι καλός επικοινωνιακός. Εάν δεν είστε καλός ακροατής, θα είναι δύσκολο να κατανοήσετε τι σας ζητείται να κάνετε. Ο τρόπος βελτίωσης των δεξιοτήτων ακρόασης είναι να εξασκηθείτε στην «</a:t>
            </a:r>
            <a:r>
              <a:rPr lang="el-GR" sz="1700" b="1" dirty="0">
                <a:latin typeface="+mj-lt"/>
              </a:rPr>
              <a:t>ενεργή ακρόαση</a:t>
            </a:r>
            <a:r>
              <a:rPr lang="el-GR" sz="1700" dirty="0">
                <a:latin typeface="+mj-lt"/>
              </a:rPr>
              <a:t>». Εδώ κάνετε μια συνειδητή προσπάθεια να ακούσετε όχι μόνο τις λέξεις που λέει ένα άλλο άτομο, αλλά το πιο σημαντικό είναι το πλήρες μήνυμα που μεταδίδεται. Μπορείτε να παρακολουθήσετε βίντεο σχετικά με τις ενεργές δεξιότητες ακρόασης παρακάτω. </a:t>
            </a:r>
            <a:r>
              <a:rPr lang="en-US" sz="1700" dirty="0">
                <a:latin typeface="+mj-lt"/>
                <a:ea typeface="Arial"/>
                <a:cs typeface="Arial"/>
                <a:sym typeface="Arial"/>
              </a:rPr>
              <a:t> </a:t>
            </a:r>
            <a:r>
              <a:rPr lang="en-US" sz="1900" u="sng" dirty="0">
                <a:solidFill>
                  <a:schemeClr val="hlink"/>
                </a:solidFill>
                <a:latin typeface="Arial"/>
                <a:ea typeface="Arial"/>
                <a:cs typeface="Arial"/>
                <a:sym typeface="Arial"/>
                <a:hlinkClick r:id="rId3"/>
              </a:rPr>
              <a:t>https://www.youtube.com/watch?v=BW82k7lwI_U</a:t>
            </a:r>
            <a:r>
              <a:rPr lang="en-US" sz="1900" dirty="0">
                <a:latin typeface="Arial"/>
                <a:ea typeface="Arial"/>
                <a:cs typeface="Arial"/>
                <a:sym typeface="Arial"/>
              </a:rPr>
              <a:t> </a:t>
            </a:r>
            <a:endParaRPr dirty="0"/>
          </a:p>
          <a:p>
            <a:pPr marL="0" lvl="0" indent="0">
              <a:lnSpc>
                <a:spcPct val="150000"/>
              </a:lnSpc>
              <a:buSzPts val="1900"/>
              <a:buNone/>
            </a:pPr>
            <a:r>
              <a:rPr lang="el-GR" sz="1700" dirty="0">
                <a:latin typeface="+mj-lt"/>
              </a:rPr>
              <a:t>Συμβουλή: δυσκολεύεστε ιδιαίτερα να επικεντρωθείτε στο τι λέει ο πελάτης κατά την παραγγελία, δοκιμάστε να επαναλάβετε τα λόγια του διανοητικά καθώς τα λέει - αυτό θα ενισχύσει το μήνυμά του και θα σας βοηθήσει να παραμείνετε εστιασμένοι. </a:t>
            </a:r>
            <a:endParaRPr sz="1700" dirty="0">
              <a:latin typeface="+mj-lt"/>
            </a:endParaRPr>
          </a:p>
        </p:txBody>
      </p:sp>
      <p:sp>
        <p:nvSpPr>
          <p:cNvPr id="2" name="Slide Number Placeholder 1">
            <a:extLst>
              <a:ext uri="{FF2B5EF4-FFF2-40B4-BE49-F238E27FC236}">
                <a16:creationId xmlns:a16="http://schemas.microsoft.com/office/drawing/2014/main" xmlns="" id="{BDC2D5C7-4C0B-4741-8B35-B818507396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34</a:t>
            </a:fld>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3"/>
          <p:cNvSpPr txBox="1">
            <a:spLocks noGrp="1"/>
          </p:cNvSpPr>
          <p:nvPr>
            <p:ph type="body" idx="1"/>
          </p:nvPr>
        </p:nvSpPr>
        <p:spPr>
          <a:xfrm>
            <a:off x="679938" y="879230"/>
            <a:ext cx="9779515" cy="572086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ct val="100000"/>
              <a:buNone/>
            </a:pPr>
            <a:r>
              <a:rPr lang="en-US" sz="1800" b="1" i="1" u="sng" dirty="0">
                <a:latin typeface="+mn-lt"/>
                <a:ea typeface="Arial"/>
                <a:cs typeface="Arial"/>
                <a:sym typeface="Arial"/>
              </a:rPr>
              <a:t>2. </a:t>
            </a:r>
            <a:r>
              <a:rPr lang="el-GR" sz="1800" b="1" i="1" u="sng" dirty="0">
                <a:latin typeface="+mn-lt"/>
                <a:ea typeface="Arial"/>
                <a:cs typeface="Arial"/>
                <a:sym typeface="Arial"/>
              </a:rPr>
              <a:t>Μη λεκτική επικοινωνία</a:t>
            </a:r>
            <a:endParaRPr sz="1800" b="1" i="1" u="sng" dirty="0">
              <a:latin typeface="+mn-lt"/>
            </a:endParaRPr>
          </a:p>
          <a:p>
            <a:pPr marL="0" lvl="0" indent="0">
              <a:buSzPct val="100000"/>
              <a:buNone/>
            </a:pPr>
            <a:r>
              <a:rPr lang="en-US" sz="1600" dirty="0">
                <a:latin typeface="+mj-lt"/>
                <a:ea typeface="Arial"/>
                <a:cs typeface="Arial"/>
                <a:sym typeface="Arial"/>
              </a:rPr>
              <a:t/>
            </a:r>
            <a:br>
              <a:rPr lang="en-US" sz="1600" dirty="0">
                <a:latin typeface="+mj-lt"/>
                <a:ea typeface="Arial"/>
                <a:cs typeface="Arial"/>
                <a:sym typeface="Arial"/>
              </a:rPr>
            </a:br>
            <a:r>
              <a:rPr lang="el-GR" sz="1600" dirty="0">
                <a:latin typeface="+mj-lt"/>
              </a:rPr>
              <a:t>Η μη τυπική επικοινωνία είναι η μετάδοση μηνυμάτων ή σημάτων μέσω μιας μη λεκτικής πλατφόρμας και περιλαμβάνει εκφράσεις του προσώπου, χειρονομίες, τη γλώσσα του σώματός σας, επαφή με τα μάτια, χειρονομίες, τόνο φωνής. </a:t>
            </a:r>
          </a:p>
          <a:p>
            <a:pPr marL="0" lvl="0" indent="0">
              <a:buSzPct val="100000"/>
              <a:buNone/>
            </a:pPr>
            <a:r>
              <a:rPr lang="el-GR" sz="1600" dirty="0">
                <a:latin typeface="+mj-lt"/>
              </a:rPr>
              <a:t>Ειδικά η εξυπηρέτηση πελατών βασίζεται σε καλές πρώτες εντυπώσεις. Όταν ένας επισκέπτης μπαίνει στο εστιατόριο ή στο χώρο του φαγητού σας, ο επισκέπτης λαμβάνει κρίσεις για την επιχείρηση με βάση την εμφάνιση, τη γλώσσα του σώματος και την ευγένεια του προσωπικού, και αυτό λέει πολύ σημαντικό για το στυλ εργασίας και την εμφάνισή του. </a:t>
            </a:r>
          </a:p>
          <a:p>
            <a:pPr marL="0" lvl="0" indent="0">
              <a:buSzPct val="100000"/>
              <a:buNone/>
            </a:pPr>
            <a:r>
              <a:rPr lang="el-GR" sz="1600" dirty="0">
                <a:latin typeface="+mj-lt"/>
              </a:rPr>
              <a:t>Γενική συμβουλή: Η στάση σας πρέπει να είναι σε χαλαρή και ανοιχτή στάση (ανοιχτά τα χέρια, χαλαρά τα πόδια) ενώ επικοινωνείτε με τους πελάτες σας. </a:t>
            </a:r>
          </a:p>
          <a:p>
            <a:pPr marL="0" lvl="0" indent="0">
              <a:buSzPct val="100000"/>
              <a:buNone/>
            </a:pPr>
            <a:r>
              <a:rPr lang="el-GR" sz="1600" dirty="0">
                <a:latin typeface="+mj-lt"/>
              </a:rPr>
              <a:t>Συμβουλή για το προσωπικό από τις υπηρεσίες πελατών: Ένας φιλικός τόνος θα σας κάνει να φαίνεστε προσιτοί και ένα φιλικό και χαρούμενο πρόσωπο θα σας επιτρέψει να παρέχετε στους πελάτες σας υπηρεσίες. Εξασκηθείτε στη χαλάρωση των μυών του προσώπου σας, μεταφέροντας μια ανοιχτή έκφραση του προσώπου και ακόμη και χαμογελάστε λίγο αν μπορείτε. </a:t>
            </a:r>
            <a:r>
              <a:rPr lang="en-US" sz="1600" dirty="0">
                <a:latin typeface="+mj-lt"/>
              </a:rPr>
              <a:t/>
            </a:r>
            <a:br>
              <a:rPr lang="en-US" sz="1600" dirty="0">
                <a:latin typeface="+mj-lt"/>
              </a:rPr>
            </a:br>
            <a:r>
              <a:rPr lang="en-US" sz="1600" dirty="0">
                <a:latin typeface="+mj-lt"/>
              </a:rPr>
              <a:t> </a:t>
            </a:r>
            <a:endParaRPr sz="1600" dirty="0">
              <a:latin typeface="+mj-lt"/>
            </a:endParaRPr>
          </a:p>
        </p:txBody>
      </p:sp>
      <p:sp>
        <p:nvSpPr>
          <p:cNvPr id="2" name="Slide Number Placeholder 1">
            <a:extLst>
              <a:ext uri="{FF2B5EF4-FFF2-40B4-BE49-F238E27FC236}">
                <a16:creationId xmlns:a16="http://schemas.microsoft.com/office/drawing/2014/main" xmlns="" id="{E5E1EBD7-541C-4F3F-AC94-546402FC19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35</a:t>
            </a:fld>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body" idx="1"/>
          </p:nvPr>
        </p:nvSpPr>
        <p:spPr>
          <a:xfrm>
            <a:off x="550985" y="762000"/>
            <a:ext cx="10802815" cy="5414963"/>
          </a:xfrm>
          <a:prstGeom prst="rect">
            <a:avLst/>
          </a:prstGeom>
          <a:noFill/>
          <a:ln>
            <a:noFill/>
          </a:ln>
        </p:spPr>
        <p:txBody>
          <a:bodyPr spcFirstLastPara="1" wrap="square" lIns="91425" tIns="45700" rIns="91425" bIns="45700" anchor="t" anchorCtr="0">
            <a:noAutofit/>
          </a:bodyPr>
          <a:lstStyle/>
          <a:p>
            <a:pPr marL="0" lvl="0" indent="0" algn="l" rtl="0">
              <a:lnSpc>
                <a:spcPct val="170000"/>
              </a:lnSpc>
              <a:spcBef>
                <a:spcPts val="0"/>
              </a:spcBef>
              <a:spcAft>
                <a:spcPts val="0"/>
              </a:spcAft>
              <a:buClr>
                <a:schemeClr val="dk1"/>
              </a:buClr>
              <a:buSzPct val="100000"/>
              <a:buNone/>
            </a:pPr>
            <a:r>
              <a:rPr lang="en-US" sz="1800" b="1" i="1" u="sng" dirty="0">
                <a:latin typeface="Arial"/>
                <a:ea typeface="Arial"/>
                <a:cs typeface="Arial"/>
                <a:sym typeface="Arial"/>
              </a:rPr>
              <a:t>3. </a:t>
            </a:r>
            <a:r>
              <a:rPr lang="el-GR" sz="1800" b="1" i="1" u="sng" dirty="0">
                <a:latin typeface="Arial"/>
                <a:ea typeface="Arial"/>
                <a:cs typeface="Arial"/>
                <a:sym typeface="Arial"/>
              </a:rPr>
              <a:t>Διαφάνεια και Συμπέρασμα</a:t>
            </a:r>
            <a:endParaRPr sz="1800" b="1" i="1" u="sng" dirty="0"/>
          </a:p>
          <a:p>
            <a:pPr marL="0" lvl="0" indent="0">
              <a:lnSpc>
                <a:spcPct val="170000"/>
              </a:lnSpc>
              <a:buSzPct val="100000"/>
              <a:buNone/>
            </a:pPr>
            <a:r>
              <a:rPr lang="el-GR" sz="1600" dirty="0">
                <a:latin typeface="+mj-lt"/>
              </a:rPr>
              <a:t>Γενική συμβουλή: Η καλή λεκτική επικοινωνία σημαίνει ότι λέτε αρκετά - μην μιλάτε πολύ και πολύ λίγο. Προσπαθήστε να μεταφέρετε το μήνυμά σας με όσο το δυνατόν λιγότερες λέξεις. </a:t>
            </a:r>
          </a:p>
          <a:p>
            <a:pPr marL="0" lvl="0" indent="0">
              <a:lnSpc>
                <a:spcPct val="170000"/>
              </a:lnSpc>
              <a:buSzPct val="100000"/>
              <a:buNone/>
            </a:pPr>
            <a:r>
              <a:rPr lang="el-GR" sz="1600" dirty="0">
                <a:latin typeface="+mj-lt"/>
              </a:rPr>
              <a:t>Αφήστε τους πελάτες να ολοκληρώσουν τις δικές τους προτάσεις. Μην βοηθάτε τους αργούς ομιλητές να ολοκληρώσουν τις προτάσεις τους για αυτούς. Όταν ένας ομιλητής έχει τελειώσει να μιλήσει ή ρωτήσει αν έχετε καταλάβει, επαναλάβετε αυτό που ακούσατε με άλλο τρόπο. Μπορείτε να πείτε για παράδειγμα, "Με άλλα λόγια, λέτε ότι ... </a:t>
            </a:r>
          </a:p>
          <a:p>
            <a:pPr marL="0" lvl="0" indent="0">
              <a:lnSpc>
                <a:spcPct val="170000"/>
              </a:lnSpc>
              <a:buSzPct val="100000"/>
              <a:buNone/>
            </a:pPr>
            <a:r>
              <a:rPr lang="el-GR" sz="1600" dirty="0">
                <a:latin typeface="+mj-lt"/>
              </a:rPr>
              <a:t>Συμβουλή για εξυπηρέτηση πελατών: Σκεφτείτε τι θέλετε να πείτε προτού το πείτε κατά την παραγγελία. Αυτό θα σας βοηθήσει να αποφύγετε την υπερβολική συζήτηση ή σύγχυση του πελάτη σας. </a:t>
            </a:r>
            <a:endParaRPr sz="1600" dirty="0">
              <a:latin typeface="+mj-lt"/>
            </a:endParaRPr>
          </a:p>
        </p:txBody>
      </p:sp>
      <p:sp>
        <p:nvSpPr>
          <p:cNvPr id="2" name="Slide Number Placeholder 1">
            <a:extLst>
              <a:ext uri="{FF2B5EF4-FFF2-40B4-BE49-F238E27FC236}">
                <a16:creationId xmlns:a16="http://schemas.microsoft.com/office/drawing/2014/main" xmlns="" id="{5C4C18C3-0BD3-4195-B378-6D2D22EF25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36</a:t>
            </a:fld>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4"/>
          <p:cNvSpPr txBox="1">
            <a:spLocks noGrp="1"/>
          </p:cNvSpPr>
          <p:nvPr>
            <p:ph type="body" idx="1"/>
          </p:nvPr>
        </p:nvSpPr>
        <p:spPr>
          <a:xfrm>
            <a:off x="550985" y="762000"/>
            <a:ext cx="10802815" cy="5414963"/>
          </a:xfrm>
          <a:prstGeom prst="rect">
            <a:avLst/>
          </a:prstGeom>
          <a:noFill/>
          <a:ln>
            <a:noFill/>
          </a:ln>
        </p:spPr>
        <p:txBody>
          <a:bodyPr spcFirstLastPara="1" wrap="square" lIns="91425" tIns="45700" rIns="91425" bIns="45700" anchor="t" anchorCtr="0">
            <a:noAutofit/>
          </a:bodyPr>
          <a:lstStyle/>
          <a:p>
            <a:pPr marL="0" lvl="0" indent="0" algn="l" rtl="0">
              <a:lnSpc>
                <a:spcPct val="170000"/>
              </a:lnSpc>
              <a:spcBef>
                <a:spcPts val="1000"/>
              </a:spcBef>
              <a:spcAft>
                <a:spcPts val="0"/>
              </a:spcAft>
              <a:buClr>
                <a:schemeClr val="dk1"/>
              </a:buClr>
              <a:buSzPct val="100000"/>
              <a:buNone/>
            </a:pPr>
            <a:endParaRPr sz="1800" dirty="0">
              <a:latin typeface="Arial"/>
              <a:ea typeface="Arial"/>
              <a:cs typeface="Arial"/>
              <a:sym typeface="Arial"/>
            </a:endParaRPr>
          </a:p>
          <a:p>
            <a:pPr marL="0" lvl="0" indent="0" algn="l" rtl="0">
              <a:lnSpc>
                <a:spcPct val="170000"/>
              </a:lnSpc>
              <a:spcBef>
                <a:spcPts val="1000"/>
              </a:spcBef>
              <a:spcAft>
                <a:spcPts val="0"/>
              </a:spcAft>
              <a:buClr>
                <a:schemeClr val="dk1"/>
              </a:buClr>
              <a:buSzPct val="100000"/>
              <a:buNone/>
            </a:pPr>
            <a:r>
              <a:rPr lang="en-US" sz="1800" b="1" i="1" u="sng" dirty="0">
                <a:latin typeface="Arial"/>
                <a:ea typeface="Arial"/>
                <a:cs typeface="Arial"/>
                <a:sym typeface="Arial"/>
              </a:rPr>
              <a:t>4. </a:t>
            </a:r>
            <a:r>
              <a:rPr lang="el-GR" sz="1800" b="1" i="1" u="sng" dirty="0">
                <a:latin typeface="Arial"/>
                <a:ea typeface="Arial"/>
                <a:cs typeface="Arial"/>
                <a:sym typeface="Arial"/>
              </a:rPr>
              <a:t>Φιλικότητα</a:t>
            </a:r>
            <a:endParaRPr sz="1800" b="1" i="1" u="sng" dirty="0"/>
          </a:p>
          <a:p>
            <a:pPr marL="0" lvl="0" indent="0">
              <a:lnSpc>
                <a:spcPct val="170000"/>
              </a:lnSpc>
              <a:buSzPct val="100000"/>
              <a:buNone/>
            </a:pPr>
            <a:r>
              <a:rPr lang="el-GR" sz="1600" dirty="0">
                <a:latin typeface="+mj-lt"/>
              </a:rPr>
              <a:t>Γενική συμβουλή: Μέσω ενός φιλικού τόνου, μιας προσωπικής ερώτησης ή απλά ενός χαμόγελου, θα ενθαρρύνετε τους άλλους να συμμετάσχουν σε ανοιχτή και ειλικρινή επικοινωνία μαζί σας. </a:t>
            </a:r>
          </a:p>
          <a:p>
            <a:pPr marL="0" lvl="0" indent="0">
              <a:lnSpc>
                <a:spcPct val="170000"/>
              </a:lnSpc>
              <a:buSzPct val="100000"/>
              <a:buNone/>
            </a:pPr>
            <a:r>
              <a:rPr lang="el-GR" sz="1600" dirty="0">
                <a:latin typeface="+mj-lt"/>
              </a:rPr>
              <a:t>Συμβουλή για εξυπηρέτηση πελατών, προσωπικό καθαριότητας / ειδικοί ή διαχειριστές της βιομηχανίας κουζίνας: Αναγνωρίστε την παρουσία άλλων ανθρώπων με ένα «γεια» ή ένα χαμόγελο ακόμη και όταν δεν χρειάζεται να μιλήσετε μαζί τους </a:t>
            </a:r>
            <a:r>
              <a:rPr lang="en-US" sz="1600" dirty="0">
                <a:latin typeface="+mj-lt"/>
                <a:ea typeface="Arial"/>
                <a:cs typeface="Arial"/>
                <a:sym typeface="Arial"/>
              </a:rPr>
              <a:t/>
            </a:r>
            <a:br>
              <a:rPr lang="en-US" sz="1600" dirty="0">
                <a:latin typeface="+mj-lt"/>
                <a:ea typeface="Arial"/>
                <a:cs typeface="Arial"/>
                <a:sym typeface="Arial"/>
              </a:rPr>
            </a:br>
            <a:endParaRPr sz="1600" dirty="0">
              <a:latin typeface="+mj-lt"/>
              <a:ea typeface="Arial"/>
              <a:cs typeface="Arial"/>
              <a:sym typeface="Arial"/>
            </a:endParaRPr>
          </a:p>
          <a:p>
            <a:pPr marL="0" lvl="0" indent="0" algn="l" rtl="0">
              <a:lnSpc>
                <a:spcPct val="90000"/>
              </a:lnSpc>
              <a:spcBef>
                <a:spcPts val="1000"/>
              </a:spcBef>
              <a:spcAft>
                <a:spcPts val="0"/>
              </a:spcAft>
              <a:buClr>
                <a:schemeClr val="dk1"/>
              </a:buClr>
              <a:buSzPct val="100000"/>
              <a:buNone/>
            </a:pPr>
            <a:endParaRPr sz="1800" dirty="0"/>
          </a:p>
          <a:p>
            <a:pPr marL="0" lvl="0" indent="0" algn="l" rtl="0">
              <a:lnSpc>
                <a:spcPct val="90000"/>
              </a:lnSpc>
              <a:spcBef>
                <a:spcPts val="1000"/>
              </a:spcBef>
              <a:spcAft>
                <a:spcPts val="0"/>
              </a:spcAft>
              <a:buClr>
                <a:schemeClr val="dk1"/>
              </a:buClr>
              <a:buSzPct val="100000"/>
              <a:buNone/>
            </a:pPr>
            <a:endParaRPr sz="1800" dirty="0"/>
          </a:p>
        </p:txBody>
      </p:sp>
      <p:sp>
        <p:nvSpPr>
          <p:cNvPr id="2" name="Slide Number Placeholder 1">
            <a:extLst>
              <a:ext uri="{FF2B5EF4-FFF2-40B4-BE49-F238E27FC236}">
                <a16:creationId xmlns:a16="http://schemas.microsoft.com/office/drawing/2014/main" xmlns="" id="{9C844396-F6B7-4880-A9FD-F72D0D0DA7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37</a:t>
            </a:fld>
            <a:endParaRPr lang="tr-TR"/>
          </a:p>
        </p:txBody>
      </p:sp>
    </p:spTree>
    <p:extLst>
      <p:ext uri="{BB962C8B-B14F-4D97-AF65-F5344CB8AC3E}">
        <p14:creationId xmlns:p14="http://schemas.microsoft.com/office/powerpoint/2010/main" val="4067895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5"/>
          <p:cNvSpPr txBox="1">
            <a:spLocks noGrp="1"/>
          </p:cNvSpPr>
          <p:nvPr>
            <p:ph type="body" idx="1"/>
          </p:nvPr>
        </p:nvSpPr>
        <p:spPr>
          <a:xfrm>
            <a:off x="838200" y="1500996"/>
            <a:ext cx="10515600" cy="46759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900"/>
              <a:buNone/>
            </a:pPr>
            <a:r>
              <a:rPr lang="en-US" sz="1800" b="1" i="1" u="sng" dirty="0">
                <a:latin typeface="+mn-lt"/>
                <a:ea typeface="Arial"/>
                <a:cs typeface="Arial"/>
                <a:sym typeface="Arial"/>
              </a:rPr>
              <a:t/>
            </a:r>
            <a:br>
              <a:rPr lang="en-US" sz="1800" b="1" i="1" u="sng" dirty="0">
                <a:latin typeface="+mn-lt"/>
                <a:ea typeface="Arial"/>
                <a:cs typeface="Arial"/>
                <a:sym typeface="Arial"/>
              </a:rPr>
            </a:br>
            <a:r>
              <a:rPr lang="en-US" sz="1800" b="1" i="1" u="sng" dirty="0">
                <a:latin typeface="+mn-lt"/>
                <a:ea typeface="Arial"/>
                <a:cs typeface="Arial"/>
                <a:sym typeface="Arial"/>
              </a:rPr>
              <a:t>5. </a:t>
            </a:r>
            <a:r>
              <a:rPr lang="el-GR" sz="1800" b="1" i="1" u="sng" dirty="0">
                <a:latin typeface="+mn-lt"/>
                <a:ea typeface="Arial"/>
                <a:cs typeface="Arial"/>
                <a:sym typeface="Arial"/>
              </a:rPr>
              <a:t>Αυτοπεποίθηση</a:t>
            </a:r>
            <a:r>
              <a:rPr lang="en-US" sz="1800" b="1" i="1" u="sng" dirty="0">
                <a:latin typeface="+mn-lt"/>
                <a:ea typeface="Arial"/>
                <a:cs typeface="Arial"/>
                <a:sym typeface="Arial"/>
              </a:rPr>
              <a:t>  </a:t>
            </a:r>
            <a:endParaRPr sz="1800" b="1" i="1" u="sng" dirty="0">
              <a:latin typeface="+mn-lt"/>
            </a:endParaRPr>
          </a:p>
          <a:p>
            <a:pPr marL="0" lvl="0" indent="0" algn="l" rtl="0">
              <a:lnSpc>
                <a:spcPct val="90000"/>
              </a:lnSpc>
              <a:spcBef>
                <a:spcPts val="1000"/>
              </a:spcBef>
              <a:spcAft>
                <a:spcPts val="0"/>
              </a:spcAft>
              <a:buClr>
                <a:schemeClr val="dk1"/>
              </a:buClr>
              <a:buSzPts val="1900"/>
              <a:buNone/>
            </a:pPr>
            <a:r>
              <a:rPr lang="en-US" sz="1800" dirty="0">
                <a:latin typeface="+mn-lt"/>
                <a:ea typeface="Arial"/>
                <a:cs typeface="Arial"/>
                <a:sym typeface="Arial"/>
              </a:rPr>
              <a:t/>
            </a:r>
            <a:br>
              <a:rPr lang="en-US" sz="1800" dirty="0">
                <a:latin typeface="+mn-lt"/>
                <a:ea typeface="Arial"/>
                <a:cs typeface="Arial"/>
                <a:sym typeface="Arial"/>
              </a:rPr>
            </a:br>
            <a:r>
              <a:rPr lang="el-GR" sz="1800" dirty="0">
                <a:latin typeface="+mn-lt"/>
                <a:ea typeface="Arial"/>
                <a:cs typeface="Arial"/>
                <a:sym typeface="Arial"/>
              </a:rPr>
              <a:t>Είναι σημαντικό να έχεις αυτοπεποίθηση στις επικοινωνίες σου με άλλους. Η αυτοπεποίθηση δείχνει στους συναδέλφους σου στο ότι πιστεύεις σε αυτό που λες και θα το ακολουθήσεις.</a:t>
            </a:r>
            <a:r>
              <a:rPr lang="en-US" sz="1800" b="1" i="1" u="sng" dirty="0">
                <a:latin typeface="+mn-lt"/>
                <a:ea typeface="Arial"/>
                <a:cs typeface="Arial"/>
                <a:sym typeface="Arial"/>
              </a:rPr>
              <a:t/>
            </a:r>
            <a:br>
              <a:rPr lang="en-US" sz="1800" b="1" i="1" u="sng" dirty="0">
                <a:latin typeface="+mn-lt"/>
                <a:ea typeface="Arial"/>
                <a:cs typeface="Arial"/>
                <a:sym typeface="Arial"/>
              </a:rPr>
            </a:br>
            <a:endParaRPr lang="el-GR" sz="1800" b="1" i="1" u="sng" dirty="0">
              <a:latin typeface="+mn-lt"/>
              <a:ea typeface="Arial"/>
              <a:cs typeface="Arial"/>
              <a:sym typeface="Arial"/>
            </a:endParaRPr>
          </a:p>
          <a:p>
            <a:pPr marL="0" lvl="0" indent="0" algn="l" rtl="0">
              <a:lnSpc>
                <a:spcPct val="90000"/>
              </a:lnSpc>
              <a:spcBef>
                <a:spcPts val="1000"/>
              </a:spcBef>
              <a:spcAft>
                <a:spcPts val="0"/>
              </a:spcAft>
              <a:buClr>
                <a:schemeClr val="dk1"/>
              </a:buClr>
              <a:buSzPts val="1900"/>
              <a:buNone/>
            </a:pPr>
            <a:r>
              <a:rPr lang="en-US" sz="1800" b="1" i="1" u="sng" dirty="0">
                <a:latin typeface="+mn-lt"/>
                <a:ea typeface="Arial"/>
                <a:cs typeface="Arial"/>
                <a:sym typeface="Arial"/>
              </a:rPr>
              <a:t>6. </a:t>
            </a:r>
            <a:r>
              <a:rPr lang="el-GR" sz="1800" b="1" i="1" u="sng" dirty="0" err="1">
                <a:latin typeface="+mn-lt"/>
                <a:ea typeface="Arial"/>
                <a:cs typeface="Arial"/>
                <a:sym typeface="Arial"/>
              </a:rPr>
              <a:t>Ευχυνηδησία</a:t>
            </a:r>
            <a:endParaRPr sz="1800" b="1" i="1" u="sng" dirty="0">
              <a:latin typeface="+mn-lt"/>
            </a:endParaRPr>
          </a:p>
          <a:p>
            <a:pPr marL="0" lvl="0" indent="0" algn="l" rtl="0">
              <a:lnSpc>
                <a:spcPct val="90000"/>
              </a:lnSpc>
              <a:spcBef>
                <a:spcPts val="1000"/>
              </a:spcBef>
              <a:spcAft>
                <a:spcPts val="0"/>
              </a:spcAft>
              <a:buClr>
                <a:schemeClr val="dk1"/>
              </a:buClr>
              <a:buSzPts val="1900"/>
              <a:buNone/>
            </a:pPr>
            <a:r>
              <a:rPr lang="en-US" sz="1800" dirty="0">
                <a:latin typeface="+mn-lt"/>
                <a:ea typeface="Arial"/>
                <a:cs typeface="Arial"/>
                <a:sym typeface="Arial"/>
              </a:rPr>
              <a:t/>
            </a:r>
            <a:br>
              <a:rPr lang="en-US" sz="1800" dirty="0">
                <a:latin typeface="+mn-lt"/>
                <a:ea typeface="Arial"/>
                <a:cs typeface="Arial"/>
                <a:sym typeface="Arial"/>
              </a:rPr>
            </a:br>
            <a:r>
              <a:rPr lang="el-GR" sz="1800" dirty="0">
                <a:latin typeface="+mn-lt"/>
                <a:ea typeface="Arial"/>
                <a:cs typeface="Arial"/>
                <a:sym typeface="Arial"/>
              </a:rPr>
              <a:t>Χρησιμοποιώντας φράσεις απλές όπως</a:t>
            </a:r>
            <a:r>
              <a:rPr lang="en-US" sz="1800" dirty="0">
                <a:latin typeface="+mn-lt"/>
                <a:ea typeface="Arial"/>
                <a:cs typeface="Arial"/>
                <a:sym typeface="Arial"/>
              </a:rPr>
              <a:t>’’</a:t>
            </a:r>
            <a:r>
              <a:rPr lang="el-GR" sz="1800" dirty="0">
                <a:latin typeface="+mn-lt"/>
                <a:ea typeface="Arial"/>
                <a:cs typeface="Arial"/>
                <a:sym typeface="Arial"/>
              </a:rPr>
              <a:t>Κατανοώ από που προέρχεσαι</a:t>
            </a:r>
            <a:r>
              <a:rPr lang="en-US" sz="1800" dirty="0">
                <a:latin typeface="+mn-lt"/>
                <a:ea typeface="Arial"/>
                <a:cs typeface="Arial"/>
                <a:sym typeface="Arial"/>
              </a:rPr>
              <a:t>’’ </a:t>
            </a:r>
            <a:r>
              <a:rPr lang="el-GR" sz="1800" dirty="0">
                <a:latin typeface="+mn-lt"/>
                <a:ea typeface="Arial"/>
                <a:cs typeface="Arial"/>
                <a:sym typeface="Arial"/>
              </a:rPr>
              <a:t>παρουσιάζει ότι έχεις ακούσει το συνομιλητή σου και πως σέβεσαι τις απόψεις του.</a:t>
            </a:r>
            <a:endParaRPr sz="1800" dirty="0">
              <a:latin typeface="+mn-lt"/>
            </a:endParaRPr>
          </a:p>
        </p:txBody>
      </p:sp>
      <p:sp>
        <p:nvSpPr>
          <p:cNvPr id="2" name="Slide Number Placeholder 1">
            <a:extLst>
              <a:ext uri="{FF2B5EF4-FFF2-40B4-BE49-F238E27FC236}">
                <a16:creationId xmlns:a16="http://schemas.microsoft.com/office/drawing/2014/main" xmlns="" id="{D604F08C-38A9-404E-9FDF-645903AC25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38</a:t>
            </a:fld>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6"/>
          <p:cNvSpPr txBox="1">
            <a:spLocks noGrp="1"/>
          </p:cNvSpPr>
          <p:nvPr>
            <p:ph type="body" idx="1"/>
          </p:nvPr>
        </p:nvSpPr>
        <p:spPr>
          <a:xfrm>
            <a:off x="838200" y="1853184"/>
            <a:ext cx="10515600" cy="4323779"/>
          </a:xfrm>
          <a:prstGeom prst="rect">
            <a:avLst/>
          </a:prstGeom>
          <a:noFill/>
          <a:ln>
            <a:noFill/>
          </a:ln>
        </p:spPr>
        <p:txBody>
          <a:bodyPr spcFirstLastPara="1" wrap="square" lIns="91425" tIns="45700" rIns="91425" bIns="45700" anchor="t" anchorCtr="0">
            <a:normAutofit/>
          </a:bodyPr>
          <a:lstStyle/>
          <a:p>
            <a:pPr marL="0" lvl="0" indent="0">
              <a:spcBef>
                <a:spcPts val="0"/>
              </a:spcBef>
              <a:buNone/>
            </a:pPr>
            <a:r>
              <a:rPr lang="el-GR" sz="1800" b="1" u="sng" dirty="0">
                <a:latin typeface="Arial"/>
                <a:ea typeface="Arial"/>
                <a:cs typeface="Arial"/>
                <a:sym typeface="Arial"/>
              </a:rPr>
              <a:t>Το μοντέλο</a:t>
            </a:r>
            <a:r>
              <a:rPr lang="en-US" sz="1800" b="1" u="sng" dirty="0">
                <a:latin typeface="Arial"/>
                <a:ea typeface="Arial"/>
                <a:cs typeface="Arial"/>
                <a:sym typeface="Arial"/>
              </a:rPr>
              <a:t> TOPOI </a:t>
            </a:r>
            <a:r>
              <a:rPr lang="el-GR" sz="1700" dirty="0">
                <a:latin typeface="+mj-lt"/>
              </a:rPr>
              <a:t>είναι ένα εργαλείο για την ανάλυση της επικοινωνίας, καθώς και ένα μοντέλο για παρεμβάσεις. Είναι ένα αναλυτικό εργαλείο για τον εντοπισμό πιθανών παρεξηγήσεων κατά τη διάρκεια ή μετά από μια συνομιλία. Με αυτόν τον τρόπο είναι ένα χρήσιμο μέσο για την ενίσχυση της επικοινωνίας με τους πελάτες και τους συναδέλφους και επιτρέπει να ανακαλύψουν πού λείπει η επικοινωνία και που έχει πάει στραβά, που στοχεύει στον </a:t>
            </a:r>
            <a:r>
              <a:rPr lang="el-GR" sz="1700" dirty="0" err="1">
                <a:latin typeface="+mj-lt"/>
              </a:rPr>
              <a:t>αυτόστοχασμό</a:t>
            </a:r>
            <a:r>
              <a:rPr lang="el-GR" sz="1700" dirty="0">
                <a:latin typeface="+mj-lt"/>
              </a:rPr>
              <a:t>, την αποσαφήνιση και την έρευνα. </a:t>
            </a:r>
            <a:endParaRPr sz="1700" dirty="0">
              <a:latin typeface="+mj-lt"/>
            </a:endParaRPr>
          </a:p>
          <a:p>
            <a:pPr marL="0" lvl="0" indent="0" algn="l" rtl="0">
              <a:lnSpc>
                <a:spcPct val="90000"/>
              </a:lnSpc>
              <a:spcBef>
                <a:spcPts val="1000"/>
              </a:spcBef>
              <a:spcAft>
                <a:spcPts val="0"/>
              </a:spcAft>
              <a:buClr>
                <a:schemeClr val="dk1"/>
              </a:buClr>
              <a:buSzPts val="1800"/>
              <a:buNone/>
            </a:pPr>
            <a:r>
              <a:rPr lang="el-GR" sz="1800" b="1" i="1" u="sng" dirty="0">
                <a:latin typeface="Arial"/>
                <a:ea typeface="Arial"/>
                <a:cs typeface="Arial"/>
                <a:sym typeface="Arial"/>
              </a:rPr>
              <a:t>Το μοντέλο</a:t>
            </a:r>
            <a:r>
              <a:rPr lang="en-US" sz="1800" b="1" i="1" u="sng" dirty="0">
                <a:latin typeface="Arial"/>
                <a:ea typeface="Arial"/>
                <a:cs typeface="Arial"/>
                <a:sym typeface="Arial"/>
              </a:rPr>
              <a:t> TOPOI </a:t>
            </a:r>
            <a:r>
              <a:rPr lang="el-GR" sz="1800" b="1" i="1" u="sng" dirty="0">
                <a:latin typeface="Arial"/>
                <a:ea typeface="Arial"/>
                <a:cs typeface="Arial"/>
                <a:sym typeface="Arial"/>
              </a:rPr>
              <a:t>στηρίζεται στις ακόλουθες υποθέσεις</a:t>
            </a:r>
            <a:r>
              <a:rPr lang="en-US" sz="1800" b="1" i="1" u="sng" dirty="0">
                <a:latin typeface="Arial"/>
                <a:ea typeface="Arial"/>
                <a:cs typeface="Arial"/>
                <a:sym typeface="Arial"/>
              </a:rPr>
              <a:t>: </a:t>
            </a:r>
            <a:endParaRPr sz="1800" b="1" i="1" u="sng" dirty="0">
              <a:latin typeface="Arial"/>
              <a:ea typeface="Arial"/>
              <a:cs typeface="Arial"/>
              <a:sym typeface="Arial"/>
            </a:endParaRPr>
          </a:p>
          <a:p>
            <a:pPr marL="228600" lvl="0" indent="-228600"/>
            <a:r>
              <a:rPr lang="el-GR" sz="1600" dirty="0">
                <a:latin typeface="+mj-lt"/>
              </a:rPr>
              <a:t>Η επικοινωνία είναι παγκόσμια </a:t>
            </a:r>
          </a:p>
          <a:p>
            <a:pPr marL="228600" lvl="0" indent="-228600"/>
            <a:r>
              <a:rPr lang="el-GR" sz="1600" dirty="0">
                <a:latin typeface="+mj-lt"/>
              </a:rPr>
              <a:t>Η εστίαση είναι στην αλληλεπίδραση, όχι στον πολιτισμό </a:t>
            </a:r>
          </a:p>
          <a:p>
            <a:pPr marL="228600" lvl="0" indent="-228600"/>
            <a:r>
              <a:rPr lang="el-GR" sz="1600" dirty="0">
                <a:latin typeface="+mj-lt"/>
              </a:rPr>
              <a:t>Η επικοινωνία είναι μια κυκλική διαδικασία </a:t>
            </a:r>
          </a:p>
          <a:p>
            <a:pPr marL="228600" lvl="0" indent="-228600"/>
            <a:r>
              <a:rPr lang="el-GR" sz="1600" dirty="0">
                <a:latin typeface="+mj-lt"/>
              </a:rPr>
              <a:t>(Διαπολιτισμική) επικοινωνία ζητά μια ανοιχτή, ανακλαστική στάση</a:t>
            </a:r>
          </a:p>
          <a:p>
            <a:pPr marL="228600" lvl="0" indent="-228600"/>
            <a:r>
              <a:rPr lang="el-GR" sz="1600" dirty="0">
                <a:latin typeface="+mj-lt"/>
              </a:rPr>
              <a:t>Να είστε απαισιόδοξοι για την επικοινωνία, να είστε αισιόδοξοι για τους ανθρώπους </a:t>
            </a:r>
            <a:endParaRPr sz="1600" dirty="0">
              <a:latin typeface="+mj-lt"/>
            </a:endParaRPr>
          </a:p>
        </p:txBody>
      </p:sp>
      <p:sp>
        <p:nvSpPr>
          <p:cNvPr id="2" name="TextBox 1">
            <a:extLst>
              <a:ext uri="{FF2B5EF4-FFF2-40B4-BE49-F238E27FC236}">
                <a16:creationId xmlns:a16="http://schemas.microsoft.com/office/drawing/2014/main" xmlns="" id="{0AF9198C-038A-4F19-9174-E2AE066470A0}"/>
              </a:ext>
            </a:extLst>
          </p:cNvPr>
          <p:cNvSpPr txBox="1"/>
          <p:nvPr/>
        </p:nvSpPr>
        <p:spPr>
          <a:xfrm>
            <a:off x="838200" y="994611"/>
            <a:ext cx="7263063" cy="477054"/>
          </a:xfrm>
          <a:prstGeom prst="rect">
            <a:avLst/>
          </a:prstGeom>
          <a:noFill/>
        </p:spPr>
        <p:txBody>
          <a:bodyPr wrap="square" rtlCol="0">
            <a:spAutoFit/>
          </a:bodyPr>
          <a:lstStyle/>
          <a:p>
            <a:r>
              <a:rPr lang="en-US" sz="2500" b="1" kern="1200" dirty="0">
                <a:solidFill>
                  <a:schemeClr val="accent1"/>
                </a:solidFill>
                <a:latin typeface="Arial" panose="020B0604020202020204" pitchFamily="34" charset="0"/>
              </a:rPr>
              <a:t>2.3. </a:t>
            </a:r>
            <a:r>
              <a:rPr lang="el-GR" sz="2500" b="1" kern="1200" dirty="0">
                <a:solidFill>
                  <a:schemeClr val="accent1"/>
                </a:solidFill>
                <a:latin typeface="Arial" panose="020B0604020202020204" pitchFamily="34" charset="0"/>
              </a:rPr>
              <a:t>Το μοντέλο </a:t>
            </a:r>
            <a:r>
              <a:rPr lang="en-US" sz="2500" b="1" kern="1200" dirty="0">
                <a:solidFill>
                  <a:schemeClr val="accent1"/>
                </a:solidFill>
                <a:latin typeface="Arial" panose="020B0604020202020204" pitchFamily="34" charset="0"/>
              </a:rPr>
              <a:t>TOPOI</a:t>
            </a:r>
          </a:p>
        </p:txBody>
      </p:sp>
      <p:sp>
        <p:nvSpPr>
          <p:cNvPr id="3" name="Slide Number Placeholder 2">
            <a:extLst>
              <a:ext uri="{FF2B5EF4-FFF2-40B4-BE49-F238E27FC236}">
                <a16:creationId xmlns:a16="http://schemas.microsoft.com/office/drawing/2014/main" xmlns="" id="{3865ECDF-8AF0-4C73-BB28-B5782987BD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39</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Autofit/>
          </a:bodyPr>
          <a:lstStyle/>
          <a:p>
            <a:pPr lvl="0">
              <a:buClr>
                <a:srgbClr val="4472C4"/>
              </a:buClr>
              <a:buSzPts val="2500"/>
            </a:pPr>
            <a:r>
              <a:rPr lang="el-GR" sz="2000" b="1" dirty="0">
                <a:solidFill>
                  <a:srgbClr val="4472C4"/>
                </a:solidFill>
                <a:latin typeface="Arial"/>
                <a:ea typeface="Arial"/>
                <a:cs typeface="Arial"/>
                <a:sym typeface="Arial"/>
              </a:rPr>
              <a:t>ΠΡΟΤΕΡΑΙΟΤΗΤΕΣ ΓΙΑ ΤΙΣ ΘΕΣΕΙΣ ΤΟΥ ΤΟΜΕΑ ΜΑΓΕΙΡΙΚΗΣ</a:t>
            </a:r>
            <a:r>
              <a:rPr lang="tr-TR" sz="2000" dirty="0">
                <a:latin typeface="Arial"/>
                <a:ea typeface="Arial"/>
                <a:cs typeface="Arial"/>
                <a:sym typeface="Arial"/>
              </a:rPr>
              <a:t/>
            </a:r>
            <a:br>
              <a:rPr lang="tr-TR" sz="2000" dirty="0">
                <a:latin typeface="Arial"/>
                <a:ea typeface="Arial"/>
                <a:cs typeface="Arial"/>
                <a:sym typeface="Arial"/>
              </a:rPr>
            </a:br>
            <a:endParaRPr sz="2000" dirty="0"/>
          </a:p>
        </p:txBody>
      </p:sp>
      <p:sp>
        <p:nvSpPr>
          <p:cNvPr id="147" name="Google Shape;147;p4"/>
          <p:cNvSpPr txBox="1">
            <a:spLocks noGrp="1"/>
          </p:cNvSpPr>
          <p:nvPr>
            <p:ph type="body" idx="1"/>
          </p:nvPr>
        </p:nvSpPr>
        <p:spPr>
          <a:xfrm>
            <a:off x="838200" y="1859515"/>
            <a:ext cx="11198290" cy="1543313"/>
          </a:xfrm>
          <a:prstGeom prst="rect">
            <a:avLst/>
          </a:prstGeom>
          <a:noFill/>
          <a:ln>
            <a:noFill/>
          </a:ln>
        </p:spPr>
        <p:txBody>
          <a:bodyPr spcFirstLastPara="1" wrap="square" lIns="91425" tIns="45700" rIns="91425" bIns="45700" anchor="t" anchorCtr="0">
            <a:normAutofit lnSpcReduction="10000"/>
          </a:bodyPr>
          <a:lstStyle/>
          <a:p>
            <a:pPr marL="0" lvl="0" indent="0">
              <a:lnSpc>
                <a:spcPct val="107000"/>
              </a:lnSpc>
              <a:spcBef>
                <a:spcPts val="0"/>
              </a:spcBef>
              <a:buNone/>
            </a:pPr>
            <a:r>
              <a:rPr lang="el-GR" sz="1800" dirty="0">
                <a:latin typeface="Arial"/>
                <a:ea typeface="Arial"/>
                <a:cs typeface="Arial"/>
                <a:sym typeface="Arial"/>
              </a:rPr>
              <a:t>Αποτελεί αυτό το μάθημα προτεραιότητα για το επάγγελμά σας; Δείτε τις προτεραιότητες ανά ομάδες επαγγέλματος παρακάτω.</a:t>
            </a:r>
          </a:p>
          <a:p>
            <a:pPr marL="0" lvl="0" indent="0">
              <a:lnSpc>
                <a:spcPct val="107000"/>
              </a:lnSpc>
              <a:spcBef>
                <a:spcPts val="0"/>
              </a:spcBef>
              <a:buNone/>
            </a:pPr>
            <a:r>
              <a:rPr lang="tr-TR" sz="1800" dirty="0">
                <a:latin typeface="Arial"/>
                <a:ea typeface="Arial"/>
                <a:cs typeface="Arial"/>
                <a:sym typeface="Arial"/>
              </a:rPr>
              <a:t/>
            </a:r>
            <a:br>
              <a:rPr lang="tr-TR" sz="1800" dirty="0">
                <a:latin typeface="Arial"/>
                <a:ea typeface="Arial"/>
                <a:cs typeface="Arial"/>
                <a:sym typeface="Arial"/>
              </a:rPr>
            </a:br>
            <a:r>
              <a:rPr lang="el-GR" sz="1800" dirty="0">
                <a:latin typeface="Arial"/>
                <a:ea typeface="Arial"/>
                <a:cs typeface="Arial"/>
                <a:sym typeface="Arial"/>
              </a:rPr>
              <a:t>Η προτεραιότητα του μαθήματος </a:t>
            </a:r>
            <a:r>
              <a:rPr lang="el-GR" sz="1800" i="1" dirty="0">
                <a:latin typeface="Arial"/>
                <a:ea typeface="Arial"/>
                <a:cs typeface="Arial"/>
                <a:sym typeface="Arial"/>
              </a:rPr>
              <a:t>«Εισαγωγή στις Ήπιες Δεξιότητες για τους Εργαζομένους στον τομέα </a:t>
            </a:r>
            <a:r>
              <a:rPr lang="el-GR" sz="1800" i="1" dirty="0" smtClean="0">
                <a:latin typeface="Arial"/>
                <a:ea typeface="Arial"/>
                <a:cs typeface="Arial"/>
                <a:sym typeface="Arial"/>
              </a:rPr>
              <a:t>του Επισιτισμού»</a:t>
            </a:r>
            <a:r>
              <a:rPr lang="el-GR" sz="1800" dirty="0" smtClean="0">
                <a:latin typeface="Arial"/>
                <a:ea typeface="Arial"/>
                <a:cs typeface="Arial"/>
                <a:sym typeface="Arial"/>
              </a:rPr>
              <a:t> </a:t>
            </a:r>
            <a:r>
              <a:rPr lang="el-GR" sz="1800" dirty="0">
                <a:latin typeface="Arial"/>
                <a:ea typeface="Arial"/>
                <a:cs typeface="Arial"/>
                <a:sym typeface="Arial"/>
              </a:rPr>
              <a:t>για τις επαγγελματικές ομάδες είναι η εξής:</a:t>
            </a:r>
            <a:endParaRPr sz="1800" dirty="0"/>
          </a:p>
        </p:txBody>
      </p:sp>
      <p:grpSp>
        <p:nvGrpSpPr>
          <p:cNvPr id="148" name="Google Shape;148;p4"/>
          <p:cNvGrpSpPr/>
          <p:nvPr/>
        </p:nvGrpSpPr>
        <p:grpSpPr>
          <a:xfrm>
            <a:off x="1283368" y="3815998"/>
            <a:ext cx="10070432" cy="2697097"/>
            <a:chOff x="2483536" y="5946163"/>
            <a:chExt cx="12131743" cy="4086616"/>
          </a:xfrm>
        </p:grpSpPr>
        <p:sp>
          <p:nvSpPr>
            <p:cNvPr id="149" name="Google Shape;149;p4"/>
            <p:cNvSpPr/>
            <p:nvPr/>
          </p:nvSpPr>
          <p:spPr>
            <a:xfrm>
              <a:off x="2483536" y="5946163"/>
              <a:ext cx="2764674" cy="851473"/>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800"/>
                <a:buFont typeface="Arial"/>
                <a:buNone/>
              </a:pPr>
              <a:r>
                <a:rPr lang="el-GR" sz="1800" b="1" i="0" u="none" strike="noStrike" cap="none" dirty="0">
                  <a:solidFill>
                    <a:srgbClr val="000000"/>
                  </a:solidFill>
                  <a:latin typeface="Arial"/>
                  <a:ea typeface="Arial"/>
                  <a:cs typeface="Arial"/>
                  <a:sym typeface="Arial"/>
                </a:rPr>
                <a:t>ΥΨΗΛΗ ΠΡΟΤΕΡΑΙΟΤΗΤΑ</a:t>
              </a:r>
              <a:endParaRPr sz="1800" b="0" i="0" u="none" strike="noStrike" cap="none" dirty="0">
                <a:solidFill>
                  <a:schemeClr val="lt1"/>
                </a:solidFill>
                <a:latin typeface="Arial"/>
                <a:ea typeface="Arial"/>
                <a:cs typeface="Arial"/>
                <a:sym typeface="Arial"/>
              </a:endParaRPr>
            </a:p>
          </p:txBody>
        </p:sp>
        <p:sp>
          <p:nvSpPr>
            <p:cNvPr id="150" name="Google Shape;150;p4"/>
            <p:cNvSpPr/>
            <p:nvPr/>
          </p:nvSpPr>
          <p:spPr>
            <a:xfrm>
              <a:off x="2483536" y="6996715"/>
              <a:ext cx="2764674" cy="851473"/>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800"/>
                <a:buFont typeface="Arial"/>
                <a:buNone/>
              </a:pPr>
              <a:r>
                <a:rPr lang="el-GR" sz="1800" b="1" i="0" u="none" strike="noStrike" cap="none" dirty="0">
                  <a:solidFill>
                    <a:srgbClr val="000000"/>
                  </a:solidFill>
                  <a:latin typeface="Arial"/>
                  <a:ea typeface="Arial"/>
                  <a:cs typeface="Arial"/>
                  <a:sym typeface="Arial"/>
                </a:rPr>
                <a:t>ΥΨΗΛΗ ΠΡΟΤΕΡΑΙΟΤΗΤΑ</a:t>
              </a:r>
              <a:endParaRPr sz="1800" b="0" i="0" u="none" strike="noStrike" cap="none" dirty="0">
                <a:solidFill>
                  <a:schemeClr val="lt1"/>
                </a:solidFill>
                <a:latin typeface="Arial"/>
                <a:ea typeface="Arial"/>
                <a:cs typeface="Arial"/>
                <a:sym typeface="Arial"/>
              </a:endParaRPr>
            </a:p>
          </p:txBody>
        </p:sp>
        <p:sp>
          <p:nvSpPr>
            <p:cNvPr id="151" name="Google Shape;151;p4"/>
            <p:cNvSpPr/>
            <p:nvPr/>
          </p:nvSpPr>
          <p:spPr>
            <a:xfrm>
              <a:off x="2511587" y="8097205"/>
              <a:ext cx="2764674" cy="851473"/>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800"/>
                <a:buFont typeface="Arial"/>
                <a:buNone/>
              </a:pPr>
              <a:r>
                <a:rPr lang="el-GR" sz="1800" b="1" i="0" u="none" strike="noStrike" cap="none" dirty="0">
                  <a:solidFill>
                    <a:srgbClr val="000000"/>
                  </a:solidFill>
                  <a:latin typeface="Arial"/>
                  <a:ea typeface="Arial"/>
                  <a:cs typeface="Arial"/>
                  <a:sym typeface="Arial"/>
                </a:rPr>
                <a:t>ΥΨΗΛΗ ΠΡΟΤΕΡΑΙΟΤΗΤΑ</a:t>
              </a:r>
              <a:endParaRPr sz="1800" b="0" i="0" u="none" strike="noStrike" cap="none" dirty="0">
                <a:solidFill>
                  <a:schemeClr val="lt1"/>
                </a:solidFill>
                <a:latin typeface="Arial"/>
                <a:ea typeface="Arial"/>
                <a:cs typeface="Arial"/>
                <a:sym typeface="Arial"/>
              </a:endParaRPr>
            </a:p>
          </p:txBody>
        </p:sp>
        <p:sp>
          <p:nvSpPr>
            <p:cNvPr id="152" name="Google Shape;152;p4"/>
            <p:cNvSpPr/>
            <p:nvPr/>
          </p:nvSpPr>
          <p:spPr>
            <a:xfrm>
              <a:off x="2483536" y="9181306"/>
              <a:ext cx="2764674" cy="851473"/>
            </a:xfrm>
            <a:prstGeom prst="roundRect">
              <a:avLst>
                <a:gd name="adj" fmla="val 16667"/>
              </a:avLst>
            </a:prstGeom>
            <a:solidFill>
              <a:srgbClr val="76923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Clr>
                  <a:srgbClr val="000000"/>
                </a:buClr>
                <a:buSzPts val="1800"/>
                <a:buFont typeface="Arial"/>
                <a:buNone/>
              </a:pPr>
              <a:r>
                <a:rPr lang="el-GR" sz="1800" b="1" i="0" u="none" strike="noStrike" cap="none" dirty="0">
                  <a:solidFill>
                    <a:srgbClr val="000000"/>
                  </a:solidFill>
                  <a:latin typeface="Arial"/>
                  <a:ea typeface="Arial"/>
                  <a:cs typeface="Arial"/>
                  <a:sym typeface="Arial"/>
                </a:rPr>
                <a:t>ΥΨΗΛΗ ΠΡΟΤΕΡΑΙΟΤΗΤΑ</a:t>
              </a:r>
              <a:endParaRPr sz="1800" b="0" i="0" u="none" strike="noStrike" cap="none" dirty="0">
                <a:solidFill>
                  <a:schemeClr val="lt1"/>
                </a:solidFill>
                <a:latin typeface="Arial"/>
                <a:ea typeface="Arial"/>
                <a:cs typeface="Arial"/>
                <a:sym typeface="Arial"/>
              </a:endParaRPr>
            </a:p>
          </p:txBody>
        </p:sp>
        <p:sp>
          <p:nvSpPr>
            <p:cNvPr id="153" name="Google Shape;153;p4"/>
            <p:cNvSpPr txBox="1"/>
            <p:nvPr/>
          </p:nvSpPr>
          <p:spPr>
            <a:xfrm>
              <a:off x="5457253" y="6070053"/>
              <a:ext cx="9144000" cy="5595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tr-TR" sz="1800" b="1" i="0" u="none" strike="noStrike" cap="none" dirty="0">
                  <a:solidFill>
                    <a:schemeClr val="dk1"/>
                  </a:solidFill>
                  <a:latin typeface="Arial"/>
                  <a:ea typeface="Arial"/>
                  <a:cs typeface="Arial"/>
                  <a:sym typeface="Arial"/>
                </a:rPr>
                <a:t>1.</a:t>
              </a:r>
              <a:r>
                <a:rPr lang="el-GR" sz="1800" b="1" dirty="0">
                  <a:solidFill>
                    <a:schemeClr val="dk1"/>
                  </a:solidFill>
                </a:rPr>
                <a:t>Σεφ και Επαγγελματίες Μαγειρικής</a:t>
              </a:r>
              <a:endParaRPr sz="1800" b="0" i="0" u="none" strike="noStrike" cap="none" dirty="0">
                <a:solidFill>
                  <a:schemeClr val="dk1"/>
                </a:solidFill>
                <a:latin typeface="Arial"/>
                <a:ea typeface="Arial"/>
                <a:cs typeface="Arial"/>
                <a:sym typeface="Arial"/>
              </a:endParaRPr>
            </a:p>
          </p:txBody>
        </p:sp>
        <p:sp>
          <p:nvSpPr>
            <p:cNvPr id="154" name="Google Shape;154;p4"/>
            <p:cNvSpPr txBox="1"/>
            <p:nvPr/>
          </p:nvSpPr>
          <p:spPr>
            <a:xfrm>
              <a:off x="5471279" y="7139122"/>
              <a:ext cx="9144000" cy="559546"/>
            </a:xfrm>
            <a:prstGeom prst="rect">
              <a:avLst/>
            </a:prstGeom>
            <a:noFill/>
            <a:ln>
              <a:noFill/>
            </a:ln>
          </p:spPr>
          <p:txBody>
            <a:bodyPr spcFirstLastPara="1" wrap="square" lIns="91425" tIns="45700" rIns="91425" bIns="45700" anchor="t" anchorCtr="0">
              <a:spAutoFit/>
            </a:bodyPr>
            <a:lstStyle/>
            <a:p>
              <a:pPr lvl="0">
                <a:buClr>
                  <a:schemeClr val="dk1"/>
                </a:buClr>
                <a:buSzPts val="1800"/>
              </a:pPr>
              <a:r>
                <a:rPr lang="tr-TR" sz="1800" b="1" i="0" u="none" strike="noStrike" cap="none" dirty="0">
                  <a:solidFill>
                    <a:schemeClr val="dk1"/>
                  </a:solidFill>
                  <a:latin typeface="Arial"/>
                  <a:ea typeface="Arial"/>
                  <a:cs typeface="Arial"/>
                  <a:sym typeface="Arial"/>
                </a:rPr>
                <a:t>2. </a:t>
              </a:r>
              <a:r>
                <a:rPr lang="el-GR" sz="1800" b="1" dirty="0">
                  <a:solidFill>
                    <a:schemeClr val="dk1"/>
                  </a:solidFill>
                </a:rPr>
                <a:t>Προϊστάμενοι κουζίνας και ειδικοί/εμπειρογνώμονες</a:t>
              </a:r>
              <a:endParaRPr sz="1800" b="0" i="0" u="none" strike="noStrike" cap="none" dirty="0">
                <a:solidFill>
                  <a:schemeClr val="dk1"/>
                </a:solidFill>
                <a:latin typeface="Arial"/>
                <a:ea typeface="Arial"/>
                <a:cs typeface="Arial"/>
                <a:sym typeface="Arial"/>
              </a:endParaRPr>
            </a:p>
          </p:txBody>
        </p:sp>
        <p:sp>
          <p:nvSpPr>
            <p:cNvPr id="155" name="Google Shape;155;p4"/>
            <p:cNvSpPr txBox="1"/>
            <p:nvPr/>
          </p:nvSpPr>
          <p:spPr>
            <a:xfrm>
              <a:off x="5471279" y="8350193"/>
              <a:ext cx="9144000" cy="5595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tr-TR" sz="1800" b="1" i="0" u="none" strike="noStrike" cap="none" dirty="0">
                  <a:solidFill>
                    <a:schemeClr val="dk1"/>
                  </a:solidFill>
                  <a:latin typeface="Arial"/>
                  <a:ea typeface="Arial"/>
                  <a:cs typeface="Arial"/>
                  <a:sym typeface="Arial"/>
                </a:rPr>
                <a:t>3. </a:t>
              </a:r>
              <a:r>
                <a:rPr lang="el-GR" sz="1800" b="1" i="0" u="none" strike="noStrike" cap="none" dirty="0">
                  <a:solidFill>
                    <a:schemeClr val="dk1"/>
                  </a:solidFill>
                  <a:latin typeface="Arial"/>
                  <a:ea typeface="Arial"/>
                  <a:cs typeface="Arial"/>
                  <a:sym typeface="Arial"/>
                </a:rPr>
                <a:t>Εξυπηρέτηση Πελατών</a:t>
              </a:r>
              <a:endParaRPr sz="1800" b="0" i="0" u="none" strike="noStrike" cap="none" dirty="0">
                <a:solidFill>
                  <a:schemeClr val="dk1"/>
                </a:solidFill>
                <a:latin typeface="Arial"/>
                <a:ea typeface="Arial"/>
                <a:cs typeface="Arial"/>
                <a:sym typeface="Arial"/>
              </a:endParaRPr>
            </a:p>
          </p:txBody>
        </p:sp>
        <p:sp>
          <p:nvSpPr>
            <p:cNvPr id="156" name="Google Shape;156;p4"/>
            <p:cNvSpPr txBox="1"/>
            <p:nvPr/>
          </p:nvSpPr>
          <p:spPr>
            <a:xfrm>
              <a:off x="5471279" y="9434888"/>
              <a:ext cx="9144000" cy="559546"/>
            </a:xfrm>
            <a:prstGeom prst="rect">
              <a:avLst/>
            </a:prstGeom>
            <a:noFill/>
            <a:ln>
              <a:noFill/>
            </a:ln>
          </p:spPr>
          <p:txBody>
            <a:bodyPr spcFirstLastPara="1" wrap="square" lIns="91425" tIns="45700" rIns="91425" bIns="45700" anchor="t" anchorCtr="0">
              <a:spAutoFit/>
            </a:bodyPr>
            <a:lstStyle/>
            <a:p>
              <a:pPr>
                <a:buClr>
                  <a:schemeClr val="dk1"/>
                </a:buClr>
                <a:buSzPts val="1800"/>
              </a:pPr>
              <a:r>
                <a:rPr lang="tr-TR" sz="1800" b="1" i="0" u="none" strike="noStrike" cap="none" dirty="0">
                  <a:solidFill>
                    <a:schemeClr val="dk1"/>
                  </a:solidFill>
                  <a:latin typeface="Arial"/>
                  <a:ea typeface="Arial"/>
                  <a:cs typeface="Arial"/>
                  <a:sym typeface="Arial"/>
                </a:rPr>
                <a:t>4</a:t>
              </a:r>
              <a:r>
                <a:rPr lang="tr-TR" sz="1800" b="1" i="0" u="none" strike="noStrike" cap="none" dirty="0" smtClean="0">
                  <a:solidFill>
                    <a:schemeClr val="dk1"/>
                  </a:solidFill>
                  <a:latin typeface="Arial"/>
                  <a:ea typeface="Arial"/>
                  <a:cs typeface="Arial"/>
                  <a:sym typeface="Arial"/>
                </a:rPr>
                <a:t>.</a:t>
              </a:r>
              <a:r>
                <a:rPr lang="el-GR" sz="1800" b="1" dirty="0">
                  <a:solidFill>
                    <a:schemeClr val="dk1"/>
                  </a:solidFill>
                </a:rPr>
                <a:t> Προσωπικό καθαριότητας/ειδικοί </a:t>
              </a:r>
              <a:endParaRPr lang="el-GR" sz="1800" dirty="0">
                <a:solidFill>
                  <a:schemeClr val="dk1"/>
                </a:solidFill>
              </a:endParaRPr>
            </a:p>
          </p:txBody>
        </p:sp>
      </p:grpSp>
      <p:sp>
        <p:nvSpPr>
          <p:cNvPr id="2" name="Slide Number Placeholder 1">
            <a:extLst>
              <a:ext uri="{FF2B5EF4-FFF2-40B4-BE49-F238E27FC236}">
                <a16:creationId xmlns:a16="http://schemas.microsoft.com/office/drawing/2014/main" xmlns="" id="{57BCDA83-3636-4112-BC4E-0702768101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4</a:t>
            </a:fld>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7"/>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347" name="Google Shape;347;p37"/>
          <p:cNvGraphicFramePr/>
          <p:nvPr>
            <p:extLst>
              <p:ext uri="{D42A27DB-BD31-4B8C-83A1-F6EECF244321}">
                <p14:modId xmlns:p14="http://schemas.microsoft.com/office/powerpoint/2010/main" val="2298599683"/>
              </p:ext>
            </p:extLst>
          </p:nvPr>
        </p:nvGraphicFramePr>
        <p:xfrm>
          <a:off x="838200" y="1243584"/>
          <a:ext cx="10308350" cy="3476860"/>
        </p:xfrm>
        <a:graphic>
          <a:graphicData uri="http://schemas.openxmlformats.org/drawingml/2006/table">
            <a:tbl>
              <a:tblPr>
                <a:noFill/>
              </a:tblPr>
              <a:tblGrid>
                <a:gridCol w="2546050">
                  <a:extLst>
                    <a:ext uri="{9D8B030D-6E8A-4147-A177-3AD203B41FA5}">
                      <a16:colId xmlns:a16="http://schemas.microsoft.com/office/drawing/2014/main" xmlns="" val="20000"/>
                    </a:ext>
                  </a:extLst>
                </a:gridCol>
                <a:gridCol w="7762300">
                  <a:extLst>
                    <a:ext uri="{9D8B030D-6E8A-4147-A177-3AD203B41FA5}">
                      <a16:colId xmlns:a16="http://schemas.microsoft.com/office/drawing/2014/main" xmlns="" val="20001"/>
                    </a:ext>
                  </a:extLst>
                </a:gridCol>
              </a:tblGrid>
              <a:tr h="203250">
                <a:tc>
                  <a:txBody>
                    <a:bodyPr/>
                    <a:lstStyle/>
                    <a:p>
                      <a:pPr marL="0" marR="0" lvl="0" indent="0" algn="l" rtl="0">
                        <a:spcBef>
                          <a:spcPts val="0"/>
                        </a:spcBef>
                        <a:spcAft>
                          <a:spcPts val="0"/>
                        </a:spcAft>
                        <a:buNone/>
                      </a:pPr>
                      <a:r>
                        <a:rPr lang="el-GR" sz="1800" b="1" i="0" u="none" strike="noStrike" cap="none" dirty="0">
                          <a:latin typeface="Arial"/>
                          <a:ea typeface="Arial"/>
                          <a:cs typeface="Arial"/>
                          <a:sym typeface="Arial"/>
                        </a:rPr>
                        <a:t>Γλώσσα</a:t>
                      </a:r>
                      <a:endParaRPr sz="1800" b="0"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BBB59"/>
                    </a:solidFill>
                  </a:tcPr>
                </a:tc>
                <a:tc>
                  <a:txBody>
                    <a:bodyPr/>
                    <a:lstStyle/>
                    <a:p>
                      <a:pPr marL="0" marR="0" lvl="0" indent="0" algn="l" rtl="0">
                        <a:spcBef>
                          <a:spcPts val="0"/>
                        </a:spcBef>
                        <a:spcAft>
                          <a:spcPts val="0"/>
                        </a:spcAft>
                        <a:buNone/>
                      </a:pPr>
                      <a:r>
                        <a:rPr lang="el-GR" sz="1800" b="1" i="0" u="none" strike="noStrike" cap="none" dirty="0">
                          <a:solidFill>
                            <a:srgbClr val="000000"/>
                          </a:solidFill>
                          <a:latin typeface="Arial"/>
                          <a:ea typeface="Arial"/>
                          <a:cs typeface="Arial"/>
                          <a:sym typeface="Arial"/>
                        </a:rPr>
                        <a:t>Οι άνθρωποι επηρεάζουν λεκτικά και μη λεκτικά</a:t>
                      </a:r>
                      <a:endParaRPr dirty="0"/>
                    </a:p>
                    <a:p>
                      <a:pPr marL="0" marR="0" lvl="0" indent="0" algn="l" rtl="0">
                        <a:spcBef>
                          <a:spcPts val="0"/>
                        </a:spcBef>
                        <a:spcAft>
                          <a:spcPts val="0"/>
                        </a:spcAft>
                        <a:buNone/>
                      </a:pPr>
                      <a:endParaRPr sz="1800" b="0"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9BBB59"/>
                    </a:solidFill>
                  </a:tcPr>
                </a:tc>
                <a:extLst>
                  <a:ext uri="{0D108BD9-81ED-4DB2-BD59-A6C34878D82A}">
                    <a16:rowId xmlns:a16="http://schemas.microsoft.com/office/drawing/2014/main" xmlns="" val="10000"/>
                  </a:ext>
                </a:extLst>
              </a:tr>
              <a:tr h="671850">
                <a:tc>
                  <a:txBody>
                    <a:bodyPr/>
                    <a:lstStyle/>
                    <a:p>
                      <a:pPr marL="0" marR="0" lvl="0" indent="0" algn="l" rtl="0">
                        <a:spcBef>
                          <a:spcPts val="0"/>
                        </a:spcBef>
                        <a:spcAft>
                          <a:spcPts val="0"/>
                        </a:spcAft>
                        <a:buNone/>
                      </a:pPr>
                      <a:r>
                        <a:rPr lang="el-GR" sz="1800" b="1" i="0" u="none" strike="noStrike" cap="none" dirty="0">
                          <a:solidFill>
                            <a:srgbClr val="000000"/>
                          </a:solidFill>
                          <a:latin typeface="Arial"/>
                          <a:ea typeface="Arial"/>
                          <a:cs typeface="Arial"/>
                          <a:sym typeface="Arial"/>
                        </a:rPr>
                        <a:t>Τάξη</a:t>
                      </a:r>
                      <a:endParaRPr sz="1800" b="0"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9BBB59"/>
                    </a:solidFill>
                  </a:tcPr>
                </a:tc>
                <a:tc>
                  <a:txBody>
                    <a:bodyPr/>
                    <a:lstStyle/>
                    <a:p>
                      <a:pPr marL="0" marR="0" lvl="0" indent="0" algn="l" rtl="0">
                        <a:spcBef>
                          <a:spcPts val="0"/>
                        </a:spcBef>
                        <a:spcAft>
                          <a:spcPts val="0"/>
                        </a:spcAft>
                        <a:buNone/>
                      </a:pPr>
                      <a:r>
                        <a:rPr lang="el-GR" sz="1800" b="0" i="0" u="none" strike="noStrike" cap="none" dirty="0">
                          <a:solidFill>
                            <a:srgbClr val="000000"/>
                          </a:solidFill>
                          <a:latin typeface="Arial"/>
                          <a:ea typeface="Arial"/>
                          <a:cs typeface="Arial"/>
                          <a:sym typeface="Arial"/>
                        </a:rPr>
                        <a:t>Αντίληψη της αλήθειας και η σχετικότητα της αλήθειας</a:t>
                      </a:r>
                      <a:endParaRPr dirty="0"/>
                    </a:p>
                    <a:p>
                      <a:pPr marL="0" marR="0" lvl="0" indent="0" algn="l" rtl="0">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1800" b="0"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1"/>
                    </a:solidFill>
                  </a:tcPr>
                </a:tc>
                <a:extLst>
                  <a:ext uri="{0D108BD9-81ED-4DB2-BD59-A6C34878D82A}">
                    <a16:rowId xmlns:a16="http://schemas.microsoft.com/office/drawing/2014/main" xmlns="" val="10001"/>
                  </a:ext>
                </a:extLst>
              </a:tr>
              <a:tr h="671850">
                <a:tc>
                  <a:txBody>
                    <a:bodyPr/>
                    <a:lstStyle/>
                    <a:p>
                      <a:pPr marL="0" marR="0" lvl="0" indent="0" algn="l" rtl="0">
                        <a:spcBef>
                          <a:spcPts val="0"/>
                        </a:spcBef>
                        <a:spcAft>
                          <a:spcPts val="0"/>
                        </a:spcAft>
                        <a:buNone/>
                      </a:pPr>
                      <a:r>
                        <a:rPr lang="el-GR" sz="1800" b="1" i="0" u="none" strike="noStrike" cap="none" dirty="0">
                          <a:solidFill>
                            <a:srgbClr val="000000"/>
                          </a:solidFill>
                          <a:latin typeface="Arial"/>
                          <a:ea typeface="Arial"/>
                          <a:cs typeface="Arial"/>
                          <a:sym typeface="Arial"/>
                        </a:rPr>
                        <a:t>Άτομο</a:t>
                      </a:r>
                      <a:endParaRPr sz="1800" b="0"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9BBB59"/>
                    </a:solidFill>
                  </a:tcPr>
                </a:tc>
                <a:tc>
                  <a:txBody>
                    <a:bodyPr/>
                    <a:lstStyle/>
                    <a:p>
                      <a:pPr marL="0" marR="0" lvl="0" indent="0" algn="l" rtl="0">
                        <a:spcBef>
                          <a:spcPts val="0"/>
                        </a:spcBef>
                        <a:spcAft>
                          <a:spcPts val="0"/>
                        </a:spcAft>
                        <a:buNone/>
                      </a:pPr>
                      <a:r>
                        <a:rPr lang="el-GR" sz="1800" b="0" i="0" u="none" strike="noStrike" cap="none" dirty="0">
                          <a:solidFill>
                            <a:srgbClr val="000000"/>
                          </a:solidFill>
                          <a:latin typeface="Arial"/>
                          <a:ea typeface="Arial"/>
                          <a:cs typeface="Arial"/>
                          <a:sym typeface="Arial"/>
                        </a:rPr>
                        <a:t>Σχεσιακό επίπεδο και κοινωνικές πτυχές</a:t>
                      </a:r>
                      <a:endParaRPr dirty="0"/>
                    </a:p>
                    <a:p>
                      <a:pPr marL="0" marR="0" lvl="0" indent="0" algn="l" rtl="0">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sz="1800" b="0"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FF3EA"/>
                    </a:solidFill>
                  </a:tcPr>
                </a:tc>
                <a:extLst>
                  <a:ext uri="{0D108BD9-81ED-4DB2-BD59-A6C34878D82A}">
                    <a16:rowId xmlns:a16="http://schemas.microsoft.com/office/drawing/2014/main" xmlns="" val="10002"/>
                  </a:ext>
                </a:extLst>
              </a:tr>
              <a:tr h="1208425">
                <a:tc>
                  <a:txBody>
                    <a:bodyPr/>
                    <a:lstStyle/>
                    <a:p>
                      <a:pPr marL="0" marR="0" lvl="0" indent="0" algn="l" rtl="0">
                        <a:spcBef>
                          <a:spcPts val="0"/>
                        </a:spcBef>
                        <a:spcAft>
                          <a:spcPts val="0"/>
                        </a:spcAft>
                        <a:buNone/>
                      </a:pPr>
                      <a:r>
                        <a:rPr lang="el-GR" sz="1800" b="1" i="0" u="none" strike="noStrike" cap="none" dirty="0">
                          <a:solidFill>
                            <a:srgbClr val="000000"/>
                          </a:solidFill>
                          <a:latin typeface="Arial"/>
                          <a:ea typeface="Arial"/>
                          <a:cs typeface="Arial"/>
                          <a:sym typeface="Arial"/>
                        </a:rPr>
                        <a:t>Επιχείρηση</a:t>
                      </a:r>
                      <a:endParaRPr sz="1800" b="0"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9BBB59"/>
                    </a:solidFill>
                  </a:tcPr>
                </a:tc>
                <a:tc>
                  <a:txBody>
                    <a:bodyPr/>
                    <a:lstStyle/>
                    <a:p>
                      <a:pPr marL="0" marR="0" lvl="0" indent="0" algn="l" rtl="0">
                        <a:spcBef>
                          <a:spcPts val="0"/>
                        </a:spcBef>
                        <a:spcAft>
                          <a:spcPts val="0"/>
                        </a:spcAft>
                        <a:buNone/>
                      </a:pPr>
                      <a:r>
                        <a:rPr lang="el-GR" sz="1800" b="0" i="0" u="none" strike="noStrike" cap="none" dirty="0">
                          <a:solidFill>
                            <a:srgbClr val="000000"/>
                          </a:solidFill>
                          <a:latin typeface="Arial"/>
                          <a:ea typeface="Arial"/>
                          <a:cs typeface="Arial"/>
                          <a:sym typeface="Arial"/>
                        </a:rPr>
                        <a:t>Η επικοινωνία επηρεάζεται από το πλαίσιο ενός οργανισμού </a:t>
                      </a:r>
                      <a:endParaRPr sz="1800" b="0" i="0" u="none" strike="noStrike" cap="none" dirty="0">
                        <a:latin typeface="Arial"/>
                        <a:ea typeface="Arial"/>
                        <a:cs typeface="Arial"/>
                        <a:sym typeface="Arial"/>
                      </a:endParaRPr>
                    </a:p>
                  </a:txBody>
                  <a:tcPr marL="177375" marR="177375" marT="246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EE7D1"/>
                    </a:solidFill>
                  </a:tcPr>
                </a:tc>
                <a:extLst>
                  <a:ext uri="{0D108BD9-81ED-4DB2-BD59-A6C34878D82A}">
                    <a16:rowId xmlns:a16="http://schemas.microsoft.com/office/drawing/2014/main" xmlns="" val="10003"/>
                  </a:ext>
                </a:extLst>
              </a:tr>
            </a:tbl>
          </a:graphicData>
        </a:graphic>
      </p:graphicFrame>
      <p:graphicFrame>
        <p:nvGraphicFramePr>
          <p:cNvPr id="348" name="Google Shape;348;p37"/>
          <p:cNvGraphicFramePr/>
          <p:nvPr>
            <p:extLst>
              <p:ext uri="{D42A27DB-BD31-4B8C-83A1-F6EECF244321}">
                <p14:modId xmlns:p14="http://schemas.microsoft.com/office/powerpoint/2010/main" val="528149379"/>
              </p:ext>
            </p:extLst>
          </p:nvPr>
        </p:nvGraphicFramePr>
        <p:xfrm>
          <a:off x="838200" y="4437888"/>
          <a:ext cx="10308350" cy="999750"/>
        </p:xfrm>
        <a:graphic>
          <a:graphicData uri="http://schemas.openxmlformats.org/drawingml/2006/table">
            <a:tbl>
              <a:tblPr firstRow="1" firstCol="1" bandRow="1">
                <a:noFill/>
              </a:tblPr>
              <a:tblGrid>
                <a:gridCol w="2538975">
                  <a:extLst>
                    <a:ext uri="{9D8B030D-6E8A-4147-A177-3AD203B41FA5}">
                      <a16:colId xmlns:a16="http://schemas.microsoft.com/office/drawing/2014/main" xmlns="" val="20000"/>
                    </a:ext>
                  </a:extLst>
                </a:gridCol>
                <a:gridCol w="7769375">
                  <a:extLst>
                    <a:ext uri="{9D8B030D-6E8A-4147-A177-3AD203B41FA5}">
                      <a16:colId xmlns:a16="http://schemas.microsoft.com/office/drawing/2014/main" xmlns="" val="20001"/>
                    </a:ext>
                  </a:extLst>
                </a:gridCol>
              </a:tblGrid>
              <a:tr h="999750">
                <a:tc>
                  <a:txBody>
                    <a:bodyPr/>
                    <a:lstStyle/>
                    <a:p>
                      <a:pPr marL="0" marR="0" lvl="0" indent="0" algn="l" rtl="0">
                        <a:spcBef>
                          <a:spcPts val="0"/>
                        </a:spcBef>
                        <a:spcAft>
                          <a:spcPts val="0"/>
                        </a:spcAft>
                        <a:buNone/>
                      </a:pPr>
                      <a:r>
                        <a:rPr lang="el-GR" sz="1800" b="1" i="0" u="none" strike="noStrike" cap="none" dirty="0">
                          <a:solidFill>
                            <a:schemeClr val="dk1"/>
                          </a:solidFill>
                          <a:latin typeface="Arial"/>
                          <a:ea typeface="Arial"/>
                          <a:cs typeface="Arial"/>
                          <a:sym typeface="Arial"/>
                        </a:rPr>
                        <a:t>Προθέσεις και Επηρεασμός</a:t>
                      </a:r>
                      <a:endParaRPr sz="1800" b="1" i="0" u="none" strike="noStrike" cap="none" dirty="0">
                        <a:solidFill>
                          <a:schemeClr val="dk1"/>
                        </a:solidFill>
                        <a:latin typeface="Arial"/>
                        <a:ea typeface="Arial"/>
                        <a:cs typeface="Arial"/>
                        <a:sym typeface="Arial"/>
                      </a:endParaRPr>
                    </a:p>
                  </a:txBody>
                  <a:tcPr marL="68575" marR="68575" marT="9525" marB="0">
                    <a:solidFill>
                      <a:srgbClr val="A8D08C"/>
                    </a:solidFill>
                  </a:tcPr>
                </a:tc>
                <a:tc>
                  <a:txBody>
                    <a:bodyPr/>
                    <a:lstStyle/>
                    <a:p>
                      <a:pPr marL="0" marR="0" lvl="0" indent="0" algn="l" rtl="0">
                        <a:spcBef>
                          <a:spcPts val="0"/>
                        </a:spcBef>
                        <a:spcAft>
                          <a:spcPts val="0"/>
                        </a:spcAft>
                        <a:buNone/>
                      </a:pPr>
                      <a:r>
                        <a:rPr lang="el-GR" sz="1800" b="0" i="0" u="none" strike="noStrike" cap="none" dirty="0">
                          <a:solidFill>
                            <a:schemeClr val="dk1"/>
                          </a:solidFill>
                          <a:latin typeface="Arial"/>
                          <a:ea typeface="Arial"/>
                          <a:cs typeface="Arial"/>
                          <a:sym typeface="Arial"/>
                        </a:rPr>
                        <a:t>Στόχος της επικοινωνίας και το πραγματικό αποτέλεσμα αυτής</a:t>
                      </a:r>
                      <a:endParaRPr sz="1800" b="0" i="0" u="none" strike="noStrike" cap="none" dirty="0">
                        <a:solidFill>
                          <a:schemeClr val="dk1"/>
                        </a:solidFill>
                        <a:latin typeface="Arial"/>
                        <a:ea typeface="Arial"/>
                        <a:cs typeface="Arial"/>
                        <a:sym typeface="Arial"/>
                      </a:endParaRPr>
                    </a:p>
                  </a:txBody>
                  <a:tcPr marL="68575" marR="68575" marT="9525" marB="0">
                    <a:solidFill>
                      <a:srgbClr val="E1EFD8"/>
                    </a:solidFill>
                  </a:tcPr>
                </a:tc>
                <a:extLst>
                  <a:ext uri="{0D108BD9-81ED-4DB2-BD59-A6C34878D82A}">
                    <a16:rowId xmlns:a16="http://schemas.microsoft.com/office/drawing/2014/main" xmlns="" val="10000"/>
                  </a:ext>
                </a:extLst>
              </a:tr>
            </a:tbl>
          </a:graphicData>
        </a:graphic>
      </p:graphicFrame>
      <p:sp>
        <p:nvSpPr>
          <p:cNvPr id="349" name="Google Shape;349;p37"/>
          <p:cNvSpPr txBox="1"/>
          <p:nvPr/>
        </p:nvSpPr>
        <p:spPr>
          <a:xfrm>
            <a:off x="1400783" y="5964064"/>
            <a:ext cx="835662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Table 2: TOPO Model </a:t>
            </a:r>
            <a:endParaRPr/>
          </a:p>
        </p:txBody>
      </p:sp>
      <p:sp>
        <p:nvSpPr>
          <p:cNvPr id="2" name="Slide Number Placeholder 1">
            <a:extLst>
              <a:ext uri="{FF2B5EF4-FFF2-40B4-BE49-F238E27FC236}">
                <a16:creationId xmlns:a16="http://schemas.microsoft.com/office/drawing/2014/main" xmlns="" id="{6DC4CB6A-8E75-404D-93F8-1780D954D3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40</a:t>
            </a:fld>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8"/>
          <p:cNvSpPr txBox="1">
            <a:spLocks noGrp="1"/>
          </p:cNvSpPr>
          <p:nvPr>
            <p:ph type="body" idx="1"/>
          </p:nvPr>
        </p:nvSpPr>
        <p:spPr>
          <a:xfrm>
            <a:off x="394118" y="1200892"/>
            <a:ext cx="10515600" cy="51502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472C4"/>
              </a:buClr>
              <a:buSzPts val="3200"/>
              <a:buNone/>
            </a:pPr>
            <a:r>
              <a:rPr lang="en-US" sz="2500" b="1" kern="1200" dirty="0">
                <a:solidFill>
                  <a:schemeClr val="accent1"/>
                </a:solidFill>
                <a:latin typeface="Arial" panose="020B0604020202020204" pitchFamily="34" charset="0"/>
                <a:cs typeface="Arial"/>
                <a:sym typeface="Arial"/>
              </a:rPr>
              <a:t>2.4.</a:t>
            </a:r>
            <a:r>
              <a:rPr lang="el-GR" sz="2500" b="1" kern="1200" dirty="0">
                <a:solidFill>
                  <a:schemeClr val="accent1"/>
                </a:solidFill>
                <a:latin typeface="Arial" panose="020B0604020202020204" pitchFamily="34" charset="0"/>
                <a:cs typeface="Arial"/>
                <a:sym typeface="Arial"/>
              </a:rPr>
              <a:t>Δεξιότητες Ομαδικότητας</a:t>
            </a:r>
            <a:endParaRPr sz="2500" b="1" kern="1200" dirty="0">
              <a:solidFill>
                <a:schemeClr val="accent1"/>
              </a:solidFill>
              <a:latin typeface="Arial" panose="020B0604020202020204" pitchFamily="34" charset="0"/>
              <a:cs typeface="Arial"/>
              <a:sym typeface="Arial"/>
            </a:endParaRPr>
          </a:p>
          <a:p>
            <a:pPr marL="0" lvl="0" indent="0">
              <a:buNone/>
            </a:pPr>
            <a:r>
              <a:rPr lang="el-GR" sz="1600" dirty="0">
                <a:latin typeface="+mj-lt"/>
              </a:rPr>
              <a:t>Οι ομαδικές δεξιότητες είναι προτερήματα και ικανότητες που σας επιτρέπουν να συνεργάζεστε καλά με άλλους κατά τη διάρκεια συναντήσεων, έργων ή άλλων συνεργασιών και υπάρχει ισχυρή συνεργασία ομαδικών δεξιοτήτων και δεξιοτήτων που προσδιορίζονται παρακάτω.</a:t>
            </a:r>
            <a:endParaRPr sz="1600" dirty="0">
              <a:latin typeface="+mj-lt"/>
            </a:endParaRPr>
          </a:p>
          <a:p>
            <a:pPr marL="0" lvl="0" indent="0" algn="l" rtl="0">
              <a:lnSpc>
                <a:spcPct val="90000"/>
              </a:lnSpc>
              <a:spcBef>
                <a:spcPts val="1000"/>
              </a:spcBef>
              <a:spcAft>
                <a:spcPts val="0"/>
              </a:spcAft>
              <a:buClr>
                <a:schemeClr val="dk1"/>
              </a:buClr>
              <a:buSzPts val="2800"/>
              <a:buNone/>
            </a:pPr>
            <a:r>
              <a:rPr lang="en-US" dirty="0"/>
              <a:t>                                                                                              </a:t>
            </a:r>
            <a:endParaRPr dirty="0"/>
          </a:p>
        </p:txBody>
      </p:sp>
      <p:sp>
        <p:nvSpPr>
          <p:cNvPr id="355" name="Google Shape;355;p38"/>
          <p:cNvSpPr/>
          <p:nvPr/>
        </p:nvSpPr>
        <p:spPr>
          <a:xfrm>
            <a:off x="1441704" y="2950782"/>
            <a:ext cx="1677924" cy="1641221"/>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200" dirty="0">
                <a:solidFill>
                  <a:srgbClr val="7B3C15"/>
                </a:solidFill>
                <a:latin typeface="Arial"/>
                <a:ea typeface="Arial"/>
                <a:cs typeface="Arial"/>
                <a:sym typeface="Arial"/>
              </a:rPr>
              <a:t>Δεξιότητας παρουσίασης</a:t>
            </a:r>
            <a:endParaRPr sz="1200" dirty="0">
              <a:solidFill>
                <a:schemeClr val="lt1"/>
              </a:solidFill>
              <a:latin typeface="Calibri"/>
              <a:ea typeface="Calibri"/>
              <a:cs typeface="Calibri"/>
              <a:sym typeface="Calibri"/>
            </a:endParaRPr>
          </a:p>
        </p:txBody>
      </p:sp>
      <p:sp>
        <p:nvSpPr>
          <p:cNvPr id="356" name="Google Shape;356;p38"/>
          <p:cNvSpPr/>
          <p:nvPr/>
        </p:nvSpPr>
        <p:spPr>
          <a:xfrm>
            <a:off x="4577715" y="2950782"/>
            <a:ext cx="1754888" cy="1660827"/>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200" dirty="0">
                <a:solidFill>
                  <a:srgbClr val="7B3C15"/>
                </a:solidFill>
                <a:latin typeface="Arial"/>
                <a:ea typeface="Arial"/>
                <a:cs typeface="Arial"/>
                <a:sym typeface="Arial"/>
              </a:rPr>
              <a:t>Επικοινωνιακές δεξιότητες</a:t>
            </a:r>
            <a:endParaRPr sz="1200" dirty="0">
              <a:solidFill>
                <a:schemeClr val="lt1"/>
              </a:solidFill>
              <a:latin typeface="Calibri"/>
              <a:ea typeface="Calibri"/>
              <a:cs typeface="Calibri"/>
              <a:sym typeface="Calibri"/>
            </a:endParaRPr>
          </a:p>
        </p:txBody>
      </p:sp>
      <p:sp>
        <p:nvSpPr>
          <p:cNvPr id="357" name="Google Shape;357;p38"/>
          <p:cNvSpPr/>
          <p:nvPr/>
        </p:nvSpPr>
        <p:spPr>
          <a:xfrm>
            <a:off x="7506464" y="2931176"/>
            <a:ext cx="1714496" cy="1660827"/>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200" dirty="0">
                <a:solidFill>
                  <a:srgbClr val="7B3C15"/>
                </a:solidFill>
                <a:latin typeface="Arial"/>
                <a:ea typeface="Arial"/>
                <a:cs typeface="Arial"/>
                <a:sym typeface="Arial"/>
              </a:rPr>
              <a:t>Δεξιότητες λήψης αποφάσεων</a:t>
            </a:r>
            <a:endParaRPr sz="1200" dirty="0">
              <a:solidFill>
                <a:schemeClr val="lt1"/>
              </a:solidFill>
              <a:latin typeface="Calibri"/>
              <a:ea typeface="Calibri"/>
              <a:cs typeface="Calibri"/>
              <a:sym typeface="Calibri"/>
            </a:endParaRPr>
          </a:p>
        </p:txBody>
      </p:sp>
      <p:sp>
        <p:nvSpPr>
          <p:cNvPr id="358" name="Google Shape;358;p38"/>
          <p:cNvSpPr/>
          <p:nvPr/>
        </p:nvSpPr>
        <p:spPr>
          <a:xfrm>
            <a:off x="3012186" y="4495039"/>
            <a:ext cx="1754888" cy="1609090"/>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200" dirty="0">
                <a:solidFill>
                  <a:srgbClr val="7B3C15"/>
                </a:solidFill>
                <a:ea typeface="Calibri"/>
              </a:rPr>
              <a:t>Δεξιότητες επίλυσης συγκρούσεων</a:t>
            </a:r>
            <a:endParaRPr sz="1200" dirty="0">
              <a:solidFill>
                <a:schemeClr val="lt1"/>
              </a:solidFill>
              <a:latin typeface="Calibri"/>
              <a:ea typeface="Calibri"/>
              <a:cs typeface="Calibri"/>
              <a:sym typeface="Calibri"/>
            </a:endParaRPr>
          </a:p>
        </p:txBody>
      </p:sp>
      <p:sp>
        <p:nvSpPr>
          <p:cNvPr id="359" name="Google Shape;359;p38"/>
          <p:cNvSpPr/>
          <p:nvPr/>
        </p:nvSpPr>
        <p:spPr>
          <a:xfrm flipH="1">
            <a:off x="5959225" y="4519169"/>
            <a:ext cx="2128056" cy="1988913"/>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200" dirty="0">
                <a:solidFill>
                  <a:srgbClr val="7B3C15"/>
                </a:solidFill>
                <a:ea typeface="Calibri"/>
              </a:rPr>
              <a:t>Δεξιότητες ακρόασης και</a:t>
            </a:r>
            <a:r>
              <a:rPr lang="en-US" sz="1200" dirty="0">
                <a:solidFill>
                  <a:srgbClr val="7B3C15"/>
                </a:solidFill>
                <a:ea typeface="Calibri"/>
              </a:rPr>
              <a:t> </a:t>
            </a:r>
            <a:r>
              <a:rPr lang="el-GR" sz="1200" dirty="0">
                <a:solidFill>
                  <a:srgbClr val="7B3C15"/>
                </a:solidFill>
                <a:ea typeface="Calibri"/>
              </a:rPr>
              <a:t>αναπληροφόρησης </a:t>
            </a:r>
            <a:endParaRPr sz="1200" dirty="0">
              <a:solidFill>
                <a:schemeClr val="lt1"/>
              </a:solidFill>
              <a:latin typeface="Calibri"/>
              <a:ea typeface="Calibri"/>
              <a:cs typeface="Calibri"/>
              <a:sym typeface="Calibri"/>
            </a:endParaRPr>
          </a:p>
        </p:txBody>
      </p:sp>
      <p:sp>
        <p:nvSpPr>
          <p:cNvPr id="360" name="Google Shape;360;p38"/>
          <p:cNvSpPr/>
          <p:nvPr/>
        </p:nvSpPr>
        <p:spPr>
          <a:xfrm>
            <a:off x="9022844" y="4519169"/>
            <a:ext cx="1676400" cy="1584960"/>
          </a:xfrm>
          <a:prstGeom prst="ellipse">
            <a:avLst/>
          </a:prstGeom>
          <a:solidFill>
            <a:srgbClr val="E1EF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1200" dirty="0">
                <a:solidFill>
                  <a:srgbClr val="7B3C15"/>
                </a:solidFill>
                <a:latin typeface="Arial"/>
                <a:ea typeface="Arial"/>
                <a:cs typeface="Arial"/>
                <a:sym typeface="Arial"/>
              </a:rPr>
              <a:t>Οργανωτικές δεξιότητες</a:t>
            </a:r>
            <a:endParaRPr sz="1200" dirty="0">
              <a:solidFill>
                <a:schemeClr val="lt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63ECAACD-7515-4217-BCAB-6E2A4E17B9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41</a:t>
            </a:fld>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9"/>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                                                                                              </a:t>
            </a:r>
            <a:endParaRPr dirty="0"/>
          </a:p>
        </p:txBody>
      </p:sp>
      <p:sp>
        <p:nvSpPr>
          <p:cNvPr id="366" name="Google Shape;366;p39"/>
          <p:cNvSpPr txBox="1"/>
          <p:nvPr/>
        </p:nvSpPr>
        <p:spPr>
          <a:xfrm>
            <a:off x="838200" y="1719072"/>
            <a:ext cx="10146792" cy="32470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kern="1200" dirty="0">
                <a:solidFill>
                  <a:schemeClr val="accent1"/>
                </a:solidFill>
                <a:latin typeface="Arial" panose="020B0604020202020204" pitchFamily="34" charset="0"/>
              </a:rPr>
              <a:t>2.5. </a:t>
            </a:r>
            <a:r>
              <a:rPr lang="el-GR" sz="2500" b="1" kern="1200" dirty="0">
                <a:solidFill>
                  <a:schemeClr val="accent1"/>
                </a:solidFill>
                <a:latin typeface="Arial" panose="020B0604020202020204" pitchFamily="34" charset="0"/>
              </a:rPr>
              <a:t>Πως να ενισχύσετε τις ομαδικές δεξιότητες</a:t>
            </a:r>
            <a:r>
              <a:rPr lang="en-US" sz="2500" b="1" kern="1200" dirty="0">
                <a:solidFill>
                  <a:schemeClr val="accent1"/>
                </a:solidFill>
                <a:latin typeface="Arial" panose="020B0604020202020204" pitchFamily="34" charset="0"/>
              </a:rPr>
              <a:t> </a:t>
            </a:r>
            <a:endParaRPr sz="2500" b="1" kern="1200" dirty="0">
              <a:solidFill>
                <a:schemeClr val="accent1"/>
              </a:solidFill>
              <a:latin typeface="Arial" panose="020B0604020202020204" pitchFamily="34" charset="0"/>
              <a:sym typeface="Calibri"/>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lvl="0"/>
            <a:r>
              <a:rPr lang="el-GR" sz="1600" dirty="0">
                <a:latin typeface="+mj-lt"/>
              </a:rPr>
              <a:t>Αν και μπορεί να χρειαστεί χρόνος και δουλειά για τη βελτίωση των μαλακών δεξιοτήτων όπως η ομαδική εργασία, είναι σίγουρα δυνατό να δημιουργηθούν αυτές οι ιδιότητες. Ακολουθούν μερικά βήματα που μπορείτε να ακολουθήσετε για να βελτιώσετε τις δεξιότητες ομαδικής εργασίας σας: </a:t>
            </a:r>
          </a:p>
          <a:p>
            <a:pPr lvl="0"/>
            <a:endParaRPr lang="el-GR" sz="1600" dirty="0">
              <a:latin typeface="+mj-lt"/>
            </a:endParaRPr>
          </a:p>
          <a:p>
            <a:pPr marL="342900" lvl="0" indent="-342900">
              <a:buFont typeface="+mj-lt"/>
              <a:buAutoNum type="arabicPeriod"/>
            </a:pPr>
            <a:r>
              <a:rPr lang="el-GR" sz="1600" b="1" dirty="0">
                <a:latin typeface="+mj-lt"/>
              </a:rPr>
              <a:t>Λάβετε ειλικρινή σχόλια</a:t>
            </a:r>
            <a:r>
              <a:rPr lang="el-GR" sz="1600" dirty="0">
                <a:latin typeface="+mj-lt"/>
              </a:rPr>
              <a:t>. Μπορεί να είναι δύσκολο να προσδιορίσετε τους δικούς σας τομείς βελτίωσης. </a:t>
            </a:r>
          </a:p>
          <a:p>
            <a:pPr marL="342900" lvl="0" indent="-342900">
              <a:buFont typeface="+mj-lt"/>
              <a:buAutoNum type="arabicPeriod"/>
            </a:pPr>
            <a:endParaRPr lang="el-GR" sz="1600" dirty="0">
              <a:latin typeface="+mj-lt"/>
            </a:endParaRPr>
          </a:p>
          <a:p>
            <a:pPr lvl="0"/>
            <a:r>
              <a:rPr lang="el-GR" sz="1600" dirty="0">
                <a:latin typeface="+mj-lt"/>
              </a:rPr>
              <a:t>Συμβουλή: Βρείτε έναν αξιόπιστο φίλο, συνάδελφο ή μέντορα που μπορεί να σας προσφέρει ειλικρινή σχόλια σχετικά με τα πλεονεκτήματα και τις αδυναμίες της ομαδικής εργασίας σας που μπορούν να σας βοηθήσουν να τις βελτιώσετε. </a:t>
            </a:r>
            <a:endParaRPr sz="1600" dirty="0">
              <a:solidFill>
                <a:schemeClr val="dk1"/>
              </a:solidFill>
              <a:latin typeface="+mj-lt"/>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08C2FF2F-49FD-4F99-A91C-902D2B26A5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42</a:t>
            </a:fld>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0"/>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372" name="Google Shape;372;p40"/>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73" name="Google Shape;373;p40"/>
          <p:cNvSpPr txBox="1"/>
          <p:nvPr/>
        </p:nvSpPr>
        <p:spPr>
          <a:xfrm>
            <a:off x="838200" y="1024128"/>
            <a:ext cx="7012406" cy="5416827"/>
          </a:xfrm>
          <a:prstGeom prst="rect">
            <a:avLst/>
          </a:prstGeom>
          <a:noFill/>
          <a:ln>
            <a:noFill/>
          </a:ln>
        </p:spPr>
        <p:txBody>
          <a:bodyPr spcFirstLastPara="1" wrap="square" lIns="91425" tIns="45700" rIns="91425" bIns="45700" anchor="t" anchorCtr="0">
            <a:spAutoFit/>
          </a:bodyPr>
          <a:lstStyle/>
          <a:p>
            <a:pPr lvl="0"/>
            <a:r>
              <a:rPr lang="el-GR" dirty="0"/>
              <a:t>2. </a:t>
            </a:r>
            <a:r>
              <a:rPr lang="el-GR" sz="1600" b="1" dirty="0"/>
              <a:t>Θέστε προσωπικούς στόχους</a:t>
            </a:r>
            <a:r>
              <a:rPr lang="el-GR" dirty="0"/>
              <a:t>. </a:t>
            </a:r>
            <a:r>
              <a:rPr lang="el-GR" sz="1600" dirty="0"/>
              <a:t>Χρησιμοποιώντας τόσο τις δικές σας παρατηρήσεις όσο και τα σχόλιά σας από άλλους για να σχηματίσετε εφικτό, σχετικοί και περιορισμένοι στο χρόνο στόχοι μπορούν να σας βοηθήσουν να βελτιώσετε μια ικανότητα ομαδικής εργασίας κάθε φορά.</a:t>
            </a:r>
          </a:p>
          <a:p>
            <a:pPr lvl="0"/>
            <a:r>
              <a:rPr lang="el-GR" sz="1600" dirty="0"/>
              <a:t>Η χρήση του πλαισίου </a:t>
            </a:r>
            <a:r>
              <a:rPr lang="en-US" sz="1600" b="1" u="sng" dirty="0"/>
              <a:t>SMART</a:t>
            </a:r>
            <a:r>
              <a:rPr lang="el-GR" sz="1600" b="1" u="sng" dirty="0"/>
              <a:t>στόχου </a:t>
            </a:r>
            <a:r>
              <a:rPr lang="el-GR" sz="1600" dirty="0"/>
              <a:t>είναι ένας εύκολος τρόπος για να ορίσετε κατάλληλους στόχους για την καριέρα σας, και σας επιτρέπει να κάνετε τους στόχους σας σαφείς και προσιτούς. </a:t>
            </a: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lang="el-GR" sz="1800" dirty="0">
              <a:solidFill>
                <a:schemeClr val="dk1"/>
              </a:solidFill>
              <a:latin typeface="Arial"/>
              <a:ea typeface="Arial"/>
              <a:cs typeface="Arial"/>
              <a:sym typeface="Arial"/>
            </a:endParaRPr>
          </a:p>
          <a:p>
            <a:pPr marL="0" marR="0" lvl="0" indent="0" algn="l" rtl="0">
              <a:spcBef>
                <a:spcPts val="0"/>
              </a:spcBef>
              <a:spcAft>
                <a:spcPts val="0"/>
              </a:spcAft>
              <a:buNone/>
            </a:pPr>
            <a:r>
              <a:rPr lang="el-GR" sz="1800" dirty="0">
                <a:solidFill>
                  <a:schemeClr val="dk1"/>
                </a:solidFill>
                <a:latin typeface="Arial"/>
                <a:ea typeface="Arial"/>
                <a:cs typeface="Arial"/>
                <a:sym typeface="Arial"/>
              </a:rPr>
              <a:t>Ο στόχος σας πρέπει να είναι</a:t>
            </a:r>
            <a:r>
              <a:rPr lang="en-US" sz="1800" dirty="0">
                <a:solidFill>
                  <a:schemeClr val="dk1"/>
                </a:solidFill>
                <a:latin typeface="Arial"/>
                <a:ea typeface="Arial"/>
                <a:cs typeface="Arial"/>
                <a:sym typeface="Arial"/>
              </a:rPr>
              <a:t>:</a:t>
            </a:r>
            <a:endParaRPr dirty="0"/>
          </a:p>
          <a:p>
            <a:pPr lvl="0"/>
            <a:r>
              <a:rPr lang="en-US" sz="1800" b="1" dirty="0">
                <a:solidFill>
                  <a:schemeClr val="dk1"/>
                </a:solidFill>
              </a:rPr>
              <a:t>S</a:t>
            </a:r>
            <a:r>
              <a:rPr lang="en-US" sz="1800" dirty="0">
                <a:solidFill>
                  <a:schemeClr val="dk1"/>
                </a:solidFill>
              </a:rPr>
              <a:t>pecific </a:t>
            </a:r>
            <a:r>
              <a:rPr lang="el-GR" sz="1800" dirty="0">
                <a:solidFill>
                  <a:schemeClr val="dk1"/>
                </a:solidFill>
              </a:rPr>
              <a:t>- σ</a:t>
            </a:r>
            <a:r>
              <a:rPr lang="el-GR" sz="1800" dirty="0">
                <a:solidFill>
                  <a:schemeClr val="dk1"/>
                </a:solidFill>
                <a:latin typeface="Arial"/>
                <a:ea typeface="Arial"/>
                <a:cs typeface="Arial"/>
                <a:sym typeface="Arial"/>
              </a:rPr>
              <a:t>υγκεκριμένος</a:t>
            </a: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απλός</a:t>
            </a: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λογικός, σημαντικός</a:t>
            </a:r>
            <a:r>
              <a:rPr lang="en-US" sz="1800" dirty="0">
                <a:solidFill>
                  <a:schemeClr val="dk1"/>
                </a:solidFill>
                <a:latin typeface="Arial"/>
                <a:ea typeface="Arial"/>
                <a:cs typeface="Arial"/>
                <a:sym typeface="Arial"/>
              </a:rPr>
              <a:t>) </a:t>
            </a:r>
            <a:endParaRPr dirty="0"/>
          </a:p>
          <a:p>
            <a:pPr marL="285750" marR="0" lvl="0" indent="-285750" algn="l" rtl="0">
              <a:spcBef>
                <a:spcPts val="0"/>
              </a:spcBef>
              <a:spcAft>
                <a:spcPts val="0"/>
              </a:spcAft>
              <a:buClr>
                <a:schemeClr val="dk1"/>
              </a:buClr>
              <a:buSzPts val="1800"/>
              <a:buFont typeface="Noto Sans Symbols"/>
              <a:buChar char="✔"/>
            </a:pPr>
            <a:r>
              <a:rPr lang="el-GR" sz="1800" dirty="0">
                <a:solidFill>
                  <a:schemeClr val="dk1"/>
                </a:solidFill>
                <a:latin typeface="Arial"/>
                <a:ea typeface="Arial"/>
                <a:cs typeface="Arial"/>
                <a:sym typeface="Arial"/>
              </a:rPr>
              <a:t>Προσπαθήστε να απαντήσετε τα 5 ερωτήματα </a:t>
            </a:r>
          </a:p>
          <a:p>
            <a:pPr marR="0" lvl="0" algn="l" rtl="0">
              <a:spcBef>
                <a:spcPts val="0"/>
              </a:spcBef>
              <a:spcAft>
                <a:spcPts val="0"/>
              </a:spcAft>
              <a:buClr>
                <a:schemeClr val="dk1"/>
              </a:buClr>
              <a:buSzPts val="1800"/>
            </a:pP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Τι</a:t>
            </a: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Γιατί</a:t>
            </a:r>
            <a:r>
              <a:rPr lang="en-US" sz="1800" dirty="0">
                <a:solidFill>
                  <a:schemeClr val="dk1"/>
                </a:solidFill>
                <a:latin typeface="Arial"/>
                <a:ea typeface="Arial"/>
                <a:cs typeface="Arial"/>
                <a:sym typeface="Arial"/>
              </a:rPr>
              <a:t>,</a:t>
            </a:r>
            <a:r>
              <a:rPr lang="el-GR" sz="1800" dirty="0">
                <a:solidFill>
                  <a:schemeClr val="dk1"/>
                </a:solidFill>
                <a:latin typeface="Arial"/>
                <a:ea typeface="Arial"/>
                <a:cs typeface="Arial"/>
                <a:sym typeface="Arial"/>
              </a:rPr>
              <a:t> Πότε</a:t>
            </a: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Ποιο</a:t>
            </a:r>
            <a:r>
              <a:rPr lang="en-US" sz="1800" dirty="0">
                <a:solidFill>
                  <a:schemeClr val="dk1"/>
                </a:solidFill>
                <a:latin typeface="Arial"/>
                <a:ea typeface="Arial"/>
                <a:cs typeface="Arial"/>
                <a:sym typeface="Arial"/>
              </a:rPr>
              <a:t>, </a:t>
            </a:r>
            <a:r>
              <a:rPr lang="el-GR" sz="1800" dirty="0">
                <a:solidFill>
                  <a:schemeClr val="dk1"/>
                </a:solidFill>
              </a:rPr>
              <a:t>Πού</a:t>
            </a:r>
            <a:r>
              <a:rPr lang="en-US" sz="1800"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l-GR" sz="1800" dirty="0">
                <a:solidFill>
                  <a:schemeClr val="dk1"/>
                </a:solidFill>
                <a:latin typeface="Arial"/>
                <a:ea typeface="Arial"/>
                <a:cs typeface="Arial"/>
                <a:sym typeface="Arial"/>
              </a:rPr>
              <a:t>Τι είναι αυτό που θέλω να κατορθώσω στο τομέα μαγειρικής</a:t>
            </a:r>
            <a:r>
              <a:rPr lang="en-US" sz="1800"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l-GR" sz="1800" dirty="0">
                <a:solidFill>
                  <a:schemeClr val="dk1"/>
                </a:solidFill>
                <a:latin typeface="Arial"/>
                <a:ea typeface="Arial"/>
                <a:cs typeface="Arial"/>
                <a:sym typeface="Arial"/>
              </a:rPr>
              <a:t>Γιατί είναι αυτός ο στόχος σημαντικός για δουλειά</a:t>
            </a: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l-GR" sz="1800" dirty="0">
                <a:solidFill>
                  <a:schemeClr val="dk1"/>
                </a:solidFill>
                <a:latin typeface="Arial"/>
                <a:ea typeface="Arial"/>
                <a:cs typeface="Arial"/>
                <a:sym typeface="Arial"/>
              </a:rPr>
              <a:t>Τι προμήθειες χρειάζομαι να έχω</a:t>
            </a:r>
            <a:r>
              <a:rPr lang="en-US" sz="1800"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lvl="0"/>
            <a:r>
              <a:rPr lang="en-US" sz="1800" b="1" dirty="0">
                <a:solidFill>
                  <a:schemeClr val="dk1"/>
                </a:solidFill>
              </a:rPr>
              <a:t>M</a:t>
            </a:r>
            <a:r>
              <a:rPr lang="en-US" sz="1800" dirty="0">
                <a:solidFill>
                  <a:schemeClr val="dk1"/>
                </a:solidFill>
              </a:rPr>
              <a:t>easurable </a:t>
            </a:r>
            <a:r>
              <a:rPr lang="el-GR" sz="1800" dirty="0">
                <a:solidFill>
                  <a:schemeClr val="dk1"/>
                </a:solidFill>
              </a:rPr>
              <a:t>- μ</a:t>
            </a:r>
            <a:r>
              <a:rPr lang="el-GR" sz="1800" dirty="0">
                <a:solidFill>
                  <a:schemeClr val="dk1"/>
                </a:solidFill>
                <a:latin typeface="Arial"/>
                <a:ea typeface="Arial"/>
                <a:cs typeface="Arial"/>
                <a:sym typeface="Arial"/>
              </a:rPr>
              <a:t>ετρήσιμο</a:t>
            </a: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Σημαντικό</a:t>
            </a: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εμψυχωτικό</a:t>
            </a:r>
            <a:r>
              <a:rPr lang="en-US" sz="1800" dirty="0">
                <a:solidFill>
                  <a:schemeClr val="dk1"/>
                </a:solidFill>
                <a:latin typeface="Arial"/>
                <a:ea typeface="Arial"/>
                <a:cs typeface="Arial"/>
                <a:sym typeface="Arial"/>
              </a:rPr>
              <a:t>)</a:t>
            </a:r>
            <a:endParaRPr dirty="0"/>
          </a:p>
          <a:p>
            <a:pPr marL="285750" marR="0" lvl="0" indent="-285750" algn="l" rtl="0">
              <a:spcBef>
                <a:spcPts val="0"/>
              </a:spcBef>
              <a:spcAft>
                <a:spcPts val="0"/>
              </a:spcAft>
              <a:buClr>
                <a:schemeClr val="dk1"/>
              </a:buClr>
              <a:buSzPts val="1800"/>
              <a:buFont typeface="Noto Sans Symbols"/>
              <a:buChar char="✔"/>
            </a:pPr>
            <a:r>
              <a:rPr lang="el-GR" sz="1800" dirty="0">
                <a:solidFill>
                  <a:schemeClr val="dk1"/>
                </a:solidFill>
                <a:latin typeface="Arial"/>
                <a:ea typeface="Arial"/>
                <a:cs typeface="Arial"/>
                <a:sym typeface="Arial"/>
              </a:rPr>
              <a:t>Αντιμετώπισε αυτές τι ερωτήσεις για το στόχο σου.</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Πόσο πολύ</a:t>
            </a: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Πόσα</a:t>
            </a:r>
            <a:r>
              <a:rPr lang="en-US" sz="1800"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74" name="Google Shape;374;p40" descr="A picture containing calendar&#10;&#10;Description automatically generated"/>
          <p:cNvPicPr preferRelativeResize="0"/>
          <p:nvPr/>
        </p:nvPicPr>
        <p:blipFill rotWithShape="1">
          <a:blip r:embed="rId3">
            <a:alphaModFix/>
          </a:blip>
          <a:srcRect/>
          <a:stretch/>
        </p:blipFill>
        <p:spPr>
          <a:xfrm>
            <a:off x="7850606" y="2218604"/>
            <a:ext cx="3719094" cy="3243776"/>
          </a:xfrm>
          <a:prstGeom prst="rect">
            <a:avLst/>
          </a:prstGeom>
          <a:noFill/>
          <a:ln>
            <a:noFill/>
          </a:ln>
        </p:spPr>
      </p:pic>
      <p:sp>
        <p:nvSpPr>
          <p:cNvPr id="375" name="Google Shape;375;p40"/>
          <p:cNvSpPr txBox="1"/>
          <p:nvPr/>
        </p:nvSpPr>
        <p:spPr>
          <a:xfrm>
            <a:off x="8403075" y="5871411"/>
            <a:ext cx="37190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Picture 6: Resource Freepick</a:t>
            </a:r>
            <a:endParaRPr/>
          </a:p>
        </p:txBody>
      </p:sp>
      <p:sp>
        <p:nvSpPr>
          <p:cNvPr id="2" name="Slide Number Placeholder 1">
            <a:extLst>
              <a:ext uri="{FF2B5EF4-FFF2-40B4-BE49-F238E27FC236}">
                <a16:creationId xmlns:a16="http://schemas.microsoft.com/office/drawing/2014/main" xmlns="" id="{F58F54DA-06FF-42A9-9AD7-2A5F9B549F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43</a:t>
            </a:fld>
            <a:endParaRPr 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1"/>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381" name="Google Shape;381;p41"/>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82" name="Google Shape;382;p41"/>
          <p:cNvSpPr txBox="1"/>
          <p:nvPr/>
        </p:nvSpPr>
        <p:spPr>
          <a:xfrm>
            <a:off x="838200" y="1024128"/>
            <a:ext cx="9927336" cy="5078273"/>
          </a:xfrm>
          <a:prstGeom prst="rect">
            <a:avLst/>
          </a:prstGeom>
          <a:noFill/>
          <a:ln>
            <a:noFill/>
          </a:ln>
        </p:spPr>
        <p:txBody>
          <a:bodyPr spcFirstLastPara="1" wrap="square" lIns="91425" tIns="45700" rIns="91425" bIns="45700" anchor="t" anchorCtr="0">
            <a:spAutoFit/>
          </a:bodyPr>
          <a:lstStyle/>
          <a:p>
            <a:pPr lvl="0"/>
            <a:r>
              <a:rPr lang="en-US" sz="1800" b="1" dirty="0">
                <a:solidFill>
                  <a:schemeClr val="dk1"/>
                </a:solidFill>
              </a:rPr>
              <a:t>A</a:t>
            </a:r>
            <a:r>
              <a:rPr lang="en-US" sz="1800" dirty="0">
                <a:solidFill>
                  <a:schemeClr val="dk1"/>
                </a:solidFill>
              </a:rPr>
              <a:t>chievable</a:t>
            </a:r>
            <a:r>
              <a:rPr lang="el-GR" sz="1800" dirty="0">
                <a:solidFill>
                  <a:schemeClr val="dk1"/>
                </a:solidFill>
              </a:rPr>
              <a:t> - επιτεύξιμο</a:t>
            </a:r>
            <a:r>
              <a:rPr lang="en-US" sz="1800" dirty="0">
                <a:solidFill>
                  <a:schemeClr val="dk1"/>
                </a:solidFill>
              </a:rPr>
              <a:t> </a:t>
            </a:r>
            <a:r>
              <a:rPr lang="en-US" sz="1800" dirty="0">
                <a:solidFill>
                  <a:schemeClr val="dk1"/>
                </a:solidFill>
                <a:latin typeface="Arial"/>
                <a:ea typeface="Arial"/>
                <a:cs typeface="Arial"/>
                <a:sym typeface="Arial"/>
              </a:rPr>
              <a:t>(</a:t>
            </a:r>
            <a:r>
              <a:rPr lang="el-GR" sz="1800" dirty="0">
                <a:solidFill>
                  <a:schemeClr val="dk1"/>
                </a:solidFill>
                <a:latin typeface="Arial"/>
                <a:ea typeface="Arial"/>
                <a:cs typeface="Arial"/>
                <a:sym typeface="Arial"/>
              </a:rPr>
              <a:t>συμφωνημένο</a:t>
            </a: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εφικτό</a:t>
            </a:r>
            <a:r>
              <a:rPr lang="en-US" sz="1800"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l-GR" sz="1800" dirty="0">
                <a:solidFill>
                  <a:schemeClr val="dk1"/>
                </a:solidFill>
                <a:latin typeface="Arial"/>
                <a:ea typeface="Arial"/>
                <a:cs typeface="Arial"/>
                <a:sym typeface="Arial"/>
              </a:rPr>
              <a:t>Ο στόχος σου πρέπει να επιτεύξιμος</a:t>
            </a:r>
            <a:endParaRPr dirty="0"/>
          </a:p>
          <a:p>
            <a:pPr marL="285750" marR="0" lvl="0" indent="-285750" algn="l" rtl="0">
              <a:spcBef>
                <a:spcPts val="0"/>
              </a:spcBef>
              <a:spcAft>
                <a:spcPts val="0"/>
              </a:spcAft>
              <a:buClr>
                <a:schemeClr val="dk1"/>
              </a:buClr>
              <a:buSzPts val="1800"/>
              <a:buFont typeface="Noto Sans Symbols"/>
              <a:buChar char="✔"/>
            </a:pPr>
            <a:r>
              <a:rPr lang="el-GR" sz="1800" dirty="0">
                <a:solidFill>
                  <a:schemeClr val="dk1"/>
                </a:solidFill>
                <a:latin typeface="Arial"/>
                <a:ea typeface="Arial"/>
                <a:cs typeface="Arial"/>
                <a:sym typeface="Arial"/>
              </a:rPr>
              <a:t>Κάνε αυτού του είδους τις ερωτήσεις</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Πως μπορώ να κατορθώσω αυτό το στόχο</a:t>
            </a:r>
            <a:r>
              <a:rPr lang="en-US" sz="1800"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R</a:t>
            </a:r>
            <a:r>
              <a:rPr lang="en-US" sz="1800" dirty="0">
                <a:solidFill>
                  <a:schemeClr val="dk1"/>
                </a:solidFill>
                <a:latin typeface="Arial"/>
                <a:ea typeface="Arial"/>
                <a:cs typeface="Arial"/>
                <a:sym typeface="Arial"/>
              </a:rPr>
              <a:t>elevant </a:t>
            </a:r>
            <a:r>
              <a:rPr lang="el-GR" sz="1800" dirty="0">
                <a:solidFill>
                  <a:schemeClr val="dk1"/>
                </a:solidFill>
                <a:latin typeface="Arial"/>
                <a:ea typeface="Arial"/>
                <a:cs typeface="Arial"/>
                <a:sym typeface="Arial"/>
              </a:rPr>
              <a:t>– σχετικό </a:t>
            </a:r>
            <a:r>
              <a:rPr lang="en-US" sz="1800" dirty="0">
                <a:solidFill>
                  <a:schemeClr val="dk1"/>
                </a:solidFill>
                <a:latin typeface="Arial"/>
                <a:ea typeface="Arial"/>
                <a:cs typeface="Arial"/>
                <a:sym typeface="Arial"/>
              </a:rPr>
              <a:t>(</a:t>
            </a:r>
            <a:r>
              <a:rPr lang="el-GR" sz="1800" dirty="0">
                <a:solidFill>
                  <a:schemeClr val="dk1"/>
                </a:solidFill>
                <a:latin typeface="Arial"/>
                <a:ea typeface="Arial"/>
                <a:cs typeface="Arial"/>
                <a:sym typeface="Arial"/>
              </a:rPr>
              <a:t>λογικό, ρεαλιστικό, με πόρους, με βάση τα αποτελέσματα</a:t>
            </a:r>
            <a:r>
              <a:rPr lang="en-US" sz="1800" dirty="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l-GR" sz="1800" dirty="0">
                <a:solidFill>
                  <a:schemeClr val="dk1"/>
                </a:solidFill>
                <a:latin typeface="Arial"/>
                <a:ea typeface="Arial"/>
                <a:cs typeface="Arial"/>
                <a:sym typeface="Arial"/>
              </a:rPr>
              <a:t>Ένας σχετικός στόχος μπορεί να απαντηθεί με </a:t>
            </a:r>
            <a:r>
              <a:rPr lang="en-US" sz="1800" dirty="0">
                <a:solidFill>
                  <a:schemeClr val="dk1"/>
                </a:solidFill>
                <a:latin typeface="Arial"/>
                <a:ea typeface="Arial"/>
                <a:cs typeface="Arial"/>
                <a:sym typeface="Arial"/>
              </a:rPr>
              <a:t>‘’</a:t>
            </a:r>
            <a:r>
              <a:rPr lang="el-GR" sz="1800" dirty="0">
                <a:solidFill>
                  <a:schemeClr val="dk1"/>
                </a:solidFill>
                <a:latin typeface="Arial"/>
                <a:ea typeface="Arial"/>
                <a:cs typeface="Arial"/>
                <a:sym typeface="Arial"/>
              </a:rPr>
              <a:t>ναι</a:t>
            </a: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στις ερωτήσεις</a:t>
            </a: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όπως</a:t>
            </a:r>
            <a:endParaRPr dirty="0"/>
          </a:p>
          <a:p>
            <a:pPr marL="285750" marR="0" lvl="0" indent="-285750" algn="l" rtl="0">
              <a:spcBef>
                <a:spcPts val="0"/>
              </a:spcBef>
              <a:spcAft>
                <a:spcPts val="0"/>
              </a:spcAft>
              <a:buClr>
                <a:schemeClr val="dk1"/>
              </a:buClr>
              <a:buSzPts val="1800"/>
              <a:buFont typeface="Noto Sans Symbols"/>
              <a:buChar char="✔"/>
            </a:pPr>
            <a:r>
              <a:rPr lang="el-GR" sz="1800" dirty="0">
                <a:solidFill>
                  <a:schemeClr val="dk1"/>
                </a:solidFill>
                <a:latin typeface="Arial"/>
                <a:ea typeface="Arial"/>
                <a:cs typeface="Arial"/>
                <a:sym typeface="Arial"/>
              </a:rPr>
              <a:t>Είμαι ο κατάλληλος άνθρωπος να εργαστεί στο τομέα μαγειρικής</a:t>
            </a:r>
            <a:r>
              <a:rPr lang="en-US" sz="1800" dirty="0">
                <a:solidFill>
                  <a:schemeClr val="dk1"/>
                </a:solidFill>
                <a:latin typeface="Arial"/>
                <a:ea typeface="Arial"/>
                <a:cs typeface="Arial"/>
                <a:sym typeface="Arial"/>
              </a:rPr>
              <a:t>?</a:t>
            </a:r>
            <a:endParaRPr dirty="0"/>
          </a:p>
          <a:p>
            <a:pPr marL="285750" marR="0" lvl="0" indent="-285750" algn="l" rtl="0">
              <a:spcBef>
                <a:spcPts val="0"/>
              </a:spcBef>
              <a:spcAft>
                <a:spcPts val="0"/>
              </a:spcAft>
              <a:buClr>
                <a:schemeClr val="dk1"/>
              </a:buClr>
              <a:buSzPts val="1800"/>
              <a:buFont typeface="Noto Sans Symbols"/>
              <a:buChar char="✔"/>
            </a:pPr>
            <a:r>
              <a:rPr lang="el-GR" sz="1800" dirty="0">
                <a:solidFill>
                  <a:schemeClr val="dk1"/>
                </a:solidFill>
                <a:latin typeface="Arial"/>
                <a:ea typeface="Arial"/>
                <a:cs typeface="Arial"/>
                <a:sym typeface="Arial"/>
              </a:rPr>
              <a:t>Είναι αυτή κατάλληλη στιγμή να κάνω αυτή την ενέργεια</a:t>
            </a:r>
            <a:r>
              <a:rPr lang="en-US" sz="1800" dirty="0">
                <a:solidFill>
                  <a:schemeClr val="dk1"/>
                </a:solidFill>
                <a:latin typeface="Arial"/>
                <a:ea typeface="Arial"/>
                <a:cs typeface="Arial"/>
                <a:sym typeface="Arial"/>
              </a:rPr>
              <a:t>?</a:t>
            </a:r>
            <a:endParaRPr dirty="0"/>
          </a:p>
          <a:p>
            <a:pPr marL="285750" marR="0" lvl="0" indent="-171450" algn="l" rtl="0">
              <a:spcBef>
                <a:spcPts val="0"/>
              </a:spcBef>
              <a:spcAft>
                <a:spcPts val="0"/>
              </a:spcAft>
              <a:buClr>
                <a:schemeClr val="dk1"/>
              </a:buClr>
              <a:buSzPts val="1800"/>
              <a:buFont typeface="Noto Sans Symbols"/>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T</a:t>
            </a:r>
            <a:r>
              <a:rPr lang="en-US" sz="1800" dirty="0">
                <a:solidFill>
                  <a:schemeClr val="dk1"/>
                </a:solidFill>
                <a:latin typeface="Arial"/>
                <a:ea typeface="Arial"/>
                <a:cs typeface="Arial"/>
                <a:sym typeface="Arial"/>
              </a:rPr>
              <a:t>ime </a:t>
            </a:r>
            <a:r>
              <a:rPr lang="el-GR" sz="1800" dirty="0">
                <a:solidFill>
                  <a:schemeClr val="dk1"/>
                </a:solidFill>
                <a:latin typeface="Arial"/>
                <a:ea typeface="Arial"/>
                <a:cs typeface="Arial"/>
                <a:sym typeface="Arial"/>
              </a:rPr>
              <a:t>– χρόνος </a:t>
            </a:r>
            <a:r>
              <a:rPr lang="en-US" sz="1800" dirty="0">
                <a:solidFill>
                  <a:schemeClr val="dk1"/>
                </a:solidFill>
                <a:latin typeface="Arial"/>
                <a:ea typeface="Arial"/>
                <a:cs typeface="Arial"/>
                <a:sym typeface="Arial"/>
              </a:rPr>
              <a:t>(</a:t>
            </a:r>
            <a:r>
              <a:rPr lang="el-GR" sz="1800" dirty="0">
                <a:solidFill>
                  <a:schemeClr val="dk1"/>
                </a:solidFill>
                <a:latin typeface="Arial"/>
                <a:ea typeface="Arial"/>
                <a:cs typeface="Arial"/>
                <a:sym typeface="Arial"/>
              </a:rPr>
              <a:t>βάση χρόνου</a:t>
            </a: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χρονικά όρια</a:t>
            </a: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χρονικά κόστη</a:t>
            </a:r>
            <a:r>
              <a:rPr lang="el-GR" sz="1800" dirty="0">
                <a:solidFill>
                  <a:schemeClr val="dk1"/>
                </a:solidFill>
              </a:rPr>
              <a:t>, </a:t>
            </a:r>
            <a:r>
              <a:rPr lang="el-GR" sz="1800" dirty="0">
                <a:solidFill>
                  <a:schemeClr val="dk1"/>
                </a:solidFill>
                <a:latin typeface="Arial"/>
                <a:ea typeface="Arial"/>
                <a:cs typeface="Arial"/>
                <a:sym typeface="Arial"/>
              </a:rPr>
              <a:t>περιοριστικό, </a:t>
            </a:r>
            <a:r>
              <a:rPr lang="el-GR" sz="1800" dirty="0">
                <a:solidFill>
                  <a:schemeClr val="dk1"/>
                </a:solidFill>
              </a:rPr>
              <a:t>έγκαιρο</a:t>
            </a:r>
            <a:r>
              <a:rPr lang="en-US" sz="1800" dirty="0">
                <a:solidFill>
                  <a:schemeClr val="dk1"/>
                </a:solidFill>
                <a:latin typeface="Arial"/>
                <a:ea typeface="Arial"/>
                <a:cs typeface="Arial"/>
                <a:sym typeface="Arial"/>
              </a:rPr>
              <a:t>, </a:t>
            </a:r>
            <a:r>
              <a:rPr lang="el-GR" sz="1800" dirty="0">
                <a:solidFill>
                  <a:schemeClr val="dk1"/>
                </a:solidFill>
                <a:latin typeface="Arial"/>
                <a:ea typeface="Arial"/>
                <a:cs typeface="Arial"/>
                <a:sym typeface="Arial"/>
              </a:rPr>
              <a:t>χρονικά ευαίσθητο</a:t>
            </a:r>
            <a:r>
              <a:rPr lang="en-US" sz="1800"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l-GR" sz="1800" dirty="0">
                <a:solidFill>
                  <a:schemeClr val="dk1"/>
                </a:solidFill>
              </a:rPr>
              <a:t>Ένας χρονικά διασυνδεδεμένος στόχος απαντάει στα ακόλουθα ερωτήματα</a:t>
            </a: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l-GR" sz="1800" dirty="0">
                <a:solidFill>
                  <a:schemeClr val="dk1"/>
                </a:solidFill>
                <a:latin typeface="Arial"/>
                <a:ea typeface="Arial"/>
                <a:cs typeface="Arial"/>
                <a:sym typeface="Arial"/>
              </a:rPr>
              <a:t>Τι μπορώ να ΄κάνω για να αποκτήσω νέες δεξιότητες που είναι αρμόδιες με τη θέση μου</a:t>
            </a:r>
            <a:r>
              <a:rPr lang="en-US" sz="1800" dirty="0">
                <a:solidFill>
                  <a:schemeClr val="dk1"/>
                </a:solidFill>
                <a:latin typeface="Arial"/>
                <a:ea typeface="Arial"/>
                <a:cs typeface="Arial"/>
                <a:sym typeface="Arial"/>
              </a:rPr>
              <a:t>?</a:t>
            </a:r>
            <a:endParaRPr dirty="0"/>
          </a:p>
          <a:p>
            <a:pPr marL="285750" marR="0" lvl="0" indent="-285750" algn="l" rtl="0">
              <a:spcBef>
                <a:spcPts val="0"/>
              </a:spcBef>
              <a:spcAft>
                <a:spcPts val="0"/>
              </a:spcAft>
              <a:buClr>
                <a:schemeClr val="dk1"/>
              </a:buClr>
              <a:buSzPts val="1800"/>
              <a:buFont typeface="Noto Sans Symbols"/>
              <a:buChar char="✔"/>
            </a:pPr>
            <a:r>
              <a:rPr lang="el-GR" sz="1800" dirty="0">
                <a:solidFill>
                  <a:schemeClr val="dk1"/>
                </a:solidFill>
                <a:latin typeface="Arial"/>
                <a:ea typeface="Arial"/>
                <a:cs typeface="Arial"/>
                <a:sym typeface="Arial"/>
              </a:rPr>
              <a:t>Τι μπορώ να κάνω σήμερα</a:t>
            </a:r>
            <a:r>
              <a:rPr lang="en-US" sz="1800" dirty="0">
                <a:solidFill>
                  <a:schemeClr val="dk1"/>
                </a:solidFill>
                <a:latin typeface="Arial"/>
                <a:ea typeface="Arial"/>
                <a:cs typeface="Arial"/>
                <a:sym typeface="Arial"/>
              </a:rPr>
              <a:t>?</a:t>
            </a:r>
            <a:endParaRPr dirty="0"/>
          </a:p>
          <a:p>
            <a:pPr marL="285750" marR="0" lvl="0" indent="-285750" algn="l" rtl="0">
              <a:spcBef>
                <a:spcPts val="0"/>
              </a:spcBef>
              <a:spcAft>
                <a:spcPts val="0"/>
              </a:spcAft>
              <a:buClr>
                <a:schemeClr val="dk1"/>
              </a:buClr>
              <a:buSzPts val="1800"/>
              <a:buFont typeface="Noto Sans Symbols"/>
              <a:buChar char="✔"/>
            </a:pPr>
            <a:r>
              <a:rPr lang="el-GR" sz="1800" dirty="0">
                <a:solidFill>
                  <a:schemeClr val="dk1"/>
                </a:solidFill>
                <a:latin typeface="Arial"/>
                <a:ea typeface="Arial"/>
                <a:cs typeface="Arial"/>
                <a:sym typeface="Arial"/>
              </a:rPr>
              <a:t>Πότε?</a:t>
            </a:r>
            <a:endParaRPr dirty="0"/>
          </a:p>
          <a:p>
            <a:pPr marL="285750" marR="0" lvl="0" indent="-171450" algn="l" rtl="0">
              <a:spcBef>
                <a:spcPts val="0"/>
              </a:spcBef>
              <a:spcAft>
                <a:spcPts val="0"/>
              </a:spcAft>
              <a:buClr>
                <a:schemeClr val="dk1"/>
              </a:buClr>
              <a:buSzPts val="1800"/>
              <a:buFont typeface="Noto Sans Symbols"/>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821D4D05-3D7A-4E20-8E43-4C3858B521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44</a:t>
            </a:fld>
            <a:endParaRPr 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2"/>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388" name="Google Shape;388;p42"/>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89" name="Google Shape;389;p42"/>
          <p:cNvSpPr txBox="1"/>
          <p:nvPr/>
        </p:nvSpPr>
        <p:spPr>
          <a:xfrm>
            <a:off x="1022604" y="579542"/>
            <a:ext cx="10146792" cy="66787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l-GR" sz="1800" dirty="0">
                <a:solidFill>
                  <a:schemeClr val="dk1"/>
                </a:solidFill>
                <a:latin typeface="Arial"/>
                <a:ea typeface="Arial"/>
                <a:cs typeface="Arial"/>
                <a:sym typeface="Arial"/>
              </a:rPr>
              <a:t>Για καλύτερη κατανόηση μπορείτε να δείτε το ακόλουθο βίντεο σχετικά με </a:t>
            </a:r>
            <a:r>
              <a:rPr lang="en-US" sz="1800" u="sng" dirty="0">
                <a:solidFill>
                  <a:schemeClr val="dk1"/>
                </a:solidFill>
                <a:latin typeface="Arial"/>
                <a:ea typeface="Arial"/>
                <a:cs typeface="Arial"/>
                <a:sym typeface="Arial"/>
              </a:rPr>
              <a:t>Smart </a:t>
            </a:r>
            <a:r>
              <a:rPr lang="el-GR" sz="1800" u="sng" dirty="0">
                <a:solidFill>
                  <a:schemeClr val="dk1"/>
                </a:solidFill>
                <a:latin typeface="Arial"/>
                <a:ea typeface="Arial"/>
                <a:cs typeface="Arial"/>
                <a:sym typeface="Arial"/>
              </a:rPr>
              <a:t>στόχους</a:t>
            </a:r>
            <a:r>
              <a:rPr lang="en-US" sz="1800" u="sng" dirty="0">
                <a:solidFill>
                  <a:schemeClr val="dk1"/>
                </a:solidFill>
                <a:latin typeface="Arial"/>
                <a:ea typeface="Arial"/>
                <a:cs typeface="Arial"/>
                <a:sym typeface="Arial"/>
              </a:rPr>
              <a:t>.  </a:t>
            </a:r>
            <a:endParaRPr sz="1800" u="sng"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u="sng" dirty="0">
                <a:solidFill>
                  <a:schemeClr val="dk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https://www.youtube.com/watch?v=1-SvuFIQjK8</a:t>
            </a: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lvl="0"/>
            <a:r>
              <a:rPr lang="en-US" sz="1800" b="1" dirty="0">
                <a:solidFill>
                  <a:schemeClr val="dk1"/>
                </a:solidFill>
                <a:latin typeface="Arial"/>
                <a:ea typeface="Arial"/>
                <a:cs typeface="Arial"/>
                <a:sym typeface="Arial"/>
              </a:rPr>
              <a:t>3. </a:t>
            </a:r>
            <a:r>
              <a:rPr lang="el-GR" sz="1800" b="1" dirty="0">
                <a:solidFill>
                  <a:schemeClr val="dk1"/>
                </a:solidFill>
                <a:latin typeface="Arial"/>
                <a:ea typeface="Arial"/>
                <a:cs typeface="Arial"/>
                <a:sym typeface="Arial"/>
              </a:rPr>
              <a:t>Εξάσκηση</a:t>
            </a:r>
            <a:r>
              <a:rPr lang="en-US" sz="1800" b="1" dirty="0">
                <a:solidFill>
                  <a:schemeClr val="dk1"/>
                </a:solidFill>
                <a:latin typeface="Arial"/>
                <a:ea typeface="Arial"/>
                <a:cs typeface="Arial"/>
                <a:sym typeface="Arial"/>
              </a:rPr>
              <a:t>. </a:t>
            </a:r>
            <a:r>
              <a:rPr lang="el-GR" dirty="0"/>
              <a:t> </a:t>
            </a:r>
            <a:r>
              <a:rPr lang="el-GR" sz="1600" dirty="0"/>
              <a:t>Χρειάζεται χρόνος και πρακτική για να δείτε βελτιώσεις στο σύνολο δεξιοτήτων σας. Δώστε ιδιαίτερη προσοχή στις αλληλεπιδράσεις της ομαδικής εργασίας σας </a:t>
            </a:r>
            <a:r>
              <a:rPr lang="el-GR" sz="1600" dirty="0" err="1"/>
              <a:t>καθ</a:t>
            </a:r>
            <a:r>
              <a:rPr lang="el-GR" sz="1600" dirty="0"/>
              <a:t> 'όλη τη διάρκεια της ημέρας, τόσο εντός όσο και εκτός εργασίας στον τομέα της μαγειρικής. Πάρτε προσεκτικά βήματα για να εξασκήσετε τις συγκεκριμένες ιδιότητες που προσπαθείτε να δημιουργήσετε</a:t>
            </a:r>
            <a:r>
              <a:rPr lang="en-US" sz="1600" dirty="0">
                <a:solidFill>
                  <a:schemeClr val="dk1"/>
                </a:solidFill>
                <a:latin typeface="Arial"/>
                <a:ea typeface="Arial"/>
                <a:cs typeface="Arial"/>
                <a:sym typeface="Arial"/>
              </a:rPr>
              <a:t>.</a:t>
            </a:r>
            <a:endParaRPr sz="1600"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lvl="0"/>
            <a:r>
              <a:rPr lang="en-US" sz="1800" b="1" dirty="0">
                <a:solidFill>
                  <a:schemeClr val="dk1"/>
                </a:solidFill>
                <a:latin typeface="Arial"/>
                <a:ea typeface="Arial"/>
                <a:cs typeface="Arial"/>
                <a:sym typeface="Arial"/>
              </a:rPr>
              <a:t>4. </a:t>
            </a:r>
            <a:r>
              <a:rPr lang="el-GR" sz="1800" b="1" dirty="0">
                <a:solidFill>
                  <a:schemeClr val="dk1"/>
                </a:solidFill>
                <a:latin typeface="Arial"/>
                <a:ea typeface="Arial"/>
                <a:cs typeface="Arial"/>
                <a:sym typeface="Arial"/>
              </a:rPr>
              <a:t>Μιμηθείτε άλλους με ισχυρές ομαδικές δεξιότητες</a:t>
            </a:r>
            <a:r>
              <a:rPr lang="en-US" sz="1800" b="1" dirty="0">
                <a:solidFill>
                  <a:schemeClr val="dk1"/>
                </a:solidFill>
                <a:latin typeface="Arial"/>
                <a:ea typeface="Arial"/>
                <a:cs typeface="Arial"/>
                <a:sym typeface="Arial"/>
              </a:rPr>
              <a:t>. </a:t>
            </a:r>
            <a:r>
              <a:rPr lang="el-GR" sz="1600" dirty="0"/>
              <a:t>Όταν βλέπετε παραδείγματα εξαιρετικής ομαδικής εργασίας, σημειώστε και εντοπίστε γιατί η αλληλεπίδραση ξεχωρίζει για εσάς. Εφαρμόστε αυτές τις ιδιότητες στις δικές σας αλληλεπιδράσεις όταν εργάζεστε με άλλους. </a:t>
            </a:r>
          </a:p>
          <a:p>
            <a:pPr lvl="0"/>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5. </a:t>
            </a:r>
            <a:r>
              <a:rPr lang="el-GR" sz="1800" b="1" dirty="0">
                <a:solidFill>
                  <a:schemeClr val="dk1"/>
                </a:solidFill>
                <a:latin typeface="Arial"/>
                <a:ea typeface="Arial"/>
                <a:cs typeface="Arial"/>
                <a:sym typeface="Arial"/>
              </a:rPr>
              <a:t>Κριτική και δομημένη σκέψη</a:t>
            </a:r>
            <a:r>
              <a:rPr lang="el-GR" sz="1800" b="1" dirty="0">
                <a:solidFill>
                  <a:schemeClr val="dk1"/>
                </a:solidFill>
              </a:rPr>
              <a:t>. </a:t>
            </a:r>
            <a:r>
              <a:rPr lang="el-GR" sz="1600" dirty="0"/>
              <a:t>Η κριτική σκέψη είναι </a:t>
            </a:r>
            <a:r>
              <a:rPr lang="el-GR" sz="1600" dirty="0" err="1"/>
              <a:t>αυτο</a:t>
            </a:r>
            <a:r>
              <a:rPr lang="el-GR" sz="1600" dirty="0"/>
              <a:t>-καθοδηγούμενη, </a:t>
            </a:r>
            <a:r>
              <a:rPr lang="el-GR" sz="1600" dirty="0" err="1"/>
              <a:t>αυτο</a:t>
            </a:r>
            <a:r>
              <a:rPr lang="el-GR" sz="1600" dirty="0"/>
              <a:t>-πειθαρχημένη, όπου το άτομο προσπαθεί να συλλογιστεί στο υψηλότερο επίπεδο ποιότητας με δίκαιο τρόπο. </a:t>
            </a:r>
          </a:p>
          <a:p>
            <a:pPr marL="0" marR="0" lvl="0" indent="0" algn="l" rtl="0">
              <a:spcBef>
                <a:spcPts val="0"/>
              </a:spcBef>
              <a:spcAft>
                <a:spcPts val="0"/>
              </a:spcAft>
              <a:buNone/>
            </a:pPr>
            <a:endParaRPr lang="el-GR" sz="1600" dirty="0"/>
          </a:p>
          <a:p>
            <a:pPr marL="0" marR="0" lvl="0" indent="0" algn="l" rtl="0">
              <a:spcBef>
                <a:spcPts val="0"/>
              </a:spcBef>
              <a:spcAft>
                <a:spcPts val="0"/>
              </a:spcAft>
              <a:buNone/>
            </a:pPr>
            <a:r>
              <a:rPr lang="el-GR" sz="1600" dirty="0"/>
              <a:t>Συμβουλή για το προσωπικό από Διαχειριστές / Εμπειρογνώμονες Βιομηχανίας Κουζινών: Ανασκόπηση προτεραιοτήτων υπό το φως των μεγαλύτερων οργανωτικών στόχων. Μπορείτε να παρακολουθήσετε αυτό το βίντεο για να κατανοήσετε καλύτερα την κριτική σκέψη </a:t>
            </a:r>
            <a:r>
              <a:rPr lang="en-US" sz="1800" u="sng" dirty="0">
                <a:solidFill>
                  <a:schemeClr val="dk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https://www.youtube.com/watch?v=-eEBuqwY-nE</a:t>
            </a: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544FC9CB-1508-4122-8391-C7DB923389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45</a:t>
            </a:fld>
            <a:endParaRPr 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3"/>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395" name="Google Shape;395;p43"/>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96" name="Google Shape;396;p43"/>
          <p:cNvSpPr txBox="1"/>
          <p:nvPr/>
        </p:nvSpPr>
        <p:spPr>
          <a:xfrm>
            <a:off x="721816" y="551309"/>
            <a:ext cx="10146792" cy="5755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6. </a:t>
            </a:r>
            <a:r>
              <a:rPr lang="el-GR" sz="1800" b="1" dirty="0">
                <a:solidFill>
                  <a:schemeClr val="dk1"/>
                </a:solidFill>
                <a:latin typeface="Arial"/>
                <a:ea typeface="Arial"/>
                <a:cs typeface="Arial"/>
                <a:sym typeface="Arial"/>
              </a:rPr>
              <a:t>Κατανόηση των αναγκών των άλλων</a:t>
            </a:r>
            <a:endParaRPr dirty="0"/>
          </a:p>
          <a:p>
            <a:pPr marL="285750" lvl="0" indent="-285750">
              <a:buClr>
                <a:schemeClr val="dk1"/>
              </a:buClr>
              <a:buSzPts val="1800"/>
              <a:buFont typeface="Arial"/>
              <a:buChar char="•"/>
            </a:pPr>
            <a:r>
              <a:rPr lang="el-GR" sz="1600" dirty="0"/>
              <a:t>Παρατηρήστε τα συναισθηματικά στοιχεία των συναδέλφων σας παρακάμπτοντας τη γλώσσα του σώματος των άλλων ανθρώπων, τον τόνο της φωνής και άλλες μη λεκτικές επικοινωνίες. </a:t>
            </a:r>
          </a:p>
          <a:p>
            <a:pPr lvl="0">
              <a:buClr>
                <a:schemeClr val="dk1"/>
              </a:buClr>
              <a:buSzPts val="1800"/>
            </a:pPr>
            <a:r>
              <a:rPr lang="el-GR" sz="1600" dirty="0"/>
              <a:t>Μπορείτε να παρακολουθήσετε το βίντεο σχετικά με τον τρόπο κατανόησης άλλων για να το μεταφέρετε στην επαγγελματική σας ζωή. </a:t>
            </a:r>
            <a:r>
              <a:rPr lang="en-US" sz="1800" u="sng" dirty="0">
                <a:solidFill>
                  <a:schemeClr val="dk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https://www.youtube.com/watch?v=yH1Wnn6fke0</a:t>
            </a: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endParaRPr sz="1800" b="1" dirty="0">
              <a:solidFill>
                <a:schemeClr val="dk1"/>
              </a:solidFill>
              <a:latin typeface="Arial"/>
              <a:ea typeface="Arial"/>
              <a:cs typeface="Arial"/>
              <a:sym typeface="Arial"/>
            </a:endParaRPr>
          </a:p>
          <a:p>
            <a:pPr marL="0" marR="0" lvl="0" indent="0" algn="l" rtl="0">
              <a:spcBef>
                <a:spcPts val="0"/>
              </a:spcBef>
              <a:spcAft>
                <a:spcPts val="0"/>
              </a:spcAft>
              <a:buNone/>
            </a:pPr>
            <a:r>
              <a:rPr lang="en-US" sz="1800" b="1" dirty="0">
                <a:solidFill>
                  <a:schemeClr val="dk1"/>
                </a:solidFill>
                <a:latin typeface="Arial"/>
                <a:ea typeface="Arial"/>
                <a:cs typeface="Arial"/>
                <a:sym typeface="Arial"/>
              </a:rPr>
              <a:t>7. </a:t>
            </a:r>
            <a:r>
              <a:rPr lang="el-GR" sz="1800" b="1" dirty="0">
                <a:solidFill>
                  <a:schemeClr val="dk1"/>
                </a:solidFill>
                <a:latin typeface="Arial"/>
                <a:ea typeface="Arial"/>
                <a:cs typeface="Arial"/>
                <a:sym typeface="Arial"/>
              </a:rPr>
              <a:t>Διαχείριση</a:t>
            </a:r>
            <a:r>
              <a:rPr lang="el-GR" sz="1800" b="1" dirty="0">
                <a:solidFill>
                  <a:schemeClr val="dk1"/>
                </a:solidFill>
              </a:rPr>
              <a:t> αρμοδιοτήτων</a:t>
            </a:r>
            <a:endParaRPr dirty="0"/>
          </a:p>
          <a:p>
            <a:pPr lvl="0"/>
            <a:r>
              <a:rPr lang="en-US" sz="1800" dirty="0">
                <a:solidFill>
                  <a:schemeClr val="dk1"/>
                </a:solidFill>
                <a:latin typeface="Calibri"/>
                <a:ea typeface="Calibri"/>
                <a:cs typeface="Calibri"/>
                <a:sym typeface="Calibri"/>
              </a:rPr>
              <a:t> </a:t>
            </a:r>
            <a:r>
              <a:rPr lang="el-GR" sz="1600" dirty="0"/>
              <a:t>Αυτός ο τίτλος σχετίζεται άμεσα με τους ρόλους των Διαχειριστών Βιομηχανίας Κουζίνας / Εμπειρογνωμόνων και αυτές οι ευθύνες συνίστανται</a:t>
            </a:r>
          </a:p>
          <a:p>
            <a:pPr marL="285750" lvl="0" indent="-285750">
              <a:buFont typeface="Arial" panose="020B0604020202020204" pitchFamily="34" charset="0"/>
              <a:buChar char="•"/>
            </a:pPr>
            <a:r>
              <a:rPr lang="el-GR" sz="1600" dirty="0"/>
              <a:t>πρόσληψη και στελέχωση </a:t>
            </a:r>
          </a:p>
          <a:p>
            <a:pPr marL="285750" lvl="0" indent="-285750">
              <a:buFont typeface="Arial" panose="020B0604020202020204" pitchFamily="34" charset="0"/>
              <a:buChar char="•"/>
            </a:pPr>
            <a:r>
              <a:rPr lang="el-GR" sz="1600" dirty="0"/>
              <a:t>εκπαίδευση νέων υπαλλήλων, καθοδήγηση, αντιμετώπιση προβλημάτων απόδοσης και λήξης, υποστήριξη επίλυσης προβλημάτων και λήψη αποφάσεων, διεξαγωγή έγκαιρων αξιολογήσεων απόδοσης </a:t>
            </a:r>
          </a:p>
          <a:p>
            <a:pPr marL="285750" lvl="0" indent="-285750">
              <a:buFont typeface="Arial" panose="020B0604020202020204" pitchFamily="34" charset="0"/>
              <a:buChar char="•"/>
            </a:pPr>
            <a:r>
              <a:rPr lang="el-GR" sz="1600" dirty="0"/>
              <a:t>ατομικοί στόχοι, παρακολούθηση της απόδοσης και έναρξη δράσης για ενίσχυση των αποτελεσμάτων παρακολούθηση και έλεγχος εξόδων και προϋπολογισμών, </a:t>
            </a:r>
          </a:p>
          <a:p>
            <a:pPr marL="285750" lvl="0" indent="-285750">
              <a:buFont typeface="Arial" panose="020B0604020202020204" pitchFamily="34" charset="0"/>
              <a:buChar char="•"/>
            </a:pPr>
            <a:r>
              <a:rPr lang="el-GR" sz="1600" dirty="0"/>
              <a:t>παρακολούθηση και αναφορά αποτελεσμάτων κάρτας αποτελεσμάτων σε ανώτερα στελέχη και σχεδιασμό και καθορισμός στόχων για μελλοντικές περιόδους. </a:t>
            </a:r>
          </a:p>
          <a:p>
            <a:pPr lvl="0"/>
            <a:endParaRPr lang="el-GR" sz="1600" dirty="0"/>
          </a:p>
          <a:p>
            <a:pPr lvl="0"/>
            <a:r>
              <a:rPr lang="el-GR" sz="1600" dirty="0"/>
              <a:t>    Συμβουλή για το προσωπικό από διευθυντές / ειδικούς της βιομηχανίας κουζίνας: Διατηρήστε τις γραμμές</a:t>
            </a:r>
          </a:p>
          <a:p>
            <a:pPr lvl="0"/>
            <a:r>
              <a:rPr lang="el-GR" sz="1600" dirty="0"/>
              <a:t>    επικοινωνίας με άτομα που εποπτεύετε. </a:t>
            </a:r>
            <a:endParaRPr sz="1800" dirty="0">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xmlns="" id="{F1F0A6EC-D5C8-4BB8-A157-446D89A8CE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46</a:t>
            </a:fld>
            <a:endParaRPr 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xmlns="" id="{65764F91-CD44-4CEC-82EE-0FA78D6B66FD}"/>
              </a:ext>
            </a:extLst>
          </p:cNvPr>
          <p:cNvSpPr txBox="1">
            <a:spLocks/>
          </p:cNvSpPr>
          <p:nvPr/>
        </p:nvSpPr>
        <p:spPr>
          <a:xfrm>
            <a:off x="753977" y="2181270"/>
            <a:ext cx="10944809" cy="2880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700" b="1" dirty="0">
                <a:solidFill>
                  <a:schemeClr val="accent1"/>
                </a:solidFill>
                <a:latin typeface="Arial" panose="020B0604020202020204" pitchFamily="34" charset="0"/>
                <a:ea typeface="Calibri" panose="020F0502020204030204" pitchFamily="34" charset="0"/>
              </a:rPr>
              <a:t>ΚΕΦΆΛΑΙΟ</a:t>
            </a:r>
            <a:r>
              <a:rPr lang="tr-TR" sz="3700" b="1" dirty="0">
                <a:solidFill>
                  <a:schemeClr val="accent1"/>
                </a:solidFill>
                <a:latin typeface="Arial" panose="020B0604020202020204" pitchFamily="34" charset="0"/>
                <a:ea typeface="Calibri" panose="020F0502020204030204" pitchFamily="34" charset="0"/>
              </a:rPr>
              <a:t> </a:t>
            </a:r>
            <a:r>
              <a:rPr lang="en-US" sz="3700" b="1" dirty="0">
                <a:solidFill>
                  <a:schemeClr val="accent1"/>
                </a:solidFill>
                <a:latin typeface="Arial" panose="020B0604020202020204" pitchFamily="34" charset="0"/>
                <a:ea typeface="Calibri" panose="020F0502020204030204" pitchFamily="34" charset="0"/>
              </a:rPr>
              <a:t>3: </a:t>
            </a:r>
            <a:br>
              <a:rPr lang="en-US" sz="3700" b="1" dirty="0">
                <a:solidFill>
                  <a:schemeClr val="accent1"/>
                </a:solidFill>
                <a:latin typeface="Arial" panose="020B0604020202020204" pitchFamily="34" charset="0"/>
                <a:ea typeface="Calibri" panose="020F0502020204030204" pitchFamily="34" charset="0"/>
              </a:rPr>
            </a:br>
            <a:r>
              <a:rPr lang="el-GR" sz="3700" b="1" dirty="0">
                <a:solidFill>
                  <a:schemeClr val="accent1"/>
                </a:solidFill>
                <a:latin typeface="Arial" panose="020B0604020202020204" pitchFamily="34" charset="0"/>
                <a:ea typeface="Calibri" panose="020F0502020204030204" pitchFamily="34" charset="0"/>
              </a:rPr>
              <a:t>Πρώτες βοήθειες και αντιμετώπιση τροφικής δηλητηρίασης </a:t>
            </a:r>
            <a:endParaRPr lang="en-US" sz="3700" b="1" dirty="0">
              <a:solidFill>
                <a:schemeClr val="accent1"/>
              </a:solidFill>
              <a:latin typeface="Arial" panose="020B0604020202020204" pitchFamily="34" charset="0"/>
              <a:ea typeface="Calibri" panose="020F0502020204030204" pitchFamily="34" charset="0"/>
            </a:endParaRPr>
          </a:p>
          <a:p>
            <a:pPr algn="ctr"/>
            <a:endParaRPr lang="en-US" sz="3700" b="1" dirty="0">
              <a:solidFill>
                <a:schemeClr val="accent1"/>
              </a:solidFill>
              <a:latin typeface="Arial" panose="020B0604020202020204" pitchFamily="34" charset="0"/>
              <a:ea typeface="Calibri" panose="020F0502020204030204" pitchFamily="34" charset="0"/>
            </a:endParaRPr>
          </a:p>
          <a:p>
            <a:pPr algn="ctr"/>
            <a:r>
              <a:rPr lang="en-US" sz="3700" b="1" dirty="0">
                <a:solidFill>
                  <a:schemeClr val="accent1"/>
                </a:solidFill>
                <a:latin typeface="Arial" panose="020B0604020202020204" pitchFamily="34" charset="0"/>
                <a:ea typeface="Calibri" panose="020F0502020204030204" pitchFamily="34" charset="0"/>
              </a:rPr>
              <a:t> </a:t>
            </a:r>
            <a:endParaRPr lang="en-GB" sz="3700" dirty="0"/>
          </a:p>
        </p:txBody>
      </p:sp>
      <p:sp>
        <p:nvSpPr>
          <p:cNvPr id="2" name="Slide Number Placeholder 1">
            <a:extLst>
              <a:ext uri="{FF2B5EF4-FFF2-40B4-BE49-F238E27FC236}">
                <a16:creationId xmlns:a16="http://schemas.microsoft.com/office/drawing/2014/main" xmlns="" id="{43C8A1E1-27FE-4D97-B4D3-CF08FC2EDD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47</a:t>
            </a:fld>
            <a:endParaRPr lang="tr-TR"/>
          </a:p>
        </p:txBody>
      </p:sp>
    </p:spTree>
    <p:extLst>
      <p:ext uri="{BB962C8B-B14F-4D97-AF65-F5344CB8AC3E}">
        <p14:creationId xmlns:p14="http://schemas.microsoft.com/office/powerpoint/2010/main" val="3565127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4"/>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402" name="Google Shape;402;p44"/>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403" name="Google Shape;403;p44"/>
          <p:cNvSpPr txBox="1"/>
          <p:nvPr/>
        </p:nvSpPr>
        <p:spPr>
          <a:xfrm>
            <a:off x="914560" y="928335"/>
            <a:ext cx="5840342" cy="5001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kern="1200" dirty="0">
                <a:solidFill>
                  <a:schemeClr val="accent1"/>
                </a:solidFill>
                <a:latin typeface="Arial" panose="020B0604020202020204" pitchFamily="34" charset="0"/>
              </a:rPr>
              <a:t>3.1 </a:t>
            </a:r>
            <a:r>
              <a:rPr lang="el-GR" sz="2500" b="1" kern="1200" dirty="0">
                <a:solidFill>
                  <a:schemeClr val="accent1"/>
                </a:solidFill>
                <a:latin typeface="Arial" panose="020B0604020202020204" pitchFamily="34" charset="0"/>
              </a:rPr>
              <a:t>Πρώτες βοήθειες</a:t>
            </a:r>
            <a:endParaRPr lang="en-US" sz="2500" b="1" kern="1200" dirty="0">
              <a:solidFill>
                <a:schemeClr val="accent1"/>
              </a:solidFill>
              <a:latin typeface="Arial" panose="020B0604020202020204" pitchFamily="34" charset="0"/>
            </a:endParaRPr>
          </a:p>
          <a:p>
            <a:pPr marL="0" marR="0" lvl="0" indent="0" algn="l" rtl="0">
              <a:spcBef>
                <a:spcPts val="0"/>
              </a:spcBef>
              <a:spcAft>
                <a:spcPts val="0"/>
              </a:spcAft>
              <a:buNone/>
            </a:pPr>
            <a:endParaRPr lang="en-US" sz="2500" b="1" kern="1200" dirty="0">
              <a:solidFill>
                <a:schemeClr val="accent1"/>
              </a:solidFill>
              <a:latin typeface="Arial" panose="020B0604020202020204" pitchFamily="34" charset="0"/>
            </a:endParaRPr>
          </a:p>
          <a:p>
            <a:pPr marL="0" marR="0" lvl="0" indent="0" algn="l" rtl="0">
              <a:spcBef>
                <a:spcPts val="0"/>
              </a:spcBef>
              <a:spcAft>
                <a:spcPts val="0"/>
              </a:spcAft>
              <a:buNone/>
            </a:pPr>
            <a:endParaRPr sz="2500" b="1" kern="1200" dirty="0">
              <a:solidFill>
                <a:schemeClr val="accent1"/>
              </a:solidFill>
              <a:latin typeface="Arial" panose="020B0604020202020204" pitchFamily="34" charset="0"/>
            </a:endParaRPr>
          </a:p>
          <a:p>
            <a:pPr lvl="0"/>
            <a:r>
              <a:rPr lang="el-GR" sz="1600" dirty="0"/>
              <a:t>Οι πρώτες βοήθειες είναι η επείγουσα περίθαλψη που παρέχεται αμέσως σε έναν τραυματία. Ο σκοπός των πρώτων βοηθειών είναι να ελαχιστοποιηθεί ο τραυματισμός και η μελλοντική αναπηρία. Σε σοβαρές περιπτώσεις, οι πρώτες βοήθειες μπορεί να είναι απαραίτητες για να διατηρηθεί το θύμα ζωντανό. </a:t>
            </a:r>
          </a:p>
          <a:p>
            <a:pPr lvl="0"/>
            <a:endParaRPr lang="el-GR" sz="1600" dirty="0"/>
          </a:p>
          <a:p>
            <a:pPr lvl="0"/>
            <a:r>
              <a:rPr lang="el-GR" sz="1600" dirty="0"/>
              <a:t>Υπάρχουν αρκετοί κίνδυνοι στην κουζίνα. Υπάρχουν διάφορα μέρη και σκεύη που μπορούν να προκαλέσουν τραυματισμούς εάν δεν χρησιμοποιηθούν με την απαραίτητη φροντίδα. Αλλά όταν συμβαίνει αυτό, το προσωπικό πρέπει να έχει πληροφορίες σχετικά με τον τρόπο εφαρμογής πρώτων βοηθειών. </a:t>
            </a: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pic>
        <p:nvPicPr>
          <p:cNvPr id="404" name="Google Shape;404;p44" descr="A group of people exercising&#10;&#10;Description automatically generated with low confidence"/>
          <p:cNvPicPr preferRelativeResize="0"/>
          <p:nvPr/>
        </p:nvPicPr>
        <p:blipFill rotWithShape="1">
          <a:blip r:embed="rId3">
            <a:alphaModFix/>
          </a:blip>
          <a:srcRect/>
          <a:stretch/>
        </p:blipFill>
        <p:spPr>
          <a:xfrm>
            <a:off x="6914147" y="1924050"/>
            <a:ext cx="3911600" cy="3009900"/>
          </a:xfrm>
          <a:prstGeom prst="rect">
            <a:avLst/>
          </a:prstGeom>
          <a:noFill/>
          <a:ln>
            <a:noFill/>
          </a:ln>
        </p:spPr>
      </p:pic>
      <p:sp>
        <p:nvSpPr>
          <p:cNvPr id="405" name="Google Shape;405;p44"/>
          <p:cNvSpPr txBox="1"/>
          <p:nvPr/>
        </p:nvSpPr>
        <p:spPr>
          <a:xfrm>
            <a:off x="7090612" y="5550568"/>
            <a:ext cx="32405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Εικόνα</a:t>
            </a:r>
            <a:r>
              <a:rPr lang="en-US" sz="1800" dirty="0">
                <a:solidFill>
                  <a:schemeClr val="dk1"/>
                </a:solidFill>
                <a:latin typeface="Calibri"/>
                <a:ea typeface="Calibri"/>
                <a:cs typeface="Calibri"/>
                <a:sym typeface="Calibri"/>
              </a:rPr>
              <a:t> 7: </a:t>
            </a:r>
            <a:r>
              <a:rPr lang="el-GR" sz="1800" dirty="0">
                <a:solidFill>
                  <a:schemeClr val="dk1"/>
                </a:solidFill>
                <a:latin typeface="Calibri"/>
                <a:ea typeface="Calibri"/>
                <a:cs typeface="Calibri"/>
                <a:sym typeface="Calibri"/>
              </a:rPr>
              <a:t>Πηγή</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Freepik</a:t>
            </a:r>
            <a:r>
              <a:rPr lang="en-US" sz="1800" dirty="0">
                <a:solidFill>
                  <a:schemeClr val="dk1"/>
                </a:solidFill>
                <a:latin typeface="Calibri"/>
                <a:ea typeface="Calibri"/>
                <a:cs typeface="Calibri"/>
                <a:sym typeface="Calibri"/>
              </a:rPr>
              <a:t> </a:t>
            </a:r>
            <a:endParaRPr dirty="0"/>
          </a:p>
        </p:txBody>
      </p:sp>
      <p:sp>
        <p:nvSpPr>
          <p:cNvPr id="2" name="Slide Number Placeholder 1">
            <a:extLst>
              <a:ext uri="{FF2B5EF4-FFF2-40B4-BE49-F238E27FC236}">
                <a16:creationId xmlns:a16="http://schemas.microsoft.com/office/drawing/2014/main" xmlns="" id="{5FF52CE7-C172-411F-993F-3C08608647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48</a:t>
            </a:fld>
            <a:endParaRPr lang="tr-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5"/>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411" name="Google Shape;411;p45"/>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412" name="Google Shape;412;p45"/>
          <p:cNvSpPr txBox="1"/>
          <p:nvPr/>
        </p:nvSpPr>
        <p:spPr>
          <a:xfrm>
            <a:off x="838200" y="1024128"/>
            <a:ext cx="10146792" cy="7048043"/>
          </a:xfrm>
          <a:prstGeom prst="rect">
            <a:avLst/>
          </a:prstGeom>
          <a:noFill/>
          <a:ln>
            <a:noFill/>
          </a:ln>
        </p:spPr>
        <p:txBody>
          <a:bodyPr spcFirstLastPara="1" wrap="square" lIns="91425" tIns="45700" rIns="91425" bIns="45700" anchor="t" anchorCtr="0">
            <a:spAutoFit/>
          </a:bodyPr>
          <a:lstStyle/>
          <a:p>
            <a:pPr lvl="0"/>
            <a:r>
              <a:rPr lang="el-GR" sz="1800" b="1" dirty="0">
                <a:solidFill>
                  <a:schemeClr val="accent1"/>
                </a:solidFill>
                <a:latin typeface="Arial"/>
                <a:ea typeface="Arial"/>
                <a:cs typeface="Arial"/>
                <a:sym typeface="Arial"/>
              </a:rPr>
              <a:t>Πρώτες βοήθειες για ατυχήματα κουζίνας</a:t>
            </a:r>
          </a:p>
          <a:p>
            <a:pPr lvl="0"/>
            <a:endParaRPr lang="el-GR" sz="1800" b="1" dirty="0">
              <a:solidFill>
                <a:schemeClr val="accent1"/>
              </a:solidFill>
              <a:latin typeface="Arial"/>
              <a:ea typeface="Arial"/>
              <a:cs typeface="Arial"/>
              <a:sym typeface="Arial"/>
            </a:endParaRPr>
          </a:p>
          <a:p>
            <a:pPr lvl="0"/>
            <a:r>
              <a:rPr lang="el-GR" sz="1800" b="1" dirty="0">
                <a:solidFill>
                  <a:schemeClr val="dk1"/>
                </a:solidFill>
                <a:latin typeface="Arial"/>
                <a:ea typeface="Arial"/>
                <a:cs typeface="Arial"/>
                <a:sym typeface="Arial"/>
              </a:rPr>
              <a:t>Πρώτες βοήθειες για κοψίματα</a:t>
            </a:r>
            <a:r>
              <a:rPr lang="en-US" sz="1800" b="1" dirty="0">
                <a:solidFill>
                  <a:schemeClr val="dk1"/>
                </a:solidFill>
                <a:latin typeface="Arial"/>
                <a:ea typeface="Arial"/>
                <a:cs typeface="Arial"/>
                <a:sym typeface="Arial"/>
              </a:rPr>
              <a:t>: </a:t>
            </a:r>
            <a:r>
              <a:rPr lang="el-GR" sz="1600" dirty="0"/>
              <a:t>Καθαρίστε με νερό και σαπούνι, ασκήστε πίεση στο κομμένο με ένα καθαρό πανί και επίδεσμο για λίγα λεπτά για να σταματήσετε την αιμορραγία. Χρησιμοποιήστε αντιβακτηριακή αλοιφή. Εάν είναι μια μικρή πληγή, εφαρμόστε απαλά λίγο από αυτό επάνω στο κόψιμο. Καλύψτε την περιοχή με επίδεσμο ή γάζα και κολλητική ταινία.</a:t>
            </a: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lvl="0"/>
            <a:r>
              <a:rPr lang="el-GR" sz="1800" b="1" dirty="0">
                <a:solidFill>
                  <a:schemeClr val="accent1"/>
                </a:solidFill>
              </a:rPr>
              <a:t>Πρώτες βοήθειες για καψίματα</a:t>
            </a:r>
          </a:p>
          <a:p>
            <a:pPr lvl="0"/>
            <a:r>
              <a:rPr lang="en-US" sz="1800" b="1" dirty="0">
                <a:solidFill>
                  <a:schemeClr val="dk1"/>
                </a:solidFill>
                <a:latin typeface="Arial"/>
                <a:ea typeface="Arial"/>
                <a:cs typeface="Arial"/>
                <a:sym typeface="Arial"/>
              </a:rPr>
              <a:t/>
            </a:r>
            <a:br>
              <a:rPr lang="en-US" sz="1800" b="1" dirty="0">
                <a:solidFill>
                  <a:schemeClr val="dk1"/>
                </a:solidFill>
                <a:latin typeface="Arial"/>
                <a:ea typeface="Arial"/>
                <a:cs typeface="Arial"/>
                <a:sym typeface="Arial"/>
              </a:rPr>
            </a:br>
            <a:r>
              <a:rPr lang="el-GR" sz="1800" b="1" dirty="0">
                <a:solidFill>
                  <a:schemeClr val="dk1"/>
                </a:solidFill>
                <a:latin typeface="Arial"/>
                <a:ea typeface="Arial"/>
                <a:cs typeface="Arial"/>
                <a:sym typeface="Arial"/>
              </a:rPr>
              <a:t>Κάψιμο πρώτου βαθμού</a:t>
            </a:r>
            <a:r>
              <a:rPr lang="en-US" sz="1800" b="1" dirty="0">
                <a:solidFill>
                  <a:schemeClr val="dk1"/>
                </a:solidFill>
                <a:latin typeface="Arial"/>
                <a:ea typeface="Arial"/>
                <a:cs typeface="Arial"/>
                <a:sym typeface="Arial"/>
              </a:rPr>
              <a:t>: </a:t>
            </a:r>
            <a:r>
              <a:rPr lang="el-GR" sz="1600" dirty="0"/>
              <a:t>Αυτό περιλαμβάνει μόνο το πάνω στρώμα του δέρματος. Για να το αντιμετωπίσετε, αφαιρέστε τυχόν ρούχα ή κοσμήματα που βρίσκονται κοντά στο έγκαυμα. Εφαρμόστε μια αλοιφή αντιβιοτικού, ποτέ πάγο, λάδι ή βούτυρο στην πληγή. Καλύψτε το με έναν καθαρό επίδεσμο </a:t>
            </a:r>
            <a:r>
              <a:rPr lang="en-US" sz="1800" dirty="0">
                <a:solidFill>
                  <a:schemeClr val="dk1"/>
                </a:solidFill>
                <a:latin typeface="Arial"/>
                <a:ea typeface="Arial"/>
                <a:cs typeface="Arial"/>
                <a:sym typeface="Arial"/>
              </a:rPr>
              <a:t>. </a:t>
            </a:r>
            <a:br>
              <a:rPr lang="en-US" sz="1800" dirty="0">
                <a:solidFill>
                  <a:schemeClr val="dk1"/>
                </a:solidFill>
                <a:latin typeface="Arial"/>
                <a:ea typeface="Arial"/>
                <a:cs typeface="Arial"/>
                <a:sym typeface="Arial"/>
              </a:rPr>
            </a:br>
            <a:r>
              <a:rPr lang="en-US" sz="1800" dirty="0">
                <a:solidFill>
                  <a:schemeClr val="dk1"/>
                </a:solidFill>
                <a:latin typeface="Arial"/>
                <a:ea typeface="Arial"/>
                <a:cs typeface="Arial"/>
                <a:sym typeface="Arial"/>
              </a:rPr>
              <a:t/>
            </a:r>
            <a:br>
              <a:rPr lang="en-US" sz="1800" dirty="0">
                <a:solidFill>
                  <a:schemeClr val="dk1"/>
                </a:solidFill>
                <a:latin typeface="Arial"/>
                <a:ea typeface="Arial"/>
                <a:cs typeface="Arial"/>
                <a:sym typeface="Arial"/>
              </a:rPr>
            </a:br>
            <a:r>
              <a:rPr lang="el-GR" sz="1800" b="1" dirty="0">
                <a:solidFill>
                  <a:schemeClr val="dk1"/>
                </a:solidFill>
                <a:latin typeface="Arial"/>
                <a:ea typeface="Arial"/>
                <a:cs typeface="Arial"/>
                <a:sym typeface="Arial"/>
              </a:rPr>
              <a:t>Κάψιμο δευτέρου βαθμού</a:t>
            </a:r>
            <a:r>
              <a:rPr lang="en-US" sz="1800" b="1" dirty="0">
                <a:solidFill>
                  <a:schemeClr val="dk1"/>
                </a:solidFill>
                <a:latin typeface="Arial"/>
                <a:ea typeface="Arial"/>
                <a:cs typeface="Arial"/>
                <a:sym typeface="Arial"/>
              </a:rPr>
              <a:t>: </a:t>
            </a:r>
            <a:r>
              <a:rPr lang="el-GR" sz="1600" dirty="0"/>
              <a:t>Για να το θεραπεύσετε, απολαύστε την καμένη περιοχή σε κρύο νερό για 15 έως 30 λεπτά. Εφαρμόστε μια αντιβιοτική κρέμα για την πρόληψη της λοίμωξης. </a:t>
            </a:r>
          </a:p>
          <a:p>
            <a:pPr lvl="0"/>
            <a:endParaRPr sz="1600" dirty="0">
              <a:solidFill>
                <a:schemeClr val="dk1"/>
              </a:solidFill>
              <a:latin typeface="Arial"/>
              <a:ea typeface="Arial"/>
              <a:cs typeface="Arial"/>
              <a:sym typeface="Arial"/>
            </a:endParaRPr>
          </a:p>
          <a:p>
            <a:pPr lvl="0"/>
            <a:r>
              <a:rPr lang="el-GR" sz="1800" b="1" dirty="0">
                <a:solidFill>
                  <a:schemeClr val="dk1"/>
                </a:solidFill>
                <a:latin typeface="Arial"/>
                <a:ea typeface="Arial"/>
                <a:cs typeface="Arial"/>
                <a:sym typeface="Arial"/>
              </a:rPr>
              <a:t>Κάψιμο τρίτου βαθμού</a:t>
            </a:r>
            <a:r>
              <a:rPr lang="en-US" sz="1800" b="1" dirty="0">
                <a:solidFill>
                  <a:schemeClr val="dk1"/>
                </a:solidFill>
                <a:latin typeface="Arial"/>
                <a:ea typeface="Arial"/>
                <a:cs typeface="Arial"/>
                <a:sym typeface="Arial"/>
              </a:rPr>
              <a:t>: </a:t>
            </a:r>
            <a:r>
              <a:rPr lang="el-GR" sz="1600" dirty="0">
                <a:latin typeface="+mj-lt"/>
              </a:rPr>
              <a:t>Πρόκειται για ιατρική κατάσταση έκτακτης ανάγκης. Καλύψτε την πληγή με δροσερό, βρεγμένο ένδυμα και καλέστε ασθενοφόρο ή κατευθυνθείτε προς την πλησιέστερη αίθουσα έκτακτης ανάγκης. </a:t>
            </a:r>
            <a:r>
              <a:rPr lang="en-US" sz="1600" dirty="0">
                <a:solidFill>
                  <a:schemeClr val="dk1"/>
                </a:solidFill>
                <a:latin typeface="+mj-lt"/>
                <a:ea typeface="Calibri"/>
                <a:cs typeface="Calibri"/>
                <a:sym typeface="Calibri"/>
              </a:rPr>
              <a:t/>
            </a:r>
            <a:br>
              <a:rPr lang="en-US" sz="1600" dirty="0">
                <a:solidFill>
                  <a:schemeClr val="dk1"/>
                </a:solidFill>
                <a:latin typeface="+mj-lt"/>
                <a:ea typeface="Calibri"/>
                <a:cs typeface="Calibri"/>
                <a:sym typeface="Calibri"/>
              </a:rPr>
            </a:br>
            <a:r>
              <a:rPr lang="en-US" sz="1800" dirty="0">
                <a:solidFill>
                  <a:schemeClr val="dk1"/>
                </a:solidFill>
                <a:latin typeface="Calibri"/>
                <a:ea typeface="Calibri"/>
                <a:cs typeface="Calibri"/>
                <a:sym typeface="Calibri"/>
              </a:rPr>
              <a:t/>
            </a:r>
            <a:br>
              <a:rPr lang="en-US" sz="1800" dirty="0">
                <a:solidFill>
                  <a:schemeClr val="dk1"/>
                </a:solidFill>
                <a:latin typeface="Calibri"/>
                <a:ea typeface="Calibri"/>
                <a:cs typeface="Calibri"/>
                <a:sym typeface="Calibri"/>
              </a:rPr>
            </a:br>
            <a:r>
              <a:rPr lang="en-US" sz="1800" b="1" dirty="0">
                <a:solidFill>
                  <a:schemeClr val="dk1"/>
                </a:solidFill>
                <a:latin typeface="Calibri"/>
                <a:ea typeface="Calibri"/>
                <a:cs typeface="Calibri"/>
                <a:sym typeface="Calibri"/>
              </a:rPr>
              <a:t/>
            </a:r>
            <a:br>
              <a:rPr lang="en-US" sz="1800" b="1" dirty="0">
                <a:solidFill>
                  <a:schemeClr val="dk1"/>
                </a:solidFill>
                <a:latin typeface="Calibri"/>
                <a:ea typeface="Calibri"/>
                <a:cs typeface="Calibri"/>
                <a:sym typeface="Calibri"/>
              </a:rPr>
            </a:br>
            <a:r>
              <a:rPr lang="en-US" sz="1800" b="1" dirty="0">
                <a:solidFill>
                  <a:schemeClr val="dk1"/>
                </a:solidFill>
                <a:latin typeface="Calibri"/>
                <a:ea typeface="Calibri"/>
                <a:cs typeface="Calibri"/>
                <a:sym typeface="Calibri"/>
              </a:rPr>
              <a:t/>
            </a:r>
            <a:br>
              <a:rPr lang="en-US" sz="1800" b="1"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6C59E103-0558-4DDA-A718-8B90081930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49</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ΣΚΟΠΟΣ &amp; ΣΤΟΧΟΙ</a:t>
            </a:r>
            <a:endParaRPr sz="2500" b="1" dirty="0">
              <a:solidFill>
                <a:srgbClr val="4472C4"/>
              </a:solidFill>
              <a:latin typeface="Arial"/>
              <a:ea typeface="Arial"/>
              <a:cs typeface="Arial"/>
              <a:sym typeface="Arial"/>
            </a:endParaRPr>
          </a:p>
        </p:txBody>
      </p:sp>
      <p:sp>
        <p:nvSpPr>
          <p:cNvPr id="162" name="Google Shape;162;p5"/>
          <p:cNvSpPr txBox="1">
            <a:spLocks noGrp="1"/>
          </p:cNvSpPr>
          <p:nvPr>
            <p:ph type="body" idx="1"/>
          </p:nvPr>
        </p:nvSpPr>
        <p:spPr>
          <a:xfrm>
            <a:off x="755071" y="1813377"/>
            <a:ext cx="10693589" cy="4325001"/>
          </a:xfrm>
          <a:prstGeom prst="rect">
            <a:avLst/>
          </a:prstGeom>
          <a:noFill/>
          <a:ln>
            <a:noFill/>
          </a:ln>
        </p:spPr>
        <p:txBody>
          <a:bodyPr spcFirstLastPara="1" wrap="square" lIns="91425" tIns="45700" rIns="91425" bIns="45700" anchor="t" anchorCtr="0">
            <a:normAutofit/>
          </a:bodyPr>
          <a:lstStyle/>
          <a:p>
            <a:pPr marL="12700" lvl="0" indent="0" algn="just">
              <a:spcBef>
                <a:spcPts val="0"/>
              </a:spcBef>
              <a:buSzPts val="1665"/>
              <a:buNone/>
            </a:pPr>
            <a:endParaRPr lang="it-IT" sz="1800" dirty="0">
              <a:latin typeface="Arial"/>
              <a:cs typeface="Arial"/>
            </a:endParaRPr>
          </a:p>
          <a:p>
            <a:pPr marL="12700" indent="0" algn="just">
              <a:spcBef>
                <a:spcPts val="0"/>
              </a:spcBef>
              <a:buSzPts val="1665"/>
              <a:buNone/>
            </a:pPr>
            <a:endParaRPr lang="it-IT" sz="1800" dirty="0">
              <a:latin typeface="Arial"/>
              <a:cs typeface="Arial"/>
            </a:endParaRPr>
          </a:p>
          <a:p>
            <a:pPr marL="12700" indent="0" algn="just">
              <a:spcBef>
                <a:spcPts val="0"/>
              </a:spcBef>
              <a:buSzPts val="1665"/>
              <a:buNone/>
            </a:pPr>
            <a:r>
              <a:rPr lang="el-GR" sz="1800" dirty="0">
                <a:latin typeface="Arial"/>
                <a:cs typeface="Arial"/>
                <a:sym typeface="Arial"/>
              </a:rPr>
              <a:t>Ο κύριος στόχος αυτής της ενότητας είναι να δώσει τη δυνατότητα στους μαθητές να λάβουν ολοκληρωμένες γνώσεις σχετικά με πολιτιστικά θέματα, παραδοσιακά φαγητά, προϊόντα και διατροφικές συνήθειες, να εξοπλίστουν με καινοτόμα και πρακτικά εργαλεία επικοινωνίας και να προάγουν την ομαδικότητα στον τομέα της μαγειρικής καθώς και να εκπαιδευτούν στην παροχή των πρώτων βοηθειών, της τροφικής δηλητηρίασης και της υγιεινής (γενικά και για το Covid-19).</a:t>
            </a:r>
          </a:p>
          <a:p>
            <a:pPr marL="12700" indent="0" algn="just">
              <a:spcBef>
                <a:spcPts val="0"/>
              </a:spcBef>
              <a:buSzPts val="1665"/>
              <a:buNone/>
            </a:pPr>
            <a:endParaRPr lang="el-GR" sz="1800" dirty="0">
              <a:latin typeface="Arial"/>
              <a:cs typeface="Arial"/>
              <a:sym typeface="Arial"/>
            </a:endParaRPr>
          </a:p>
          <a:p>
            <a:pPr marL="12700" indent="0" algn="just">
              <a:spcBef>
                <a:spcPts val="0"/>
              </a:spcBef>
              <a:buSzPts val="1665"/>
              <a:buNone/>
            </a:pPr>
            <a:r>
              <a:rPr lang="el-GR" sz="1800" dirty="0">
                <a:latin typeface="Arial"/>
                <a:cs typeface="Arial"/>
                <a:sym typeface="Arial"/>
              </a:rPr>
              <a:t>Επιπλέον, το περιεχόμενο αυτής της ενότητας έχει ως στόχο την υποστήριξη της κοινωνικής ένταξης των μεταναστών και την ενίσχυση των αλληλεπιδράσεών τους με τις οικογένειες, τους φίλους και τους συνομηλίκους τους στην καθημερινή ζωή μακροπρόθεσμα πέρα ​​από τη διευκόλυνση της ένταξής τους στον τομέα της μαγειρικής.</a:t>
            </a:r>
            <a:endParaRPr sz="1800" dirty="0">
              <a:latin typeface="Arial"/>
              <a:cs typeface="Arial"/>
              <a:sym typeface="Arial"/>
            </a:endParaRPr>
          </a:p>
        </p:txBody>
      </p:sp>
      <p:sp>
        <p:nvSpPr>
          <p:cNvPr id="4" name="Slide Number Placeholder 3">
            <a:extLst>
              <a:ext uri="{FF2B5EF4-FFF2-40B4-BE49-F238E27FC236}">
                <a16:creationId xmlns:a16="http://schemas.microsoft.com/office/drawing/2014/main" xmlns="" id="{3D598A3D-DDEF-4CD8-8699-FE9147A03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5</a:t>
            </a:fld>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6"/>
          <p:cNvSpPr txBox="1">
            <a:spLocks noGrp="1"/>
          </p:cNvSpPr>
          <p:nvPr>
            <p:ph type="body" idx="1"/>
          </p:nvPr>
        </p:nvSpPr>
        <p:spPr>
          <a:xfrm>
            <a:off x="838200" y="1533832"/>
            <a:ext cx="10515600" cy="4643131"/>
          </a:xfrm>
          <a:prstGeom prst="rect">
            <a:avLst/>
          </a:prstGeom>
          <a:noFill/>
          <a:ln>
            <a:noFill/>
          </a:ln>
        </p:spPr>
        <p:txBody>
          <a:bodyPr spcFirstLastPara="1" wrap="square" lIns="91425" tIns="45700" rIns="91425" bIns="45700" anchor="t" anchorCtr="0">
            <a:normAutofit/>
          </a:bodyPr>
          <a:lstStyle/>
          <a:p>
            <a:pPr marL="0" lvl="0" indent="0">
              <a:spcBef>
                <a:spcPts val="0"/>
              </a:spcBef>
              <a:buSzPts val="2800"/>
              <a:buNone/>
            </a:pPr>
            <a:r>
              <a:rPr lang="el-GR" sz="1800" b="1" dirty="0">
                <a:solidFill>
                  <a:schemeClr val="accent1"/>
                </a:solidFill>
                <a:latin typeface="Arial"/>
                <a:cs typeface="Arial"/>
                <a:sym typeface="Arial"/>
              </a:rPr>
              <a:t>Πρώτες βοήθειες για τραυματισμούς ματιών </a:t>
            </a:r>
          </a:p>
          <a:p>
            <a:pPr marL="0" lvl="0" indent="0">
              <a:spcBef>
                <a:spcPts val="0"/>
              </a:spcBef>
              <a:buSzPts val="2800"/>
              <a:buNone/>
            </a:pPr>
            <a:r>
              <a:rPr lang="en-US" sz="1800" b="1" u="sng" dirty="0">
                <a:latin typeface="+mn-lt"/>
              </a:rPr>
              <a:t/>
            </a:r>
            <a:br>
              <a:rPr lang="en-US" sz="1800" b="1" u="sng" dirty="0">
                <a:latin typeface="+mn-lt"/>
              </a:rPr>
            </a:br>
            <a:r>
              <a:rPr lang="el-GR" sz="1600" dirty="0">
                <a:latin typeface="+mj-lt"/>
              </a:rPr>
              <a:t>Γείρετε πάνω από το νεροχύτη και ρίξτε μια απαλή ροή χλιαρού νερού πάνω από το μάτι. Συνεχίστε να το ξεπλένετε για έως και 15 λεπτά. Καλύψτε το άλλο μάτι για να το προστατέψετε. Έχετε μια περικοπή στο μάτι σας. Μην πλένετε και μην ασκείτε πίεση σε αυτό. Εάν υπάρχει αίσθηση ότι ένα αντικείμενο έχει κολλήσει στο μάτι σας. Μην προσπαθήσετε να το βγάλετε, να το τρίψετε ή να ασκήσετε πίεση σε αυτό. </a:t>
            </a:r>
          </a:p>
          <a:p>
            <a:pPr marL="0" lvl="0" indent="0">
              <a:spcBef>
                <a:spcPts val="0"/>
              </a:spcBef>
              <a:buSzPts val="2800"/>
              <a:buNone/>
            </a:pPr>
            <a:endParaRPr lang="el-GR" sz="1600" dirty="0">
              <a:latin typeface="+mj-lt"/>
            </a:endParaRPr>
          </a:p>
          <a:p>
            <a:pPr marL="0" lvl="0" indent="0">
              <a:spcBef>
                <a:spcPts val="0"/>
              </a:spcBef>
              <a:buSzPts val="2800"/>
              <a:buNone/>
            </a:pPr>
            <a:r>
              <a:rPr lang="el-GR" sz="1600" dirty="0">
                <a:latin typeface="+mj-lt"/>
              </a:rPr>
              <a:t>Καθώς οι πρώτες βοήθειες είναι περιεκτικό θέμα, η παρακολούθηση αυτού του βίντεο μπορεί να είναι αποτελεσματική για τη λήψη λεπτομερών πληροφοριών σχετικά με αυτό. </a:t>
            </a:r>
            <a:r>
              <a:rPr lang="en-US" sz="1600" dirty="0">
                <a:latin typeface="+mj-lt"/>
              </a:rPr>
              <a:t>  </a:t>
            </a:r>
            <a:r>
              <a:rPr lang="en-US" sz="1800" u="sng" dirty="0">
                <a:solidFill>
                  <a:schemeClr val="hlink"/>
                </a:solidFill>
                <a:latin typeface="+mn-lt"/>
                <a:hlinkClick r:id="rId3"/>
              </a:rPr>
              <a:t>https://www.youtube.com/watch?v=qahukkDYFbk</a:t>
            </a:r>
            <a:r>
              <a:rPr lang="en-US" sz="1800" dirty="0">
                <a:latin typeface="+mn-lt"/>
              </a:rPr>
              <a:t> </a:t>
            </a:r>
            <a:endParaRPr sz="1800" dirty="0">
              <a:latin typeface="+mn-lt"/>
            </a:endParaRPr>
          </a:p>
          <a:p>
            <a:pPr marL="228600" lvl="0" indent="-114300" algn="l" rtl="0">
              <a:lnSpc>
                <a:spcPct val="90000"/>
              </a:lnSpc>
              <a:spcBef>
                <a:spcPts val="1000"/>
              </a:spcBef>
              <a:spcAft>
                <a:spcPts val="0"/>
              </a:spcAft>
              <a:buClr>
                <a:schemeClr val="dk1"/>
              </a:buClr>
              <a:buSzPts val="1800"/>
              <a:buNone/>
            </a:pPr>
            <a:endParaRPr sz="1800" dirty="0">
              <a:latin typeface="+mn-lt"/>
            </a:endParaRPr>
          </a:p>
        </p:txBody>
      </p:sp>
      <p:sp>
        <p:nvSpPr>
          <p:cNvPr id="2" name="Slide Number Placeholder 1">
            <a:extLst>
              <a:ext uri="{FF2B5EF4-FFF2-40B4-BE49-F238E27FC236}">
                <a16:creationId xmlns:a16="http://schemas.microsoft.com/office/drawing/2014/main" xmlns="" id="{EE4F4C40-3958-4300-AA6B-45B309484F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50</a:t>
            </a:fld>
            <a:endParaRPr lang="tr-T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7"/>
          <p:cNvSpPr txBox="1">
            <a:spLocks noGrp="1"/>
          </p:cNvSpPr>
          <p:nvPr>
            <p:ph type="body" idx="1"/>
          </p:nvPr>
        </p:nvSpPr>
        <p:spPr>
          <a:xfrm>
            <a:off x="838200" y="1957136"/>
            <a:ext cx="10515600" cy="4219827"/>
          </a:xfrm>
          <a:prstGeom prst="rect">
            <a:avLst/>
          </a:prstGeom>
          <a:noFill/>
          <a:ln>
            <a:noFill/>
          </a:ln>
        </p:spPr>
        <p:txBody>
          <a:bodyPr spcFirstLastPara="1" wrap="square" lIns="91425" tIns="45700" rIns="91425" bIns="45700" anchor="t" anchorCtr="0">
            <a:normAutofit/>
          </a:bodyPr>
          <a:lstStyle/>
          <a:p>
            <a:pPr marL="0" lvl="0" indent="0">
              <a:spcBef>
                <a:spcPts val="0"/>
              </a:spcBef>
              <a:buNone/>
            </a:pPr>
            <a:r>
              <a:rPr lang="el-GR" sz="1800" b="1" dirty="0">
                <a:solidFill>
                  <a:schemeClr val="accent1"/>
                </a:solidFill>
                <a:latin typeface="Arial"/>
                <a:ea typeface="Arial"/>
                <a:cs typeface="Arial"/>
                <a:sym typeface="Arial"/>
              </a:rPr>
              <a:t>Πρώτες βοήθειες για πτώσεις</a:t>
            </a:r>
            <a:r>
              <a:rPr lang="en-US" sz="1800" b="1" dirty="0">
                <a:solidFill>
                  <a:schemeClr val="accent1"/>
                </a:solidFill>
                <a:latin typeface="Arial"/>
                <a:ea typeface="Arial"/>
                <a:cs typeface="Arial"/>
                <a:sym typeface="Arial"/>
              </a:rPr>
              <a:t>:  </a:t>
            </a:r>
            <a:endParaRPr lang="el-GR" sz="1800" b="1" dirty="0">
              <a:solidFill>
                <a:schemeClr val="accent1"/>
              </a:solidFill>
              <a:latin typeface="Arial"/>
              <a:ea typeface="Arial"/>
              <a:cs typeface="Arial"/>
              <a:sym typeface="Arial"/>
            </a:endParaRPr>
          </a:p>
          <a:p>
            <a:pPr marL="0" lvl="0" indent="0">
              <a:spcBef>
                <a:spcPts val="0"/>
              </a:spcBef>
              <a:buNone/>
            </a:pPr>
            <a:r>
              <a:rPr lang="en-US" sz="1800" b="1" dirty="0">
                <a:latin typeface="Arial"/>
                <a:ea typeface="Arial"/>
                <a:cs typeface="Arial"/>
                <a:sym typeface="Arial"/>
              </a:rPr>
              <a:t/>
            </a:r>
            <a:br>
              <a:rPr lang="en-US" sz="1800" b="1" dirty="0">
                <a:latin typeface="Arial"/>
                <a:ea typeface="Arial"/>
                <a:cs typeface="Arial"/>
                <a:sym typeface="Arial"/>
              </a:rPr>
            </a:br>
            <a:r>
              <a:rPr lang="el-GR" sz="1600" dirty="0">
                <a:latin typeface="+mj-lt"/>
              </a:rPr>
              <a:t>Βεβαιωθείτε ότι δεν έχετε πληγεί πριν σηκωθείτε. Το να σηκωθείς με λάθος τρόπο μπορεί να επιδεινώσει τον τραυματισμό. Σηκώστε αργά τα χέρια και τα γόνατά σας. Προσπαθήστε να σέρνετε σε μια καρέκλα και να σηκωθείτε. Εάν δεν μπορείτε να σηκωθείτε μόνος σας, φωνάζετε για βοήθεια ή μεταβείτε για το κουτί </a:t>
            </a:r>
            <a:r>
              <a:rPr lang="el-GR" sz="1600" dirty="0" err="1">
                <a:latin typeface="+mj-lt"/>
              </a:rPr>
              <a:t>πρ</a:t>
            </a:r>
            <a:r>
              <a:rPr lang="el-GR" sz="1600" dirty="0">
                <a:latin typeface="+mj-lt"/>
              </a:rPr>
              <a:t>΄΄</a:t>
            </a:r>
            <a:r>
              <a:rPr lang="el-GR" sz="1600" dirty="0" err="1">
                <a:latin typeface="+mj-lt"/>
              </a:rPr>
              <a:t>ωτων</a:t>
            </a:r>
            <a:r>
              <a:rPr lang="el-GR" sz="1600" dirty="0">
                <a:latin typeface="+mj-lt"/>
              </a:rPr>
              <a:t> βοηθειών </a:t>
            </a:r>
            <a:r>
              <a:rPr lang="el-GR" sz="1800" dirty="0">
                <a:latin typeface="Arial"/>
                <a:ea typeface="Arial"/>
                <a:cs typeface="Arial"/>
                <a:sym typeface="Arial"/>
              </a:rPr>
              <a:t>που βρίσκεται στο χώρο της κουζίνας, κάτω από την κουζίνα</a:t>
            </a:r>
            <a:r>
              <a:rPr lang="en-US" sz="1800" dirty="0">
                <a:latin typeface="Arial"/>
                <a:ea typeface="Arial"/>
                <a:cs typeface="Arial"/>
                <a:sym typeface="Arial"/>
              </a:rPr>
              <a:t/>
            </a:r>
            <a:br>
              <a:rPr lang="en-US" sz="1800" dirty="0">
                <a:latin typeface="Arial"/>
                <a:ea typeface="Arial"/>
                <a:cs typeface="Arial"/>
                <a:sym typeface="Arial"/>
              </a:rPr>
            </a:br>
            <a:endParaRPr lang="el-GR" sz="1800" dirty="0">
              <a:latin typeface="Arial"/>
              <a:ea typeface="Arial"/>
              <a:cs typeface="Arial"/>
              <a:sym typeface="Arial"/>
            </a:endParaRPr>
          </a:p>
        </p:txBody>
      </p:sp>
      <p:sp>
        <p:nvSpPr>
          <p:cNvPr id="2" name="Slide Number Placeholder 1">
            <a:extLst>
              <a:ext uri="{FF2B5EF4-FFF2-40B4-BE49-F238E27FC236}">
                <a16:creationId xmlns:a16="http://schemas.microsoft.com/office/drawing/2014/main" xmlns="" id="{AFFE78BC-6DD3-4587-904C-04CE7F71E3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51</a:t>
            </a:fld>
            <a:endParaRPr lang="tr-T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8"/>
          <p:cNvSpPr txBox="1">
            <a:spLocks noGrp="1"/>
          </p:cNvSpPr>
          <p:nvPr>
            <p:ph type="body" idx="1"/>
          </p:nvPr>
        </p:nvSpPr>
        <p:spPr>
          <a:xfrm>
            <a:off x="838200" y="2210540"/>
            <a:ext cx="4503821"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428" name="Google Shape;428;p48"/>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429" name="Google Shape;429;p48"/>
          <p:cNvSpPr txBox="1"/>
          <p:nvPr/>
        </p:nvSpPr>
        <p:spPr>
          <a:xfrm>
            <a:off x="1074820" y="1299411"/>
            <a:ext cx="5021179" cy="5078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a:p>
            <a:pPr marL="285750" lvl="0" indent="-285750">
              <a:buClr>
                <a:schemeClr val="dk1"/>
              </a:buClr>
              <a:buSzPts val="1800"/>
              <a:buFont typeface="Noto Sans Symbols"/>
              <a:buChar char="⮚"/>
            </a:pPr>
            <a:r>
              <a:rPr lang="el-GR" sz="1800" dirty="0">
                <a:solidFill>
                  <a:schemeClr val="dk1"/>
                </a:solidFill>
                <a:latin typeface="Calibri"/>
                <a:ea typeface="Calibri"/>
                <a:cs typeface="Calibri"/>
                <a:sym typeface="Calibri"/>
              </a:rPr>
              <a:t>Βεβαιωθείτε πως το κουτί πρώτων βοηθειών είναι έτοιμο για χρήση.</a:t>
            </a:r>
            <a:r>
              <a:rPr lang="en-US" sz="1800" dirty="0">
                <a:solidFill>
                  <a:schemeClr val="dk1"/>
                </a:solidFill>
                <a:latin typeface="Calibri"/>
                <a:ea typeface="Calibri"/>
                <a:cs typeface="Calibri"/>
                <a:sym typeface="Calibri"/>
              </a:rPr>
              <a:t>  </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
            </a:r>
            <a:br>
              <a:rPr lang="en-US" sz="1800" dirty="0">
                <a:solidFill>
                  <a:schemeClr val="dk1"/>
                </a:solidFill>
                <a:latin typeface="Calibri"/>
                <a:ea typeface="Calibri"/>
                <a:cs typeface="Calibri"/>
                <a:sym typeface="Calibri"/>
              </a:rPr>
            </a:br>
            <a:r>
              <a:rPr lang="el-GR" sz="1800" dirty="0">
                <a:solidFill>
                  <a:schemeClr val="dk1"/>
                </a:solidFill>
                <a:latin typeface="Calibri"/>
                <a:ea typeface="Calibri"/>
                <a:cs typeface="Calibri"/>
                <a:sym typeface="Calibri"/>
              </a:rPr>
              <a:t>Το κουτί πρώτων βοηθειών πρέπει να καλύπτει τις ακόλουθες 5 περιοχές τραυματισμών</a:t>
            </a:r>
            <a:r>
              <a:rPr lang="en-US" sz="1800" dirty="0">
                <a:solidFill>
                  <a:schemeClr val="dk1"/>
                </a:solidFill>
                <a:latin typeface="Calibri"/>
                <a:ea typeface="Calibri"/>
                <a:cs typeface="Calibri"/>
                <a:sym typeface="Calibri"/>
              </a:rPr>
              <a:t>: </a:t>
            </a: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 </a:t>
            </a:r>
            <a:br>
              <a:rPr lang="en-US" sz="1800" dirty="0">
                <a:solidFill>
                  <a:schemeClr val="dk1"/>
                </a:solidFill>
                <a:latin typeface="Calibri"/>
                <a:ea typeface="Calibri"/>
                <a:cs typeface="Calibri"/>
                <a:sym typeface="Calibri"/>
              </a:rPr>
            </a:br>
            <a:r>
              <a:rPr lang="el-GR" sz="1800" b="1" dirty="0">
                <a:solidFill>
                  <a:schemeClr val="dk1"/>
                </a:solidFill>
                <a:latin typeface="Calibri"/>
                <a:ea typeface="Calibri"/>
                <a:cs typeface="Calibri"/>
                <a:sym typeface="Calibri"/>
              </a:rPr>
              <a:t>Σημαντικοί τραυματισμοί ή τραύματα</a:t>
            </a:r>
          </a:p>
          <a:p>
            <a:pPr lvl="0">
              <a:buClr>
                <a:schemeClr val="dk1"/>
              </a:buClr>
              <a:buSzPts val="1800"/>
            </a:pPr>
            <a:endParaRPr lang="el-GR" sz="1800" b="1" dirty="0">
              <a:solidFill>
                <a:schemeClr val="dk1"/>
              </a:solidFill>
              <a:latin typeface="Calibri"/>
              <a:ea typeface="Calibri"/>
              <a:cs typeface="Calibri"/>
              <a:sym typeface="Calibri"/>
            </a:endParaRPr>
          </a:p>
          <a:p>
            <a:pPr lvl="0">
              <a:buClr>
                <a:schemeClr val="dk1"/>
              </a:buClr>
              <a:buSzPts val="1800"/>
            </a:pPr>
            <a:r>
              <a:rPr lang="el-GR" sz="1800" b="1" dirty="0">
                <a:solidFill>
                  <a:schemeClr val="dk1"/>
                </a:solidFill>
                <a:latin typeface="Calibri"/>
                <a:ea typeface="Calibri"/>
                <a:cs typeface="Calibri"/>
                <a:sym typeface="Calibri"/>
              </a:rPr>
              <a:t>     </a:t>
            </a:r>
            <a:r>
              <a:rPr lang="el-GR" sz="1800" dirty="0">
                <a:solidFill>
                  <a:schemeClr val="dk1"/>
                </a:solidFill>
                <a:latin typeface="Calibri"/>
                <a:ea typeface="Calibri"/>
                <a:cs typeface="Calibri"/>
                <a:sym typeface="Calibri"/>
              </a:rPr>
              <a:t>Ψαλίδια</a:t>
            </a:r>
          </a:p>
          <a:p>
            <a:pPr lvl="0">
              <a:buClr>
                <a:schemeClr val="dk1"/>
              </a:buClr>
              <a:buSzPts val="1800"/>
            </a:pPr>
            <a:r>
              <a:rPr lang="el-GR" sz="1800" dirty="0">
                <a:solidFill>
                  <a:schemeClr val="dk1"/>
                </a:solidFill>
                <a:latin typeface="Calibri"/>
                <a:ea typeface="Calibri"/>
                <a:cs typeface="Calibri"/>
                <a:sym typeface="Calibri"/>
              </a:rPr>
              <a:t>     Τσιμπίδα</a:t>
            </a:r>
          </a:p>
          <a:p>
            <a:pPr lvl="0">
              <a:buClr>
                <a:schemeClr val="dk1"/>
              </a:buClr>
              <a:buSzPts val="1800"/>
            </a:pPr>
            <a:r>
              <a:rPr lang="el-GR" sz="1800" dirty="0">
                <a:solidFill>
                  <a:schemeClr val="dk1"/>
                </a:solidFill>
                <a:latin typeface="Calibri"/>
                <a:cs typeface="Calibri"/>
                <a:sym typeface="Calibri"/>
              </a:rPr>
              <a:t>     </a:t>
            </a:r>
            <a:r>
              <a:rPr lang="el-GR" sz="1800" dirty="0">
                <a:solidFill>
                  <a:schemeClr val="dk1"/>
                </a:solidFill>
                <a:latin typeface="Calibri"/>
                <a:cs typeface="Calibri"/>
              </a:rPr>
              <a:t>Γάζες επιθέματα </a:t>
            </a:r>
          </a:p>
          <a:p>
            <a:pPr lvl="2">
              <a:buClr>
                <a:schemeClr val="dk1"/>
              </a:buClr>
              <a:buSzPts val="1800"/>
            </a:pPr>
            <a:r>
              <a:rPr lang="el-GR" sz="1800" dirty="0">
                <a:solidFill>
                  <a:schemeClr val="dk1"/>
                </a:solidFill>
                <a:latin typeface="Calibri"/>
                <a:cs typeface="Calibri"/>
              </a:rPr>
              <a:t>     Αυτοκόλλητη ταινία </a:t>
            </a:r>
          </a:p>
          <a:p>
            <a:pPr lvl="2">
              <a:buClr>
                <a:schemeClr val="dk1"/>
              </a:buClr>
              <a:buSzPts val="1800"/>
            </a:pPr>
            <a:r>
              <a:rPr lang="el-GR" sz="1800" dirty="0">
                <a:solidFill>
                  <a:schemeClr val="dk1"/>
                </a:solidFill>
                <a:latin typeface="Calibri"/>
                <a:cs typeface="Calibri"/>
              </a:rPr>
              <a:t>     Αιμοστατικός επίδεσμος </a:t>
            </a:r>
          </a:p>
          <a:p>
            <a:pPr lvl="2">
              <a:buClr>
                <a:schemeClr val="dk1"/>
              </a:buClr>
              <a:buSzPts val="1800"/>
            </a:pPr>
            <a:r>
              <a:rPr lang="el-GR" sz="1800" dirty="0">
                <a:solidFill>
                  <a:schemeClr val="dk1"/>
                </a:solidFill>
                <a:latin typeface="Calibri"/>
                <a:cs typeface="Calibri"/>
              </a:rPr>
              <a:t>     Στόμα φράγμα για οδηγό πρώτων βοηθειών </a:t>
            </a:r>
          </a:p>
          <a:p>
            <a:pPr lvl="2">
              <a:buClr>
                <a:schemeClr val="dk1"/>
              </a:buClr>
              <a:buSzPts val="1800"/>
            </a:pPr>
            <a:r>
              <a:rPr lang="el-GR" sz="1800" dirty="0">
                <a:solidFill>
                  <a:schemeClr val="dk1"/>
                </a:solidFill>
                <a:latin typeface="Calibri"/>
                <a:cs typeface="Calibri"/>
              </a:rPr>
              <a:t>    CPR </a:t>
            </a:r>
            <a:r>
              <a:rPr lang="en-US" sz="1800" dirty="0">
                <a:solidFill>
                  <a:schemeClr val="dk1"/>
                </a:solidFill>
                <a:latin typeface="Calibri"/>
                <a:cs typeface="Calibri"/>
                <a:sym typeface="Calibri"/>
              </a:rPr>
              <a:t> </a:t>
            </a:r>
            <a:endParaRPr sz="1800" dirty="0">
              <a:solidFill>
                <a:schemeClr val="dk1"/>
              </a:solidFill>
              <a:latin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r>
              <a:rPr lang="el-GR"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pic>
        <p:nvPicPr>
          <p:cNvPr id="430" name="Google Shape;430;p48" descr="A picture containing text, first-aid kit&#10;&#10;Description automatically generated"/>
          <p:cNvPicPr preferRelativeResize="0"/>
          <p:nvPr/>
        </p:nvPicPr>
        <p:blipFill rotWithShape="1">
          <a:blip r:embed="rId3">
            <a:alphaModFix/>
          </a:blip>
          <a:srcRect/>
          <a:stretch/>
        </p:blipFill>
        <p:spPr>
          <a:xfrm>
            <a:off x="6096000" y="1577458"/>
            <a:ext cx="4267200" cy="3703083"/>
          </a:xfrm>
          <a:prstGeom prst="rect">
            <a:avLst/>
          </a:prstGeom>
          <a:noFill/>
          <a:ln>
            <a:noFill/>
          </a:ln>
        </p:spPr>
      </p:pic>
      <p:sp>
        <p:nvSpPr>
          <p:cNvPr id="431" name="Google Shape;431;p48"/>
          <p:cNvSpPr txBox="1"/>
          <p:nvPr/>
        </p:nvSpPr>
        <p:spPr>
          <a:xfrm>
            <a:off x="7218947" y="5614738"/>
            <a:ext cx="2727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Picture:8 Resource Freepik</a:t>
            </a:r>
            <a:endParaRPr/>
          </a:p>
        </p:txBody>
      </p:sp>
      <p:sp>
        <p:nvSpPr>
          <p:cNvPr id="2" name="Slide Number Placeholder 1">
            <a:extLst>
              <a:ext uri="{FF2B5EF4-FFF2-40B4-BE49-F238E27FC236}">
                <a16:creationId xmlns:a16="http://schemas.microsoft.com/office/drawing/2014/main" xmlns="" id="{C207F28D-11CD-4136-ACBE-6C1B011280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52</a:t>
            </a:fld>
            <a:endParaRPr lang="tr-T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9"/>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437" name="Google Shape;437;p49"/>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438" name="Google Shape;438;p49"/>
          <p:cNvSpPr txBox="1"/>
          <p:nvPr/>
        </p:nvSpPr>
        <p:spPr>
          <a:xfrm>
            <a:off x="1207008" y="681037"/>
            <a:ext cx="4888992"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
            </a:r>
            <a:br>
              <a:rPr lang="en-US" sz="1800" dirty="0">
                <a:solidFill>
                  <a:schemeClr val="dk1"/>
                </a:solidFill>
                <a:latin typeface="Arial"/>
                <a:ea typeface="Arial"/>
                <a:cs typeface="Arial"/>
                <a:sym typeface="Arial"/>
              </a:rPr>
            </a:b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lvl="0"/>
            <a:r>
              <a:rPr lang="el-GR" b="1" u="sng" dirty="0"/>
              <a:t>Μικροί τραυματισμοί (μικρά κομμάτια και γρατζουνιές) </a:t>
            </a:r>
            <a:r>
              <a:rPr lang="el-GR" dirty="0"/>
              <a:t>Μπλε επίδεσμοι </a:t>
            </a:r>
          </a:p>
          <a:p>
            <a:pPr lvl="0"/>
            <a:r>
              <a:rPr lang="el-GR" dirty="0"/>
              <a:t>Μπλε κούνιες με δάχτυλα </a:t>
            </a:r>
          </a:p>
          <a:p>
            <a:pPr lvl="0"/>
            <a:r>
              <a:rPr lang="el-GR" dirty="0"/>
              <a:t>Κρύες συσκευασίες </a:t>
            </a:r>
          </a:p>
          <a:p>
            <a:pPr lvl="0"/>
            <a:r>
              <a:rPr lang="el-GR" dirty="0"/>
              <a:t>Αντισηπτικά μαντηλάκια </a:t>
            </a:r>
          </a:p>
          <a:p>
            <a:pPr lvl="0"/>
            <a:r>
              <a:rPr lang="el-GR" dirty="0"/>
              <a:t>Απολυμαντικό χεριών </a:t>
            </a:r>
          </a:p>
          <a:p>
            <a:pPr lvl="0"/>
            <a:r>
              <a:rPr lang="el-GR" dirty="0" err="1"/>
              <a:t>Κιτ</a:t>
            </a:r>
            <a:r>
              <a:rPr lang="el-GR" dirty="0"/>
              <a:t> καθαρισμού υγρών </a:t>
            </a:r>
            <a:r>
              <a:rPr lang="en-US" sz="1800" dirty="0">
                <a:solidFill>
                  <a:schemeClr val="dk1"/>
                </a:solidFill>
                <a:latin typeface="Calibri"/>
                <a:ea typeface="Calibri"/>
                <a:cs typeface="Calibri"/>
                <a:sym typeface="Calibri"/>
              </a:rPr>
              <a:t/>
            </a:r>
            <a:br>
              <a:rPr lang="en-US" sz="1800" dirty="0">
                <a:solidFill>
                  <a:schemeClr val="dk1"/>
                </a:solidFill>
                <a:latin typeface="Calibri"/>
                <a:ea typeface="Calibri"/>
                <a:cs typeface="Calibri"/>
                <a:sym typeface="Calibri"/>
              </a:rPr>
            </a:br>
            <a:endParaRPr lang="el-GR" sz="1800" dirty="0">
              <a:solidFill>
                <a:schemeClr val="dk1"/>
              </a:solidFill>
              <a:latin typeface="Calibri"/>
              <a:ea typeface="Calibri"/>
              <a:cs typeface="Calibri"/>
              <a:sym typeface="Calibri"/>
            </a:endParaRPr>
          </a:p>
          <a:p>
            <a:pPr lvl="0"/>
            <a:r>
              <a:rPr lang="el-GR" sz="1600" b="1" u="sng" dirty="0">
                <a:latin typeface="+mj-lt"/>
              </a:rPr>
              <a:t>Φροντίδα ματιών</a:t>
            </a:r>
            <a:endParaRPr lang="el-GR" sz="1600" b="1" u="sng" dirty="0">
              <a:solidFill>
                <a:schemeClr val="dk1"/>
              </a:solidFill>
              <a:latin typeface="+mj-lt"/>
              <a:ea typeface="Calibri"/>
              <a:cs typeface="Calibri"/>
              <a:sym typeface="Calibri"/>
            </a:endParaRPr>
          </a:p>
          <a:p>
            <a:pPr lvl="0"/>
            <a:r>
              <a:rPr lang="el-GR" dirty="0"/>
              <a:t>Σταθμός πλύσης ματιών με διάλυμα </a:t>
            </a:r>
            <a:r>
              <a:rPr lang="el-GR" dirty="0" err="1"/>
              <a:t>επαναγεμίσματος</a:t>
            </a:r>
            <a:endParaRPr lang="el-GR" dirty="0"/>
          </a:p>
          <a:p>
            <a:pPr lvl="0"/>
            <a:r>
              <a:rPr lang="el-GR" dirty="0"/>
              <a:t>Μαξιλάρια ματιών </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439" name="Google Shape;439;p49"/>
          <p:cNvSpPr txBox="1"/>
          <p:nvPr/>
        </p:nvSpPr>
        <p:spPr>
          <a:xfrm>
            <a:off x="6304547" y="1719072"/>
            <a:ext cx="4010528" cy="3323946"/>
          </a:xfrm>
          <a:prstGeom prst="rect">
            <a:avLst/>
          </a:prstGeom>
          <a:noFill/>
          <a:ln>
            <a:noFill/>
          </a:ln>
        </p:spPr>
        <p:txBody>
          <a:bodyPr spcFirstLastPara="1" wrap="square" lIns="91425" tIns="45700" rIns="91425" bIns="45700" anchor="t" anchorCtr="0">
            <a:spAutoFit/>
          </a:bodyPr>
          <a:lstStyle/>
          <a:p>
            <a:pPr lvl="0"/>
            <a:r>
              <a:rPr lang="el-GR" sz="1600" b="1" u="sng" dirty="0">
                <a:latin typeface="+mj-lt"/>
              </a:rPr>
              <a:t>Περιποίηση καψίματος </a:t>
            </a:r>
          </a:p>
          <a:p>
            <a:pPr lvl="0"/>
            <a:r>
              <a:rPr lang="el-GR" sz="1600" dirty="0">
                <a:latin typeface="+mj-lt"/>
              </a:rPr>
              <a:t>Σπρέι καψίματος</a:t>
            </a:r>
          </a:p>
          <a:p>
            <a:pPr lvl="0"/>
            <a:r>
              <a:rPr lang="el-GR" sz="1600" dirty="0">
                <a:latin typeface="+mj-lt"/>
              </a:rPr>
              <a:t>Κρέμα καψίματος </a:t>
            </a:r>
          </a:p>
          <a:p>
            <a:pPr lvl="0"/>
            <a:r>
              <a:rPr lang="el-GR" sz="1600" dirty="0">
                <a:latin typeface="+mj-lt"/>
              </a:rPr>
              <a:t>Σάλτσα καψίματος </a:t>
            </a:r>
            <a:r>
              <a:rPr lang="en-US" sz="1600" dirty="0">
                <a:solidFill>
                  <a:schemeClr val="dk1"/>
                </a:solidFill>
                <a:latin typeface="+mj-lt"/>
                <a:ea typeface="Calibri"/>
                <a:cs typeface="Calibri"/>
                <a:sym typeface="Calibri"/>
              </a:rPr>
              <a:t>  </a:t>
            </a:r>
            <a:endParaRPr sz="1600" dirty="0">
              <a:solidFill>
                <a:schemeClr val="dk1"/>
              </a:solidFill>
              <a:latin typeface="+mj-lt"/>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lvl="0"/>
            <a:r>
              <a:rPr lang="el-GR" sz="1600" b="1" u="sng" dirty="0"/>
              <a:t>Άνεση / ευκολία εργαζομένων </a:t>
            </a:r>
          </a:p>
          <a:p>
            <a:pPr lvl="0"/>
            <a:r>
              <a:rPr lang="el-GR" dirty="0"/>
              <a:t>Θεραπείες κρύου / αλλεργίας </a:t>
            </a:r>
          </a:p>
          <a:p>
            <a:pPr lvl="0"/>
            <a:r>
              <a:rPr lang="el-GR" dirty="0"/>
              <a:t>Ανακουφιστικά πόνου </a:t>
            </a:r>
          </a:p>
          <a:p>
            <a:pPr lvl="0"/>
            <a:r>
              <a:rPr lang="el-GR" dirty="0" err="1"/>
              <a:t>Αντιόξινα</a:t>
            </a:r>
            <a:r>
              <a:rPr lang="el-GR" dirty="0"/>
              <a:t> </a:t>
            </a: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8C3588D3-0445-40B7-B221-05BB60F5C6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53</a:t>
            </a:fld>
            <a:endParaRPr lang="tr-T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50"/>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446" name="Google Shape;446;p50"/>
          <p:cNvSpPr txBox="1"/>
          <p:nvPr/>
        </p:nvSpPr>
        <p:spPr>
          <a:xfrm>
            <a:off x="1058780" y="681037"/>
            <a:ext cx="1014679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r>
            <a:br>
              <a:rPr lang="en-US" sz="1800">
                <a:solidFill>
                  <a:schemeClr val="dk1"/>
                </a:solidFill>
                <a:latin typeface="Arial"/>
                <a:ea typeface="Arial"/>
                <a:cs typeface="Arial"/>
                <a:sym typeface="Arial"/>
              </a:rPr>
            </a:b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447" name="Google Shape;447;p50"/>
          <p:cNvSpPr txBox="1"/>
          <p:nvPr/>
        </p:nvSpPr>
        <p:spPr>
          <a:xfrm>
            <a:off x="1252489" y="975540"/>
            <a:ext cx="5291069" cy="5401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b="1" kern="1200" dirty="0">
                <a:solidFill>
                  <a:schemeClr val="accent1"/>
                </a:solidFill>
                <a:latin typeface="Arial" panose="020B0604020202020204" pitchFamily="34" charset="0"/>
              </a:rPr>
              <a:t>3.2. </a:t>
            </a:r>
            <a:r>
              <a:rPr lang="el-GR" sz="2500" b="1" kern="1200" dirty="0">
                <a:solidFill>
                  <a:schemeClr val="accent1"/>
                </a:solidFill>
                <a:latin typeface="Arial" panose="020B0604020202020204" pitchFamily="34" charset="0"/>
              </a:rPr>
              <a:t>Τροφική δηλητηρίαση</a:t>
            </a:r>
            <a:endParaRPr sz="2500" b="1" kern="1200" dirty="0">
              <a:solidFill>
                <a:schemeClr val="accent1"/>
              </a:solidFill>
              <a:latin typeface="Arial" panose="020B0604020202020204" pitchFamily="34" charset="0"/>
            </a:endParaRPr>
          </a:p>
          <a:p>
            <a:pPr marL="0" marR="0" lvl="0" indent="0" algn="l" rtl="0">
              <a:spcBef>
                <a:spcPts val="0"/>
              </a:spcBef>
              <a:spcAft>
                <a:spcPts val="0"/>
              </a:spcAft>
              <a:buNone/>
            </a:pPr>
            <a:endParaRPr sz="3200" dirty="0">
              <a:solidFill>
                <a:srgbClr val="4472C4"/>
              </a:solidFill>
              <a:latin typeface="Arial"/>
              <a:ea typeface="Arial"/>
              <a:cs typeface="Arial"/>
              <a:sym typeface="Arial"/>
            </a:endParaRPr>
          </a:p>
          <a:p>
            <a:pPr lvl="0"/>
            <a:r>
              <a:rPr lang="el-GR" sz="1600" dirty="0">
                <a:latin typeface="+mj-lt"/>
              </a:rPr>
              <a:t>Η τροφική δηλητηρίαση, που ονομάζεται επίσης τροφική ασθένεια, είναι ασθένεια που προκαλείται από την κατανάλωση μολυσμένων τροφίμων. Λοιμώδεις οργανισμοί - συμπεριλαμβανομένων βακτηρίων, ιών και παρασίτων - ή οι τοξίνες τους είναι οι πιο κοινές αιτίες τροφικής δηλητηρίασης. </a:t>
            </a:r>
          </a:p>
          <a:p>
            <a:pPr lvl="0"/>
            <a:endParaRPr lang="el-GR" sz="1600" dirty="0">
              <a:latin typeface="+mj-lt"/>
            </a:endParaRPr>
          </a:p>
          <a:p>
            <a:pPr lvl="0"/>
            <a:r>
              <a:rPr lang="el-GR" sz="1600" dirty="0">
                <a:latin typeface="+mj-lt"/>
              </a:rPr>
              <a:t>Τα συμπτώματα της τροφικής δηλητηρίασης ποικίλλουν ανάλογα με την πηγή μόλυνσης. </a:t>
            </a:r>
          </a:p>
          <a:p>
            <a:pPr lvl="0"/>
            <a:r>
              <a:rPr lang="el-GR" sz="1600" dirty="0">
                <a:latin typeface="+mj-lt"/>
              </a:rPr>
              <a:t>Οι περισσότεροι τύποι τροφικής δηλητηρίασης προκαλούν ένα ή περισσότερα από τα ακόλουθα σημεία και συμπτώματα: </a:t>
            </a:r>
          </a:p>
          <a:p>
            <a:pPr lvl="0"/>
            <a:endParaRPr lang="el-GR" sz="1600" dirty="0">
              <a:latin typeface="+mj-lt"/>
            </a:endParaRPr>
          </a:p>
          <a:p>
            <a:pPr marL="285750" lvl="0" indent="-285750">
              <a:buFont typeface="Arial" panose="020B0604020202020204" pitchFamily="34" charset="0"/>
              <a:buChar char="•"/>
            </a:pPr>
            <a:r>
              <a:rPr lang="el-GR" sz="1600" dirty="0">
                <a:latin typeface="+mj-lt"/>
              </a:rPr>
              <a:t>Ναυτία </a:t>
            </a:r>
          </a:p>
          <a:p>
            <a:pPr marL="285750" lvl="0" indent="-285750">
              <a:buFont typeface="Arial" panose="020B0604020202020204" pitchFamily="34" charset="0"/>
              <a:buChar char="•"/>
            </a:pPr>
            <a:r>
              <a:rPr lang="el-GR" sz="1600" dirty="0">
                <a:latin typeface="+mj-lt"/>
              </a:rPr>
              <a:t>Έμετος </a:t>
            </a:r>
          </a:p>
          <a:p>
            <a:pPr marL="285750" lvl="0" indent="-285750">
              <a:buFont typeface="Arial" panose="020B0604020202020204" pitchFamily="34" charset="0"/>
              <a:buChar char="•"/>
            </a:pPr>
            <a:r>
              <a:rPr lang="el-GR" sz="1600" dirty="0">
                <a:latin typeface="+mj-lt"/>
              </a:rPr>
              <a:t>Υγρή ή αιματηρή διάρροια </a:t>
            </a:r>
          </a:p>
          <a:p>
            <a:pPr marL="285750" lvl="0" indent="-285750">
              <a:buFont typeface="Arial" panose="020B0604020202020204" pitchFamily="34" charset="0"/>
              <a:buChar char="•"/>
            </a:pPr>
            <a:r>
              <a:rPr lang="el-GR" sz="1600" dirty="0">
                <a:latin typeface="+mj-lt"/>
              </a:rPr>
              <a:t>Κοιλιακός πόνος και κράμπες</a:t>
            </a:r>
          </a:p>
          <a:p>
            <a:pPr marL="285750" lvl="0" indent="-285750">
              <a:buFont typeface="Arial" panose="020B0604020202020204" pitchFamily="34" charset="0"/>
              <a:buChar char="•"/>
            </a:pPr>
            <a:r>
              <a:rPr lang="el-GR" sz="1600" dirty="0">
                <a:latin typeface="+mj-lt"/>
              </a:rPr>
              <a:t>Πυρετός </a:t>
            </a:r>
            <a:r>
              <a:rPr lang="en-US" sz="1600" dirty="0">
                <a:solidFill>
                  <a:schemeClr val="dk1"/>
                </a:solidFill>
                <a:latin typeface="+mj-lt"/>
                <a:ea typeface="Calibri"/>
                <a:cs typeface="Calibri"/>
                <a:sym typeface="Calibri"/>
              </a:rPr>
              <a:t> </a:t>
            </a:r>
            <a:endParaRPr sz="1600" dirty="0">
              <a:solidFill>
                <a:schemeClr val="dk1"/>
              </a:solidFill>
              <a:latin typeface="+mj-lt"/>
              <a:ea typeface="Calibri"/>
              <a:cs typeface="Calibri"/>
              <a:sym typeface="Calibri"/>
            </a:endParaRPr>
          </a:p>
        </p:txBody>
      </p:sp>
      <p:sp>
        <p:nvSpPr>
          <p:cNvPr id="448" name="Google Shape;448;p50"/>
          <p:cNvSpPr txBox="1"/>
          <p:nvPr/>
        </p:nvSpPr>
        <p:spPr>
          <a:xfrm>
            <a:off x="7490299" y="5933872"/>
            <a:ext cx="27749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Εικόνα </a:t>
            </a:r>
            <a:r>
              <a:rPr lang="en-US" sz="1800" dirty="0">
                <a:solidFill>
                  <a:schemeClr val="dk1"/>
                </a:solidFill>
                <a:latin typeface="Calibri"/>
                <a:ea typeface="Calibri"/>
                <a:cs typeface="Calibri"/>
                <a:sym typeface="Calibri"/>
              </a:rPr>
              <a:t>9: </a:t>
            </a:r>
            <a:r>
              <a:rPr lang="el-GR" sz="1800" dirty="0">
                <a:solidFill>
                  <a:schemeClr val="dk1"/>
                </a:solidFill>
                <a:latin typeface="Calibri"/>
                <a:ea typeface="Calibri"/>
                <a:cs typeface="Calibri"/>
                <a:sym typeface="Calibri"/>
              </a:rPr>
              <a:t>Πηγή</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Freepik</a:t>
            </a:r>
            <a:endParaRPr dirty="0"/>
          </a:p>
        </p:txBody>
      </p:sp>
      <p:pic>
        <p:nvPicPr>
          <p:cNvPr id="449" name="Google Shape;449;p50" descr="A picture containing fabric, vector graphics&#10;&#10;Description automatically generated"/>
          <p:cNvPicPr preferRelativeResize="0"/>
          <p:nvPr/>
        </p:nvPicPr>
        <p:blipFill rotWithShape="1">
          <a:blip r:embed="rId3">
            <a:alphaModFix/>
          </a:blip>
          <a:srcRect/>
          <a:stretch/>
        </p:blipFill>
        <p:spPr>
          <a:xfrm>
            <a:off x="6932665" y="2088403"/>
            <a:ext cx="4052327" cy="3339631"/>
          </a:xfrm>
          <a:prstGeom prst="rect">
            <a:avLst/>
          </a:prstGeom>
          <a:noFill/>
          <a:ln>
            <a:noFill/>
          </a:ln>
        </p:spPr>
      </p:pic>
      <p:sp>
        <p:nvSpPr>
          <p:cNvPr id="2" name="Slide Number Placeholder 1">
            <a:extLst>
              <a:ext uri="{FF2B5EF4-FFF2-40B4-BE49-F238E27FC236}">
                <a16:creationId xmlns:a16="http://schemas.microsoft.com/office/drawing/2014/main" xmlns="" id="{DFEED8F3-CAE9-43A6-9F92-005EF0A7DC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54</a:t>
            </a:fld>
            <a:endParaRPr lang="tr-T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1"/>
          <p:cNvSpPr txBox="1">
            <a:spLocks noGrp="1"/>
          </p:cNvSpPr>
          <p:nvPr>
            <p:ph type="body" idx="1"/>
          </p:nvPr>
        </p:nvSpPr>
        <p:spPr>
          <a:xfrm>
            <a:off x="989044" y="705853"/>
            <a:ext cx="10561271" cy="598370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endParaRPr b="1" dirty="0">
              <a:latin typeface="Arial"/>
              <a:ea typeface="Arial"/>
              <a:cs typeface="Arial"/>
              <a:sym typeface="Arial"/>
            </a:endParaRPr>
          </a:p>
          <a:p>
            <a:pPr marL="0" lvl="0" indent="0">
              <a:lnSpc>
                <a:spcPct val="150000"/>
              </a:lnSpc>
              <a:buNone/>
            </a:pPr>
            <a:r>
              <a:rPr lang="el-GR" sz="1900" b="1" dirty="0">
                <a:latin typeface="+mj-lt"/>
              </a:rPr>
              <a:t>Ελαχιστοποίηση κινδύνων / Ασφάλεια στην κουζίνα </a:t>
            </a:r>
          </a:p>
          <a:p>
            <a:pPr marL="0" lvl="0" indent="0">
              <a:lnSpc>
                <a:spcPct val="150000"/>
              </a:lnSpc>
              <a:buNone/>
            </a:pPr>
            <a:r>
              <a:rPr lang="el-GR" sz="1600" dirty="0">
                <a:latin typeface="+mj-lt"/>
              </a:rPr>
              <a:t>Μην αγγίζετε ηλεκτρικές συσκευές με βρεγμένα χέρια ----- Ενδέχεται να έχετε ηλεκτροπληξία </a:t>
            </a:r>
          </a:p>
          <a:p>
            <a:pPr marL="0" lvl="0" indent="0">
              <a:lnSpc>
                <a:spcPct val="150000"/>
              </a:lnSpc>
              <a:buNone/>
            </a:pPr>
            <a:r>
              <a:rPr lang="el-GR" sz="1600" dirty="0">
                <a:latin typeface="+mj-lt"/>
              </a:rPr>
              <a:t>Μην εργάζεστε σε κουζίνα με βρεγμένο πάτωμα ----- Μπορεί να γλιστρήσετε και να τραυματιστείτε</a:t>
            </a:r>
          </a:p>
          <a:p>
            <a:pPr marL="0" lvl="0" indent="0">
              <a:lnSpc>
                <a:spcPct val="150000"/>
              </a:lnSpc>
              <a:buNone/>
            </a:pPr>
            <a:r>
              <a:rPr lang="el-GR" sz="1600" dirty="0">
                <a:latin typeface="+mj-lt"/>
              </a:rPr>
              <a:t>Μην αφήνετε σάλτσα στις λαβές που προεξέχουν στην κουζίνα ------ Μπορείτε να τις χτυπήσετε και να κάψετε τον εαυτό σας</a:t>
            </a:r>
          </a:p>
          <a:p>
            <a:pPr marL="0" lvl="0" indent="0">
              <a:lnSpc>
                <a:spcPct val="150000"/>
              </a:lnSpc>
              <a:buNone/>
            </a:pPr>
            <a:r>
              <a:rPr lang="el-GR" sz="1600" dirty="0">
                <a:latin typeface="+mj-lt"/>
              </a:rPr>
              <a:t>Πάντα να χρησιμοποιείτε γάντια φούρνου ----- Θα μπορούσατε να κάψετε τον εαυτό σας</a:t>
            </a:r>
          </a:p>
          <a:p>
            <a:pPr marL="0" lvl="0" indent="0">
              <a:lnSpc>
                <a:spcPct val="150000"/>
              </a:lnSpc>
              <a:buNone/>
            </a:pPr>
            <a:r>
              <a:rPr lang="el-GR" sz="1600" dirty="0">
                <a:latin typeface="+mj-lt"/>
              </a:rPr>
              <a:t>Μην αφήνετε σύρματα να ακολουθούν μια επιφάνεια ---- Θα μπορούσατε να πιάσετε τον εαυτό σας σε </a:t>
            </a:r>
            <a:r>
              <a:rPr lang="el-GR" sz="1600" dirty="0" err="1">
                <a:latin typeface="+mj-lt"/>
              </a:rPr>
              <a:t>ευατά</a:t>
            </a:r>
            <a:endParaRPr lang="el-GR" sz="1600" dirty="0">
              <a:latin typeface="+mj-lt"/>
            </a:endParaRPr>
          </a:p>
          <a:p>
            <a:pPr marL="0" lvl="0" indent="0">
              <a:lnSpc>
                <a:spcPct val="150000"/>
              </a:lnSpc>
              <a:buNone/>
            </a:pPr>
            <a:r>
              <a:rPr lang="el-GR" sz="1600" dirty="0">
                <a:latin typeface="+mj-lt"/>
              </a:rPr>
              <a:t>Προσέξτε όταν χρησιμοποιείτε αιχμηρά μαχαίρια ------ Θα μπορούσατε να κόψετε τον εαυτό σας και να μολύνετε τα τρόφιμα με αίμα </a:t>
            </a:r>
            <a:endParaRPr sz="1600" dirty="0">
              <a:latin typeface="+mj-lt"/>
              <a:ea typeface="Arial"/>
              <a:cs typeface="Arial"/>
              <a:sym typeface="Arial"/>
            </a:endParaRPr>
          </a:p>
        </p:txBody>
      </p:sp>
      <p:sp>
        <p:nvSpPr>
          <p:cNvPr id="2" name="Slide Number Placeholder 1">
            <a:extLst>
              <a:ext uri="{FF2B5EF4-FFF2-40B4-BE49-F238E27FC236}">
                <a16:creationId xmlns:a16="http://schemas.microsoft.com/office/drawing/2014/main" xmlns="" id="{8DEB49EA-D08E-49DC-BF08-88BEC6595C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55</a:t>
            </a:fld>
            <a:endParaRPr lang="tr-T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2"/>
          <p:cNvSpPr txBox="1">
            <a:spLocks noGrp="1"/>
          </p:cNvSpPr>
          <p:nvPr>
            <p:ph type="body" idx="1"/>
          </p:nvPr>
        </p:nvSpPr>
        <p:spPr>
          <a:xfrm>
            <a:off x="951722" y="1010653"/>
            <a:ext cx="10598594" cy="5678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dirty="0">
                <a:latin typeface="Arial"/>
                <a:ea typeface="Arial"/>
                <a:cs typeface="Arial"/>
                <a:sym typeface="Arial"/>
              </a:rPr>
              <a:t/>
            </a:r>
            <a:br>
              <a:rPr lang="en-US" sz="1800" dirty="0">
                <a:latin typeface="Arial"/>
                <a:ea typeface="Arial"/>
                <a:cs typeface="Arial"/>
                <a:sym typeface="Arial"/>
              </a:rPr>
            </a:br>
            <a:endParaRPr sz="2100" dirty="0">
              <a:latin typeface="Arial"/>
              <a:ea typeface="Arial"/>
              <a:cs typeface="Arial"/>
              <a:sym typeface="Arial"/>
            </a:endParaRPr>
          </a:p>
          <a:p>
            <a:pPr marL="0" lvl="0" indent="0">
              <a:lnSpc>
                <a:spcPct val="150000"/>
              </a:lnSpc>
              <a:buNone/>
            </a:pPr>
            <a:r>
              <a:rPr lang="el-GR" sz="1900" dirty="0">
                <a:latin typeface="+mj-lt"/>
              </a:rPr>
              <a:t>Μην υπερφορτώνετε τις πρίζες με ηλεκτρικές συσκευές ---- Μπορεί να προκαλέσει πυρκαγιά </a:t>
            </a:r>
          </a:p>
          <a:p>
            <a:pPr marL="0" lvl="0" indent="0">
              <a:lnSpc>
                <a:spcPct val="150000"/>
              </a:lnSpc>
              <a:buNone/>
            </a:pPr>
            <a:r>
              <a:rPr lang="el-GR" sz="1900" dirty="0">
                <a:latin typeface="+mj-lt"/>
              </a:rPr>
              <a:t>Ελέγξτε την ημερομηνία πώλησης σε κάθε φαγητό που χρησιμοποιείτε --- Το φαγητό μπορεί να χαλάσει και αυτό μπορεί να προκαλέσει τροφική δηλητηρίαση. </a:t>
            </a:r>
          </a:p>
          <a:p>
            <a:pPr marL="0" lvl="0" indent="0">
              <a:lnSpc>
                <a:spcPct val="150000"/>
              </a:lnSpc>
              <a:buNone/>
            </a:pPr>
            <a:r>
              <a:rPr lang="el-GR" sz="1900" dirty="0">
                <a:latin typeface="+mj-lt"/>
              </a:rPr>
              <a:t>Αποθηκεύστε το ωμό κρέας μακριά από μαγειρεμένο κρέας στο κάτω ράφι του ψυγείου ---- Οι χυμοί μπορεί να στάζουν και να προκαλέσουν διασταυρούμενη μόλυνση. </a:t>
            </a:r>
          </a:p>
          <a:p>
            <a:pPr marL="0" lvl="0" indent="0">
              <a:lnSpc>
                <a:spcPct val="150000"/>
              </a:lnSpc>
              <a:buNone/>
            </a:pPr>
            <a:r>
              <a:rPr lang="el-GR" sz="1900" dirty="0">
                <a:latin typeface="+mj-lt"/>
              </a:rPr>
              <a:t>Πετάξτε τον παλιό και ξεπερασμένο εξοπλισμό --- Μπορεί να περιέχει κρυμμένα βακτήρια σε καθαρές συσκευές. </a:t>
            </a:r>
          </a:p>
          <a:p>
            <a:pPr marL="0" lvl="0" indent="0">
              <a:lnSpc>
                <a:spcPct val="150000"/>
              </a:lnSpc>
              <a:buNone/>
            </a:pPr>
            <a:r>
              <a:rPr lang="el-GR" sz="1900" dirty="0">
                <a:latin typeface="+mj-lt"/>
              </a:rPr>
              <a:t>Αποθηκεύστε τα τρόφιμα στη σωστή θερμοκρασία --- Το φαγητό μπορεί να είναι χαλασμένο και να μην είναι κατάλληλο για ανθρώπινη κατανάλωση. </a:t>
            </a:r>
            <a:endParaRPr sz="1900" dirty="0">
              <a:latin typeface="+mj-lt"/>
            </a:endParaRPr>
          </a:p>
        </p:txBody>
      </p:sp>
      <p:sp>
        <p:nvSpPr>
          <p:cNvPr id="2" name="Slide Number Placeholder 1">
            <a:extLst>
              <a:ext uri="{FF2B5EF4-FFF2-40B4-BE49-F238E27FC236}">
                <a16:creationId xmlns:a16="http://schemas.microsoft.com/office/drawing/2014/main" xmlns="" id="{649CFE3E-758B-4F2C-80C1-751A2F0464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56</a:t>
            </a:fld>
            <a:endParaRPr lang="tr-T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xmlns="" id="{65764F91-CD44-4CEC-82EE-0FA78D6B66FD}"/>
              </a:ext>
            </a:extLst>
          </p:cNvPr>
          <p:cNvSpPr txBox="1">
            <a:spLocks/>
          </p:cNvSpPr>
          <p:nvPr/>
        </p:nvSpPr>
        <p:spPr>
          <a:xfrm>
            <a:off x="753977" y="2181270"/>
            <a:ext cx="10944809" cy="2880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700" b="1" dirty="0">
                <a:solidFill>
                  <a:schemeClr val="accent1"/>
                </a:solidFill>
                <a:latin typeface="Arial" panose="020B0604020202020204" pitchFamily="34" charset="0"/>
                <a:ea typeface="Calibri" panose="020F0502020204030204" pitchFamily="34" charset="0"/>
              </a:rPr>
              <a:t>ΚΕΦΆΛΑΙΟ</a:t>
            </a:r>
            <a:r>
              <a:rPr lang="tr-TR" sz="3700" b="1" dirty="0">
                <a:solidFill>
                  <a:schemeClr val="accent1"/>
                </a:solidFill>
                <a:latin typeface="Arial" panose="020B0604020202020204" pitchFamily="34" charset="0"/>
                <a:ea typeface="Calibri" panose="020F0502020204030204" pitchFamily="34" charset="0"/>
              </a:rPr>
              <a:t> </a:t>
            </a:r>
            <a:r>
              <a:rPr lang="en-US" sz="3700" b="1" dirty="0">
                <a:solidFill>
                  <a:schemeClr val="accent1"/>
                </a:solidFill>
                <a:latin typeface="Arial" panose="020B0604020202020204" pitchFamily="34" charset="0"/>
                <a:ea typeface="Calibri" panose="020F0502020204030204" pitchFamily="34" charset="0"/>
              </a:rPr>
              <a:t>4: </a:t>
            </a:r>
            <a:br>
              <a:rPr lang="en-US" sz="3700" b="1" dirty="0">
                <a:solidFill>
                  <a:schemeClr val="accent1"/>
                </a:solidFill>
                <a:latin typeface="Arial" panose="020B0604020202020204" pitchFamily="34" charset="0"/>
                <a:ea typeface="Calibri" panose="020F0502020204030204" pitchFamily="34" charset="0"/>
              </a:rPr>
            </a:br>
            <a:r>
              <a:rPr lang="el-GR" sz="3700" b="1" dirty="0">
                <a:solidFill>
                  <a:schemeClr val="accent1"/>
                </a:solidFill>
                <a:latin typeface="Arial" panose="020B0604020202020204" pitchFamily="34" charset="0"/>
                <a:ea typeface="Calibri" panose="020F0502020204030204" pitchFamily="34" charset="0"/>
              </a:rPr>
              <a:t>ΥΓΙΕΙΝΉ</a:t>
            </a:r>
            <a:r>
              <a:rPr lang="en-US" sz="3700" b="1" dirty="0">
                <a:solidFill>
                  <a:schemeClr val="accent1"/>
                </a:solidFill>
                <a:latin typeface="Arial" panose="020B0604020202020204" pitchFamily="34" charset="0"/>
                <a:ea typeface="Calibri" panose="020F0502020204030204" pitchFamily="34" charset="0"/>
              </a:rPr>
              <a:t> (</a:t>
            </a:r>
            <a:r>
              <a:rPr lang="el-GR" sz="3700" b="1" dirty="0">
                <a:solidFill>
                  <a:schemeClr val="accent1"/>
                </a:solidFill>
                <a:latin typeface="Arial" panose="020B0604020202020204" pitchFamily="34" charset="0"/>
                <a:ea typeface="Calibri" panose="020F0502020204030204" pitchFamily="34" charset="0"/>
              </a:rPr>
              <a:t>ΓΕΝΙΚΑ ΚΑΙ ΓΙΑ ΤΟΝ </a:t>
            </a:r>
            <a:r>
              <a:rPr lang="en-US" sz="3700" b="1" dirty="0">
                <a:solidFill>
                  <a:schemeClr val="accent1"/>
                </a:solidFill>
                <a:latin typeface="Arial" panose="020B0604020202020204" pitchFamily="34" charset="0"/>
                <a:ea typeface="Calibri" panose="020F0502020204030204" pitchFamily="34" charset="0"/>
              </a:rPr>
              <a:t>COVID-19) </a:t>
            </a:r>
          </a:p>
          <a:p>
            <a:pPr algn="ctr"/>
            <a:endParaRPr lang="en-US" sz="3700" b="1" dirty="0">
              <a:solidFill>
                <a:schemeClr val="accent1"/>
              </a:solidFill>
              <a:latin typeface="Arial" panose="020B0604020202020204" pitchFamily="34" charset="0"/>
              <a:ea typeface="Calibri" panose="020F0502020204030204" pitchFamily="34" charset="0"/>
            </a:endParaRPr>
          </a:p>
          <a:p>
            <a:pPr algn="ctr"/>
            <a:r>
              <a:rPr lang="en-US" sz="3700" b="1" dirty="0">
                <a:solidFill>
                  <a:schemeClr val="accent1"/>
                </a:solidFill>
                <a:latin typeface="Arial" panose="020B0604020202020204" pitchFamily="34" charset="0"/>
                <a:ea typeface="Calibri" panose="020F0502020204030204" pitchFamily="34" charset="0"/>
              </a:rPr>
              <a:t> </a:t>
            </a:r>
            <a:endParaRPr lang="en-GB" sz="3700" dirty="0"/>
          </a:p>
        </p:txBody>
      </p:sp>
      <p:sp>
        <p:nvSpPr>
          <p:cNvPr id="2" name="Slide Number Placeholder 1">
            <a:extLst>
              <a:ext uri="{FF2B5EF4-FFF2-40B4-BE49-F238E27FC236}">
                <a16:creationId xmlns:a16="http://schemas.microsoft.com/office/drawing/2014/main" xmlns="" id="{0F858AF7-DA0D-4E3B-A394-C620E936EA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57</a:t>
            </a:fld>
            <a:endParaRPr lang="tr-TR"/>
          </a:p>
        </p:txBody>
      </p:sp>
    </p:spTree>
    <p:extLst>
      <p:ext uri="{BB962C8B-B14F-4D97-AF65-F5344CB8AC3E}">
        <p14:creationId xmlns:p14="http://schemas.microsoft.com/office/powerpoint/2010/main" val="2616542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3"/>
          <p:cNvSpPr txBox="1">
            <a:spLocks noGrp="1"/>
          </p:cNvSpPr>
          <p:nvPr>
            <p:ph type="body" idx="1"/>
          </p:nvPr>
        </p:nvSpPr>
        <p:spPr>
          <a:xfrm>
            <a:off x="609600" y="972767"/>
            <a:ext cx="10940716" cy="57167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472C4"/>
              </a:buClr>
              <a:buSzPts val="3200"/>
              <a:buNone/>
            </a:pPr>
            <a:r>
              <a:rPr lang="en-US" sz="3200" dirty="0">
                <a:solidFill>
                  <a:srgbClr val="4472C4"/>
                </a:solidFill>
                <a:latin typeface="Arial"/>
                <a:ea typeface="Arial"/>
                <a:cs typeface="Arial"/>
                <a:sym typeface="Arial"/>
              </a:rPr>
              <a:t> </a:t>
            </a:r>
            <a:endParaRPr lang="en-US" dirty="0"/>
          </a:p>
          <a:p>
            <a:pPr marL="0" lvl="0" indent="0" algn="l" rtl="0">
              <a:lnSpc>
                <a:spcPct val="90000"/>
              </a:lnSpc>
              <a:spcBef>
                <a:spcPts val="1000"/>
              </a:spcBef>
              <a:spcAft>
                <a:spcPts val="0"/>
              </a:spcAft>
              <a:buClr>
                <a:schemeClr val="dk1"/>
              </a:buClr>
              <a:buSzPts val="3200"/>
              <a:buNone/>
            </a:pPr>
            <a:endParaRPr lang="el-GR" sz="3200" dirty="0">
              <a:solidFill>
                <a:srgbClr val="4472C4"/>
              </a:solidFill>
              <a:latin typeface="Arial"/>
              <a:ea typeface="Arial"/>
              <a:cs typeface="Arial"/>
              <a:sym typeface="Arial"/>
            </a:endParaRPr>
          </a:p>
          <a:p>
            <a:pPr marL="0" lvl="0" indent="0">
              <a:buNone/>
            </a:pPr>
            <a:r>
              <a:rPr lang="el-GR" sz="1600" dirty="0">
                <a:latin typeface="+mj-lt"/>
              </a:rPr>
              <a:t>Χωρίς να συνειδητοποιήσουμε τη σημασία των κανόνων υγιεινής στην αλυσίδα επεξεργασίας, η εφαρμογή και η συντήρηση ενός λειτουργικού συστήματος ασφάλειας είναι ένας στόχος που είναι πολύ δύσκολο να επιτευχθεί και είναι σημαντικό να εκπαιδεύσετε το προσωπικό στην κουζίνα για ένα λειτουργικό σύστημα ασφάλειας και είναι απαραίτητο για όλους τους επαγγελματίες ομάδες στον τομέα της μαγειρικής. </a:t>
            </a:r>
          </a:p>
          <a:p>
            <a:pPr marL="0" lvl="0" indent="0">
              <a:buNone/>
            </a:pPr>
            <a:r>
              <a:rPr lang="el-GR" sz="1600" dirty="0">
                <a:latin typeface="+mj-lt"/>
              </a:rPr>
              <a:t>Αυτές είναι συμβουλές για καλή υγιεινή κουζίνας:</a:t>
            </a:r>
            <a:r>
              <a:rPr lang="el-GR" dirty="0"/>
              <a:t> </a:t>
            </a:r>
          </a:p>
          <a:p>
            <a:pPr marL="285750" indent="-285750"/>
            <a:r>
              <a:rPr lang="el-GR" sz="1600" dirty="0">
                <a:latin typeface="+mj-lt"/>
              </a:rPr>
              <a:t>Αφαιρέστε τα δαχτυλίδια και τα κοσμήματα </a:t>
            </a:r>
          </a:p>
          <a:p>
            <a:pPr marL="285750" indent="-285750"/>
            <a:r>
              <a:rPr lang="el-GR" sz="1600" dirty="0">
                <a:latin typeface="+mj-lt"/>
              </a:rPr>
              <a:t>Τα μαλλιά πρέπει να τραβηχτούν πίσω και κάτω από ένα καπάκι, δίχτυ μαλλιών ή καπέλο </a:t>
            </a:r>
          </a:p>
          <a:p>
            <a:pPr marL="285750" indent="-285750"/>
            <a:r>
              <a:rPr lang="el-GR" sz="1600" dirty="0">
                <a:latin typeface="+mj-lt"/>
              </a:rPr>
              <a:t>Καθαρίστε τους μετρητές σας </a:t>
            </a:r>
            <a:endParaRPr sz="1600" dirty="0">
              <a:latin typeface="+mj-lt"/>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p>
        </p:txBody>
      </p:sp>
      <p:sp>
        <p:nvSpPr>
          <p:cNvPr id="2" name="TextBox 1">
            <a:extLst>
              <a:ext uri="{FF2B5EF4-FFF2-40B4-BE49-F238E27FC236}">
                <a16:creationId xmlns:a16="http://schemas.microsoft.com/office/drawing/2014/main" xmlns="" id="{F4B5C5BA-7376-42C5-BEE8-BD340C8ADCE5}"/>
              </a:ext>
            </a:extLst>
          </p:cNvPr>
          <p:cNvSpPr txBox="1"/>
          <p:nvPr/>
        </p:nvSpPr>
        <p:spPr>
          <a:xfrm>
            <a:off x="609600" y="1347537"/>
            <a:ext cx="5727032" cy="477054"/>
          </a:xfrm>
          <a:prstGeom prst="rect">
            <a:avLst/>
          </a:prstGeom>
          <a:noFill/>
        </p:spPr>
        <p:txBody>
          <a:bodyPr wrap="square" rtlCol="0">
            <a:spAutoFit/>
          </a:bodyPr>
          <a:lstStyle/>
          <a:p>
            <a:r>
              <a:rPr lang="en-US" sz="2500" b="1" kern="1200" dirty="0">
                <a:solidFill>
                  <a:schemeClr val="accent1"/>
                </a:solidFill>
                <a:latin typeface="Arial" panose="020B0604020202020204" pitchFamily="34" charset="0"/>
                <a:ea typeface="+mj-ea"/>
                <a:cs typeface="+mj-cs"/>
              </a:rPr>
              <a:t>4.1. </a:t>
            </a:r>
            <a:r>
              <a:rPr lang="el-GR" sz="2500" b="1" kern="1200" dirty="0">
                <a:solidFill>
                  <a:schemeClr val="accent1"/>
                </a:solidFill>
                <a:latin typeface="Arial" panose="020B0604020202020204" pitchFamily="34" charset="0"/>
                <a:ea typeface="+mj-ea"/>
                <a:cs typeface="+mj-cs"/>
              </a:rPr>
              <a:t>Υγιεινή καλής κουζίνας</a:t>
            </a:r>
          </a:p>
        </p:txBody>
      </p:sp>
      <p:sp>
        <p:nvSpPr>
          <p:cNvPr id="3" name="Slide Number Placeholder 2">
            <a:extLst>
              <a:ext uri="{FF2B5EF4-FFF2-40B4-BE49-F238E27FC236}">
                <a16:creationId xmlns:a16="http://schemas.microsoft.com/office/drawing/2014/main" xmlns="" id="{F53BE256-8BB2-4471-AB54-760C1F77ED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58</a:t>
            </a:fld>
            <a:endParaRPr lang="tr-T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4"/>
          <p:cNvSpPr txBox="1">
            <a:spLocks noGrp="1"/>
          </p:cNvSpPr>
          <p:nvPr>
            <p:ph type="body" idx="1"/>
          </p:nvPr>
        </p:nvSpPr>
        <p:spPr>
          <a:xfrm>
            <a:off x="625642" y="1595336"/>
            <a:ext cx="9821864" cy="4532749"/>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el-GR" sz="1600" dirty="0">
                <a:latin typeface="+mj-lt"/>
              </a:rPr>
              <a:t>Πλύνετε τα φρούτα και τα λαχανικά. Χρησιμοποιήστε κρύο τρεχούμενο νερό για να αφαιρέσετε φυτοφάρμακα και βρωμιά από φρούτα και λαχανικά. Εξάλλου, ποτέ δεν ξέρεις πόσα χέρια άγγιξαν το μήλο πριν το αγοράσεις. </a:t>
            </a:r>
          </a:p>
          <a:p>
            <a:pPr marL="228600" lvl="0" indent="-228600">
              <a:spcBef>
                <a:spcPts val="0"/>
              </a:spcBef>
            </a:pPr>
            <a:endParaRPr lang="el-GR" sz="1600" dirty="0">
              <a:latin typeface="+mj-lt"/>
            </a:endParaRPr>
          </a:p>
          <a:p>
            <a:pPr marL="228600" lvl="0" indent="-228600">
              <a:spcBef>
                <a:spcPts val="0"/>
              </a:spcBef>
            </a:pPr>
            <a:r>
              <a:rPr lang="el-GR" sz="1600" dirty="0">
                <a:latin typeface="+mj-lt"/>
              </a:rPr>
              <a:t>Κρατήστε τα ωμά τρόφιμα διατηρημένα με απλή ψύξη Ειδικά το κρέας και τα ψάρια δεν πρέπει να αφαιρούνται από το ψυγείο πριν από το πολύ 30 λεπτά πριν από τη χρήση. </a:t>
            </a:r>
          </a:p>
          <a:p>
            <a:pPr marL="228600" lvl="0" indent="-228600">
              <a:spcBef>
                <a:spcPts val="0"/>
              </a:spcBef>
            </a:pPr>
            <a:endParaRPr lang="el-GR" sz="1600" dirty="0">
              <a:latin typeface="+mj-lt"/>
            </a:endParaRPr>
          </a:p>
          <a:p>
            <a:pPr marL="228600" lvl="0" indent="-228600">
              <a:spcBef>
                <a:spcPts val="0"/>
              </a:spcBef>
            </a:pPr>
            <a:r>
              <a:rPr lang="el-GR" sz="1600" dirty="0">
                <a:latin typeface="+mj-lt"/>
              </a:rPr>
              <a:t>Καθαρίστε τις σανίδες κοπής σας. Η μέση σανίδα κοπής θα μπορούσε να έχει πάνω από 200 τοις εκατό περισσότερα βακτήρια κοπράνων σε αυτό από το τυπικό κάθισμα τουαλέτας. Διατηρήστε το καθαρό! Το ζεστό τρεχούμενο νερό και ένα καλό τρίψιμο κάνει το τέχνασμα. Χρησιμοποιήστε απορρυπαντικά σε πλαστικές σανίδες κοπής και μισό λεμόνι και αλάτι λειτουργούν καλά με ξύλο. </a:t>
            </a:r>
          </a:p>
          <a:p>
            <a:pPr marL="228600" lvl="0" indent="-228600">
              <a:spcBef>
                <a:spcPts val="0"/>
              </a:spcBef>
            </a:pPr>
            <a:endParaRPr lang="el-GR" sz="1600" dirty="0">
              <a:latin typeface="+mj-lt"/>
            </a:endParaRPr>
          </a:p>
          <a:p>
            <a:pPr marL="228600" lvl="0" indent="-228600">
              <a:spcBef>
                <a:spcPts val="0"/>
              </a:spcBef>
            </a:pPr>
            <a:r>
              <a:rPr lang="el-GR" sz="1600" dirty="0">
                <a:latin typeface="+mj-lt"/>
              </a:rPr>
              <a:t>Πλύνετε τα χέρια σας όταν αλλάζετε σταθμό. Και πάλι, το πλύσιμο των χεριών είναι κρίσιμο για την καλή υγιεινή της κουζίνας. Κάθε φορά που μετακινείστε από τη μία εργασία στην άλλη εργασία, τα χέρια σας πρέπει να πλένονται, όπως όταν βγάζετε τα σκουπίδια για να κόβετε λαχανικά. Αφού αγγίξετε ωμά κρέατα, τα χέρια σας πρέπει να πλυθούν για να αποφευχθεί η μόλυνση άλλων τροφίμων στην κουζίνα. </a:t>
            </a:r>
            <a:endParaRPr sz="1600" dirty="0">
              <a:latin typeface="+mj-lt"/>
              <a:ea typeface="Arial"/>
              <a:cs typeface="Arial"/>
              <a:sym typeface="Arial"/>
            </a:endParaRPr>
          </a:p>
          <a:p>
            <a:pPr marL="0" lvl="0" indent="0" algn="l" rtl="0">
              <a:lnSpc>
                <a:spcPct val="90000"/>
              </a:lnSpc>
              <a:spcBef>
                <a:spcPts val="1000"/>
              </a:spcBef>
              <a:spcAft>
                <a:spcPts val="0"/>
              </a:spcAft>
              <a:buClr>
                <a:schemeClr val="dk1"/>
              </a:buClr>
              <a:buSzPts val="2800"/>
              <a:buNone/>
            </a:pPr>
            <a:endParaRPr sz="1600" dirty="0">
              <a:latin typeface="+mj-lt"/>
            </a:endParaRPr>
          </a:p>
        </p:txBody>
      </p:sp>
      <p:sp>
        <p:nvSpPr>
          <p:cNvPr id="2" name="Slide Number Placeholder 1">
            <a:extLst>
              <a:ext uri="{FF2B5EF4-FFF2-40B4-BE49-F238E27FC236}">
                <a16:creationId xmlns:a16="http://schemas.microsoft.com/office/drawing/2014/main" xmlns="" id="{3A9C263F-0854-448E-A5B9-CB2F9D48FC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59</a:t>
            </a:fld>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ΜΑΘΗΣΙΑΚΑ ΑΠΟΤΕΛΕΣΜΑΤΑ</a:t>
            </a:r>
            <a:endParaRPr sz="2500" b="1" dirty="0">
              <a:solidFill>
                <a:srgbClr val="4472C4"/>
              </a:solidFill>
              <a:latin typeface="Arial"/>
              <a:ea typeface="Arial"/>
              <a:cs typeface="Arial"/>
              <a:sym typeface="Arial"/>
            </a:endParaRPr>
          </a:p>
        </p:txBody>
      </p:sp>
      <p:sp>
        <p:nvSpPr>
          <p:cNvPr id="168" name="Google Shape;168;p6"/>
          <p:cNvSpPr txBox="1">
            <a:spLocks noGrp="1"/>
          </p:cNvSpPr>
          <p:nvPr>
            <p:ph type="body" idx="1"/>
          </p:nvPr>
        </p:nvSpPr>
        <p:spPr>
          <a:xfrm>
            <a:off x="838200" y="1841572"/>
            <a:ext cx="9797716" cy="396642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l-GR" sz="1800" dirty="0">
                <a:latin typeface="Arial"/>
                <a:ea typeface="Arial"/>
                <a:cs typeface="Arial"/>
                <a:sym typeface="Arial"/>
              </a:rPr>
              <a:t>Μετά την ολοκλήρωση αυτής της ενότητας, οι μαθητευόμενοι θα είναι ικανοί να:</a:t>
            </a:r>
          </a:p>
          <a:p>
            <a:pPr marL="0" lvl="0" indent="0" algn="l" rtl="0">
              <a:lnSpc>
                <a:spcPct val="90000"/>
              </a:lnSpc>
              <a:spcBef>
                <a:spcPts val="0"/>
              </a:spcBef>
              <a:spcAft>
                <a:spcPts val="0"/>
              </a:spcAft>
              <a:buClr>
                <a:schemeClr val="dk1"/>
              </a:buClr>
              <a:buSzPts val="1800"/>
              <a:buNone/>
            </a:pPr>
            <a:endParaRPr sz="1800" dirty="0"/>
          </a:p>
          <a:p>
            <a:pPr marL="0" lvl="0" indent="0">
              <a:lnSpc>
                <a:spcPct val="150000"/>
              </a:lnSpc>
              <a:spcBef>
                <a:spcPts val="600"/>
              </a:spcBef>
              <a:buNone/>
            </a:pPr>
            <a:r>
              <a:rPr lang="el-GR" sz="1800" b="1" dirty="0">
                <a:latin typeface="Arial"/>
                <a:cs typeface="Arial"/>
                <a:sym typeface="Arial"/>
              </a:rPr>
              <a:t>Μ.Α</a:t>
            </a:r>
            <a:r>
              <a:rPr lang="en-US" sz="1800" b="1" dirty="0">
                <a:latin typeface="Arial"/>
                <a:cs typeface="Arial"/>
                <a:sym typeface="Arial"/>
              </a:rPr>
              <a:t>1</a:t>
            </a:r>
            <a:r>
              <a:rPr lang="en-US" sz="1800" dirty="0">
                <a:latin typeface="Arial"/>
                <a:cs typeface="Arial"/>
                <a:sym typeface="Arial"/>
              </a:rPr>
              <a:t>: </a:t>
            </a:r>
            <a:r>
              <a:rPr lang="el-GR" sz="1800" dirty="0">
                <a:latin typeface="Arial"/>
                <a:cs typeface="Arial"/>
                <a:sym typeface="Arial"/>
              </a:rPr>
              <a:t>Ευαισθητοποιηθούν στα πολιτιστικά ζητήματα, τα παραδοσιακά φαγητά, τα προϊόντα και τις διατροφικές συνήθειες ·</a:t>
            </a:r>
            <a:endParaRPr lang="en-US" sz="1800" dirty="0">
              <a:latin typeface="Arial"/>
              <a:cs typeface="Arial"/>
              <a:sym typeface="Arial"/>
            </a:endParaRPr>
          </a:p>
          <a:p>
            <a:pPr marL="0" lvl="0" indent="0">
              <a:lnSpc>
                <a:spcPct val="150000"/>
              </a:lnSpc>
              <a:spcBef>
                <a:spcPts val="600"/>
              </a:spcBef>
              <a:buNone/>
            </a:pPr>
            <a:r>
              <a:rPr lang="el-GR" sz="1800" b="1" dirty="0">
                <a:latin typeface="Arial"/>
                <a:cs typeface="Arial"/>
                <a:sym typeface="Arial"/>
              </a:rPr>
              <a:t>Μ.Α</a:t>
            </a:r>
            <a:r>
              <a:rPr lang="en-US" sz="1800" b="1" dirty="0">
                <a:latin typeface="Arial"/>
                <a:cs typeface="Arial"/>
                <a:sym typeface="Arial"/>
              </a:rPr>
              <a:t>2</a:t>
            </a:r>
            <a:r>
              <a:rPr lang="en-US" sz="1800" dirty="0">
                <a:latin typeface="Arial"/>
                <a:cs typeface="Arial"/>
                <a:sym typeface="Arial"/>
              </a:rPr>
              <a:t>:</a:t>
            </a:r>
            <a:r>
              <a:rPr lang="el-GR" sz="1800" dirty="0">
                <a:latin typeface="Arial"/>
                <a:cs typeface="Arial"/>
                <a:sym typeface="Arial"/>
              </a:rPr>
              <a:t> </a:t>
            </a:r>
            <a:r>
              <a:rPr lang="el-GR" altLang="en-US" sz="1800" dirty="0">
                <a:latin typeface="Arial"/>
                <a:cs typeface="Arial"/>
              </a:rPr>
              <a:t>Κατανοήσουν και να επιδείξουν την ικανότητα να εφαρμόσουν τις δεξιότητες επικοινωνίας και ομαδικής εργασίας που είναι απαραίτητες για τον τομέα της μαγειρικής. </a:t>
            </a:r>
            <a:r>
              <a:rPr lang="en-US" altLang="en-US" sz="1800" dirty="0">
                <a:latin typeface="Arial"/>
                <a:cs typeface="Arial"/>
              </a:rPr>
              <a:t> </a:t>
            </a:r>
            <a:endParaRPr lang="el-GR" altLang="en-US" sz="1800" dirty="0">
              <a:latin typeface="Arial"/>
              <a:cs typeface="Arial"/>
            </a:endParaRPr>
          </a:p>
          <a:p>
            <a:pPr marL="0" lvl="0" indent="0" eaLnBrk="0" fontAlgn="base" hangingPunct="0">
              <a:lnSpc>
                <a:spcPct val="150000"/>
              </a:lnSpc>
              <a:spcBef>
                <a:spcPts val="600"/>
              </a:spcBef>
              <a:buClrTx/>
              <a:buSzTx/>
              <a:buNone/>
            </a:pPr>
            <a:r>
              <a:rPr lang="en-US" sz="1800" b="1" dirty="0">
                <a:latin typeface="Arial"/>
                <a:cs typeface="Arial"/>
                <a:sym typeface="Arial"/>
              </a:rPr>
              <a:t>M.A3: </a:t>
            </a:r>
            <a:r>
              <a:rPr lang="el-GR" altLang="en-US" sz="1800" dirty="0">
                <a:latin typeface="Arial"/>
                <a:cs typeface="Arial"/>
              </a:rPr>
              <a:t>επιδείξουν την ικανότητα εφαρμογής πρώτων βοηθειών και την παροχή θεραπείας σε περιπτώσεις τροφικής δηλητηρίασης και εφαρμογή τεχνικών υγιεινής. </a:t>
            </a:r>
          </a:p>
          <a:p>
            <a:pPr marL="228600" lvl="0" indent="-114300" algn="l" rtl="0">
              <a:lnSpc>
                <a:spcPct val="90000"/>
              </a:lnSpc>
              <a:spcBef>
                <a:spcPts val="1000"/>
              </a:spcBef>
              <a:spcAft>
                <a:spcPts val="0"/>
              </a:spcAft>
              <a:buClr>
                <a:schemeClr val="dk1"/>
              </a:buClr>
              <a:buSzPts val="1800"/>
              <a:buNone/>
            </a:pPr>
            <a:endParaRPr sz="1800" dirty="0"/>
          </a:p>
        </p:txBody>
      </p:sp>
      <p:sp>
        <p:nvSpPr>
          <p:cNvPr id="2" name="Rectangle 1">
            <a:extLst>
              <a:ext uri="{FF2B5EF4-FFF2-40B4-BE49-F238E27FC236}">
                <a16:creationId xmlns:a16="http://schemas.microsoft.com/office/drawing/2014/main" xmlns="" id="{DC8D1334-264B-464B-81C0-CEB35A1B869A}"/>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xmlns="" id="{951D3BF3-9252-418C-B501-4F16FB5C55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6</a:t>
            </a:fld>
            <a:endParaRPr lang="tr-T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5"/>
          <p:cNvSpPr txBox="1">
            <a:spLocks noGrp="1"/>
          </p:cNvSpPr>
          <p:nvPr>
            <p:ph type="body" idx="1"/>
          </p:nvPr>
        </p:nvSpPr>
        <p:spPr>
          <a:xfrm>
            <a:off x="544750" y="1245140"/>
            <a:ext cx="6167336" cy="4766554"/>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sz="2900" b="1" kern="1200" dirty="0">
                <a:solidFill>
                  <a:schemeClr val="accent1"/>
                </a:solidFill>
                <a:latin typeface="Arial" panose="020B0604020202020204" pitchFamily="34" charset="0"/>
                <a:ea typeface="+mj-ea"/>
                <a:cs typeface="+mj-cs"/>
                <a:sym typeface="Arial"/>
              </a:rPr>
              <a:t>4.2. </a:t>
            </a:r>
            <a:r>
              <a:rPr lang="el-GR" sz="2900" b="1" kern="1200" dirty="0">
                <a:solidFill>
                  <a:schemeClr val="accent1"/>
                </a:solidFill>
                <a:latin typeface="Arial" panose="020B0604020202020204" pitchFamily="34" charset="0"/>
                <a:ea typeface="+mj-ea"/>
                <a:cs typeface="+mj-cs"/>
                <a:sym typeface="Arial"/>
              </a:rPr>
              <a:t>Τεχνική για καλό πλύσιμο χεριών</a:t>
            </a:r>
            <a:endParaRPr sz="2900" b="1" kern="1200" dirty="0">
              <a:solidFill>
                <a:schemeClr val="accent1"/>
              </a:solidFill>
              <a:latin typeface="Arial" panose="020B0604020202020204" pitchFamily="34" charset="0"/>
              <a:ea typeface="+mj-ea"/>
              <a:cs typeface="+mj-cs"/>
              <a:sym typeface="Arial"/>
            </a:endParaRPr>
          </a:p>
          <a:p>
            <a:pPr marL="0" lvl="0" indent="0" algn="l" rtl="0">
              <a:lnSpc>
                <a:spcPct val="90000"/>
              </a:lnSpc>
              <a:spcBef>
                <a:spcPts val="1000"/>
              </a:spcBef>
              <a:spcAft>
                <a:spcPts val="0"/>
              </a:spcAft>
              <a:buClr>
                <a:schemeClr val="dk1"/>
              </a:buClr>
              <a:buSzPct val="100000"/>
              <a:buNone/>
            </a:pPr>
            <a:endParaRPr sz="2100" dirty="0">
              <a:latin typeface="Arial"/>
              <a:ea typeface="Arial"/>
              <a:cs typeface="Arial"/>
              <a:sym typeface="Arial"/>
            </a:endParaRPr>
          </a:p>
          <a:p>
            <a:pPr marL="685800" lvl="1" indent="-228600">
              <a:lnSpc>
                <a:spcPct val="150000"/>
              </a:lnSpc>
              <a:buSzPct val="100000"/>
            </a:pPr>
            <a:r>
              <a:rPr lang="el-GR" dirty="0"/>
              <a:t>Χρησιμοποιήστε σαπούνι και ζεστό τρεχούμενο νερό. </a:t>
            </a:r>
          </a:p>
          <a:p>
            <a:pPr marL="685800" lvl="1" indent="-228600">
              <a:lnSpc>
                <a:spcPct val="150000"/>
              </a:lnSpc>
              <a:buSzPct val="100000"/>
            </a:pPr>
            <a:r>
              <a:rPr lang="el-GR" dirty="0"/>
              <a:t>Ξεπλύνετε καλά τα χέρια σας. </a:t>
            </a:r>
          </a:p>
          <a:p>
            <a:pPr marL="685800" lvl="1" indent="-228600">
              <a:lnSpc>
                <a:spcPct val="150000"/>
              </a:lnSpc>
              <a:buSzPct val="100000"/>
            </a:pPr>
            <a:r>
              <a:rPr lang="el-GR" dirty="0"/>
              <a:t>Πλύνετε όλες τις επιφάνειες, μεταξύ των δακτύλων σας, των παλαμών και της πλάτης των χεριών, των καρπών και των νυχιών σας. </a:t>
            </a:r>
          </a:p>
          <a:p>
            <a:pPr marL="685800" lvl="1" indent="-228600">
              <a:lnSpc>
                <a:spcPct val="150000"/>
              </a:lnSpc>
              <a:buSzPct val="100000"/>
            </a:pPr>
            <a:r>
              <a:rPr lang="el-GR" dirty="0"/>
              <a:t>Πλύνετε καλά για 20 δευτερόλεπτα. </a:t>
            </a:r>
          </a:p>
          <a:p>
            <a:pPr marL="685800" lvl="1" indent="-228600">
              <a:lnSpc>
                <a:spcPct val="150000"/>
              </a:lnSpc>
              <a:buSzPct val="100000"/>
            </a:pPr>
            <a:r>
              <a:rPr lang="el-GR" dirty="0"/>
              <a:t>Ξεπλύνετε καλά. </a:t>
            </a:r>
          </a:p>
          <a:p>
            <a:pPr marL="685800" lvl="1" indent="-228600">
              <a:lnSpc>
                <a:spcPct val="150000"/>
              </a:lnSpc>
              <a:buSzPct val="100000"/>
            </a:pPr>
            <a:r>
              <a:rPr lang="el-GR" dirty="0"/>
              <a:t>Κάνετε αυτό μια συνήθεια, ειδικά πριν από τα γεύματα και μετά τη χρήση του μπάνιου, είτε είστε άρρωστοι είτε όχι. </a:t>
            </a:r>
            <a:endParaRPr dirty="0"/>
          </a:p>
        </p:txBody>
      </p:sp>
      <p:pic>
        <p:nvPicPr>
          <p:cNvPr id="475" name="Google Shape;475;p55"/>
          <p:cNvPicPr preferRelativeResize="0"/>
          <p:nvPr/>
        </p:nvPicPr>
        <p:blipFill rotWithShape="1">
          <a:blip r:embed="rId3">
            <a:alphaModFix/>
          </a:blip>
          <a:srcRect/>
          <a:stretch/>
        </p:blipFill>
        <p:spPr>
          <a:xfrm>
            <a:off x="6478620" y="1245140"/>
            <a:ext cx="4494179" cy="4920832"/>
          </a:xfrm>
          <a:prstGeom prst="rect">
            <a:avLst/>
          </a:prstGeom>
          <a:noFill/>
          <a:ln>
            <a:noFill/>
          </a:ln>
        </p:spPr>
      </p:pic>
      <p:sp>
        <p:nvSpPr>
          <p:cNvPr id="476" name="Google Shape;476;p55"/>
          <p:cNvSpPr txBox="1"/>
          <p:nvPr/>
        </p:nvSpPr>
        <p:spPr>
          <a:xfrm>
            <a:off x="7354111" y="6011694"/>
            <a:ext cx="36186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Picture 10:  Resource Freepik </a:t>
            </a:r>
            <a:endParaRPr/>
          </a:p>
        </p:txBody>
      </p:sp>
      <p:sp>
        <p:nvSpPr>
          <p:cNvPr id="2" name="Slide Number Placeholder 1">
            <a:extLst>
              <a:ext uri="{FF2B5EF4-FFF2-40B4-BE49-F238E27FC236}">
                <a16:creationId xmlns:a16="http://schemas.microsoft.com/office/drawing/2014/main" xmlns="" id="{4FBD5776-0005-4AC2-B544-13EF8849A8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60</a:t>
            </a:fld>
            <a:endParaRPr lang="tr-T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6"/>
          <p:cNvSpPr txBox="1">
            <a:spLocks noGrp="1"/>
          </p:cNvSpPr>
          <p:nvPr>
            <p:ph type="body" idx="1"/>
          </p:nvPr>
        </p:nvSpPr>
        <p:spPr>
          <a:xfrm>
            <a:off x="609600" y="2021305"/>
            <a:ext cx="10940716" cy="4836695"/>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el-GR" sz="1600" dirty="0">
                <a:latin typeface="+mj-lt"/>
              </a:rPr>
              <a:t>Μην αφήνετε βρώμικα πιάτα να συσσωρεύονται στο νεροχύτη </a:t>
            </a:r>
          </a:p>
          <a:p>
            <a:pPr marL="228600" lvl="0" indent="-228600">
              <a:spcBef>
                <a:spcPts val="0"/>
              </a:spcBef>
            </a:pPr>
            <a:r>
              <a:rPr lang="el-GR" sz="1600" dirty="0">
                <a:latin typeface="+mj-lt"/>
              </a:rPr>
              <a:t>Αποφύγετε το βερνίκι νυχιών, το άρωμα και το </a:t>
            </a:r>
            <a:r>
              <a:rPr lang="el-GR" sz="1600" dirty="0" err="1">
                <a:latin typeface="+mj-lt"/>
              </a:rPr>
              <a:t>aftershave</a:t>
            </a:r>
            <a:r>
              <a:rPr lang="el-GR" sz="1600" dirty="0">
                <a:latin typeface="+mj-lt"/>
              </a:rPr>
              <a:t> </a:t>
            </a:r>
          </a:p>
          <a:p>
            <a:pPr marL="228600" lvl="0" indent="-228600">
              <a:spcBef>
                <a:spcPts val="0"/>
              </a:spcBef>
            </a:pPr>
            <a:r>
              <a:rPr lang="el-GR" sz="1600" dirty="0">
                <a:latin typeface="+mj-lt"/>
              </a:rPr>
              <a:t>Φυλάσσετε τα απορρίμματα τροφίμων σε κλειστό κάδο. </a:t>
            </a:r>
          </a:p>
          <a:p>
            <a:pPr marL="228600" lvl="0" indent="-228600">
              <a:spcBef>
                <a:spcPts val="0"/>
              </a:spcBef>
            </a:pPr>
            <a:r>
              <a:rPr lang="el-GR" sz="1600" dirty="0">
                <a:latin typeface="+mj-lt"/>
              </a:rPr>
              <a:t>Ένα κλειστό δοχείο ή κάδος διατηρεί μακριά τα ανεπιθύμητα έντομα. </a:t>
            </a:r>
          </a:p>
          <a:p>
            <a:pPr marL="228600" lvl="0" indent="-228600">
              <a:spcBef>
                <a:spcPts val="0"/>
              </a:spcBef>
            </a:pPr>
            <a:r>
              <a:rPr lang="el-GR" sz="1600" dirty="0">
                <a:latin typeface="+mj-lt"/>
              </a:rPr>
              <a:t>Απολυμάνετε τη βρύση σας σε τακτική βάση. </a:t>
            </a:r>
          </a:p>
          <a:p>
            <a:pPr marL="228600" lvl="0" indent="-228600">
              <a:spcBef>
                <a:spcPts val="0"/>
              </a:spcBef>
            </a:pPr>
            <a:r>
              <a:rPr lang="el-GR" sz="1600" dirty="0">
                <a:latin typeface="+mj-lt"/>
              </a:rPr>
              <a:t>Η βρύση είναι ένας παράδεισος βακτηρίων, κάθε φορά που την ενεργοποιείτε με λιπαρά ακάθαρτα χέρια, μεταφέρετε τα μικρόβια σε αυτήν. Όταν το απενεργοποιείτε, αφού καθαρίσετε τα χέρια σας, η βρύση μεταφέρει μερικά από τα μικρόβια πίσω στα χέρια σας. </a:t>
            </a:r>
          </a:p>
          <a:p>
            <a:pPr marL="228600" lvl="0" indent="-228600">
              <a:spcBef>
                <a:spcPts val="0"/>
              </a:spcBef>
            </a:pPr>
            <a:r>
              <a:rPr lang="el-GR" sz="1600" dirty="0">
                <a:latin typeface="+mj-lt"/>
              </a:rPr>
              <a:t>Απαγορεύεται το κάπνισμα </a:t>
            </a:r>
          </a:p>
          <a:p>
            <a:pPr marL="228600" lvl="0" indent="-228600">
              <a:spcBef>
                <a:spcPts val="0"/>
              </a:spcBef>
            </a:pPr>
            <a:r>
              <a:rPr lang="el-GR" sz="1600" dirty="0">
                <a:latin typeface="+mj-lt"/>
              </a:rPr>
              <a:t>Πιάσε τα φτερνίσματα σου </a:t>
            </a:r>
            <a:endParaRPr sz="1600" dirty="0">
              <a:latin typeface="+mj-lt"/>
              <a:ea typeface="Arial"/>
              <a:cs typeface="Arial"/>
              <a:sym typeface="Arial"/>
            </a:endParaRPr>
          </a:p>
          <a:p>
            <a:pPr marL="0" lvl="0" indent="0" algn="l" rtl="0">
              <a:lnSpc>
                <a:spcPct val="90000"/>
              </a:lnSpc>
              <a:spcBef>
                <a:spcPts val="1000"/>
              </a:spcBef>
              <a:spcAft>
                <a:spcPts val="0"/>
              </a:spcAft>
              <a:buClr>
                <a:schemeClr val="dk1"/>
              </a:buClr>
              <a:buSzPts val="2800"/>
              <a:buNone/>
            </a:pPr>
            <a:endParaRPr sz="1600" dirty="0">
              <a:latin typeface="+mj-lt"/>
            </a:endParaRPr>
          </a:p>
        </p:txBody>
      </p:sp>
      <p:sp>
        <p:nvSpPr>
          <p:cNvPr id="2" name="Slide Number Placeholder 1">
            <a:extLst>
              <a:ext uri="{FF2B5EF4-FFF2-40B4-BE49-F238E27FC236}">
                <a16:creationId xmlns:a16="http://schemas.microsoft.com/office/drawing/2014/main" xmlns="" id="{489E4F9F-1545-49C2-9D1D-C738A0DF08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61</a:t>
            </a:fld>
            <a:endParaRPr lang="tr-T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7"/>
          <p:cNvSpPr txBox="1">
            <a:spLocks noGrp="1"/>
          </p:cNvSpPr>
          <p:nvPr>
            <p:ph type="body" idx="1"/>
          </p:nvPr>
        </p:nvSpPr>
        <p:spPr>
          <a:xfrm>
            <a:off x="1011677" y="1536971"/>
            <a:ext cx="9144000" cy="5152588"/>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r>
              <a:rPr lang="el-GR" sz="1600" dirty="0">
                <a:latin typeface="+mj-lt"/>
              </a:rPr>
              <a:t>Κρατήστε τα νύχια σας κοντά και καθαρά </a:t>
            </a:r>
          </a:p>
          <a:p>
            <a:pPr marL="228600" lvl="0" indent="-228600">
              <a:spcBef>
                <a:spcPts val="0"/>
              </a:spcBef>
            </a:pPr>
            <a:r>
              <a:rPr lang="el-GR" sz="1600" dirty="0">
                <a:latin typeface="+mj-lt"/>
              </a:rPr>
              <a:t>Φοράτε μια καθαρή στολή καθημερινά και το φοράτε μόνο στο χώρο εργασίας </a:t>
            </a:r>
          </a:p>
          <a:p>
            <a:pPr marL="228600" lvl="0" indent="-228600">
              <a:spcBef>
                <a:spcPts val="0"/>
              </a:spcBef>
            </a:pPr>
            <a:r>
              <a:rPr lang="el-GR" sz="1600" dirty="0">
                <a:latin typeface="+mj-lt"/>
              </a:rPr>
              <a:t>Διατηρήστε το φαγητό στη σωστή θερμοκρασία </a:t>
            </a:r>
          </a:p>
          <a:p>
            <a:pPr marL="228600" lvl="0" indent="-228600">
              <a:spcBef>
                <a:spcPts val="0"/>
              </a:spcBef>
            </a:pPr>
            <a:r>
              <a:rPr lang="el-GR" sz="1600" dirty="0">
                <a:latin typeface="+mj-lt"/>
              </a:rPr>
              <a:t>Υπάρχει πολύ στενή σχέση μεταξύ θερμοκρασίας και μικροβιακού φορτίου: τα τρόφιμα πρέπει να </a:t>
            </a:r>
            <a:r>
              <a:rPr lang="el-GR" sz="1600" dirty="0" err="1">
                <a:latin typeface="+mj-lt"/>
              </a:rPr>
              <a:t>σερβίρονται</a:t>
            </a:r>
            <a:r>
              <a:rPr lang="el-GR" sz="1600" dirty="0">
                <a:latin typeface="+mj-lt"/>
              </a:rPr>
              <a:t> σε θερμοκρασία τουλάχιστον 70 ° C. Η ζώνη κινδύνου - όταν τα βακτήρια θα πολλαπλασιαστούν πιο γρήγορα - βρίσκεται μεταξύ 15 ° και 55 ° C. </a:t>
            </a:r>
            <a:endParaRPr sz="1600" dirty="0">
              <a:latin typeface="+mj-lt"/>
            </a:endParaRPr>
          </a:p>
          <a:p>
            <a:pPr marL="0" lvl="0" indent="0" algn="l" rtl="0">
              <a:lnSpc>
                <a:spcPct val="90000"/>
              </a:lnSpc>
              <a:spcBef>
                <a:spcPts val="1000"/>
              </a:spcBef>
              <a:spcAft>
                <a:spcPts val="0"/>
              </a:spcAft>
              <a:buClr>
                <a:schemeClr val="dk1"/>
              </a:buClr>
              <a:buSzPts val="2800"/>
              <a:buNone/>
            </a:pPr>
            <a:endParaRPr sz="1600" dirty="0">
              <a:latin typeface="+mj-lt"/>
            </a:endParaRPr>
          </a:p>
        </p:txBody>
      </p:sp>
      <p:sp>
        <p:nvSpPr>
          <p:cNvPr id="2" name="Slide Number Placeholder 1">
            <a:extLst>
              <a:ext uri="{FF2B5EF4-FFF2-40B4-BE49-F238E27FC236}">
                <a16:creationId xmlns:a16="http://schemas.microsoft.com/office/drawing/2014/main" xmlns="" id="{A81CA655-9336-4610-8238-3E5C347B2E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62</a:t>
            </a:fld>
            <a:endParaRPr lang="tr-T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8"/>
          <p:cNvSpPr txBox="1">
            <a:spLocks noGrp="1"/>
          </p:cNvSpPr>
          <p:nvPr>
            <p:ph type="body" idx="1"/>
          </p:nvPr>
        </p:nvSpPr>
        <p:spPr>
          <a:xfrm>
            <a:off x="609600" y="898357"/>
            <a:ext cx="10234863" cy="57912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900"/>
              <a:buNone/>
            </a:pPr>
            <a:endParaRPr sz="1900" dirty="0">
              <a:latin typeface="Arial"/>
              <a:ea typeface="Arial"/>
              <a:cs typeface="Arial"/>
              <a:sym typeface="Arial"/>
            </a:endParaRPr>
          </a:p>
          <a:p>
            <a:pPr marL="0" lvl="0" indent="0" algn="l" rtl="0">
              <a:lnSpc>
                <a:spcPct val="90000"/>
              </a:lnSpc>
              <a:spcBef>
                <a:spcPts val="1000"/>
              </a:spcBef>
              <a:spcAft>
                <a:spcPts val="0"/>
              </a:spcAft>
              <a:buClr>
                <a:schemeClr val="dk1"/>
              </a:buClr>
              <a:buSzPts val="1800"/>
              <a:buNone/>
            </a:pPr>
            <a:r>
              <a:rPr lang="en-US" sz="2500" b="1" kern="1200" dirty="0">
                <a:solidFill>
                  <a:schemeClr val="accent1"/>
                </a:solidFill>
                <a:latin typeface="Arial" panose="020B0604020202020204" pitchFamily="34" charset="0"/>
                <a:ea typeface="+mj-ea"/>
                <a:cs typeface="+mj-cs"/>
                <a:sym typeface="Arial"/>
              </a:rPr>
              <a:t>4.3. </a:t>
            </a:r>
            <a:r>
              <a:rPr lang="el-GR" sz="2500" b="1" kern="1200" dirty="0">
                <a:solidFill>
                  <a:schemeClr val="accent1"/>
                </a:solidFill>
                <a:latin typeface="Arial" panose="020B0604020202020204" pitchFamily="34" charset="0"/>
                <a:ea typeface="+mj-ea"/>
                <a:cs typeface="+mj-cs"/>
                <a:sym typeface="Arial"/>
              </a:rPr>
              <a:t>Πρόληψη της μόλυνσης τροφίμων</a:t>
            </a:r>
            <a:r>
              <a:rPr lang="en-US" sz="2500" b="1" kern="1200" dirty="0">
                <a:solidFill>
                  <a:schemeClr val="accent1"/>
                </a:solidFill>
                <a:latin typeface="Arial" panose="020B0604020202020204" pitchFamily="34" charset="0"/>
                <a:ea typeface="+mj-ea"/>
                <a:cs typeface="+mj-cs"/>
                <a:sym typeface="Arial"/>
              </a:rPr>
              <a:t> </a:t>
            </a:r>
            <a:endParaRPr sz="2500" b="1" kern="1200" dirty="0">
              <a:solidFill>
                <a:schemeClr val="accent1"/>
              </a:solidFill>
              <a:latin typeface="Arial" panose="020B0604020202020204" pitchFamily="34" charset="0"/>
              <a:ea typeface="+mj-ea"/>
              <a:cs typeface="+mj-cs"/>
            </a:endParaRPr>
          </a:p>
          <a:p>
            <a:pPr marL="0" lvl="0" indent="0">
              <a:buNone/>
            </a:pPr>
            <a:r>
              <a:rPr lang="el-GR" sz="1700" dirty="0">
                <a:latin typeface="+mj-lt"/>
              </a:rPr>
              <a:t>Μόλυνση των τροφίμων: Η μόλυνση των τροφίμων αναφέρεται σε τρόφιμα που έχουν αλλοιωθεί από άλλη ουσία - είτε φυσική, βιολογική είτε χημική </a:t>
            </a:r>
          </a:p>
          <a:p>
            <a:pPr marL="285750" indent="-285750"/>
            <a:r>
              <a:rPr lang="el-GR" sz="1700" dirty="0">
                <a:latin typeface="+mj-lt"/>
              </a:rPr>
              <a:t>Τα βακτήρια μπορούν να εξαπλωθούν οπουδήποτε στην κουζίνα και να εξαπλωθούν από τη μία επιφάνεια στην άλλη χωρίς να το γνωρίζεται. Εάν τα βακτήρια εισέλθουν στα τρόφιμα, μπορούν να προκαλέσουν τροφικές ασθένειες. </a:t>
            </a:r>
          </a:p>
          <a:p>
            <a:pPr marL="285750" indent="-285750"/>
            <a:r>
              <a:rPr lang="el-GR" sz="1700" dirty="0">
                <a:latin typeface="+mj-lt"/>
              </a:rPr>
              <a:t>Πηγές μόλυνσης Χέρι με χέρι ή χέρι σε επαφή με τρόφιμα. Οι περισσότεροι ιοί και βακτήρια που προκαλούν κρυολογήματα, γρίπη και τροφικές ασθένειες εξαπλώνονται με αυτόν τον τρόπο. Άτομα με ηπατίτιδα Α, </a:t>
            </a:r>
            <a:r>
              <a:rPr lang="el-GR" sz="1700" dirty="0" err="1">
                <a:latin typeface="+mj-lt"/>
              </a:rPr>
              <a:t>νοροϊούς</a:t>
            </a:r>
            <a:r>
              <a:rPr lang="el-GR" sz="1700" dirty="0">
                <a:latin typeface="+mj-lt"/>
              </a:rPr>
              <a:t> ή βακτήρια σταφυλόκοκκου και στρεπτόκοκκου μπορούν να μεταδώσουν αυτές τις ασθένειες σε άλλους με το χειρισμό τροφίμων. </a:t>
            </a:r>
          </a:p>
          <a:p>
            <a:pPr marL="285750" indent="-285750"/>
            <a:r>
              <a:rPr lang="el-GR" sz="1700" dirty="0">
                <a:latin typeface="+mj-lt"/>
              </a:rPr>
              <a:t>Ωμό κρέας, πουλερικά και ψάρια. Αυτά μεταφέρουν πολλά επιβλαβή βακτήρια. Ένα από τα πιο σοβαρά είναι το </a:t>
            </a:r>
            <a:r>
              <a:rPr lang="el-GR" sz="1700" dirty="0" err="1">
                <a:latin typeface="+mj-lt"/>
              </a:rPr>
              <a:t>E.coli</a:t>
            </a:r>
            <a:r>
              <a:rPr lang="el-GR" sz="1700" dirty="0">
                <a:latin typeface="+mj-lt"/>
              </a:rPr>
              <a:t>. Αυτός είναι ο οργανισμός που βρίσκεται κυρίως στο μαγειρεμένο χάμπουργκερ. </a:t>
            </a:r>
          </a:p>
          <a:p>
            <a:pPr marL="285750" indent="-285750"/>
            <a:r>
              <a:rPr lang="el-GR" sz="1700" dirty="0">
                <a:latin typeface="+mj-lt"/>
              </a:rPr>
              <a:t>Κοτόπουλο, γαλοπούλα και πουλερικά. Αυτά συνδέονται με </a:t>
            </a:r>
            <a:r>
              <a:rPr lang="el-GR" sz="1700" dirty="0" err="1">
                <a:latin typeface="+mj-lt"/>
              </a:rPr>
              <a:t>shigella</a:t>
            </a:r>
            <a:r>
              <a:rPr lang="el-GR" sz="1700" dirty="0">
                <a:latin typeface="+mj-lt"/>
              </a:rPr>
              <a:t>, </a:t>
            </a:r>
            <a:r>
              <a:rPr lang="el-GR" sz="1700" dirty="0" err="1">
                <a:latin typeface="+mj-lt"/>
              </a:rPr>
              <a:t>salmonella</a:t>
            </a:r>
            <a:r>
              <a:rPr lang="el-GR" sz="1700" dirty="0">
                <a:latin typeface="+mj-lt"/>
              </a:rPr>
              <a:t> και </a:t>
            </a:r>
            <a:r>
              <a:rPr lang="el-GR" sz="1700" dirty="0" err="1">
                <a:latin typeface="+mj-lt"/>
              </a:rPr>
              <a:t>campylobacter</a:t>
            </a:r>
            <a:r>
              <a:rPr lang="el-GR" sz="1700" dirty="0">
                <a:latin typeface="+mj-lt"/>
              </a:rPr>
              <a:t>. Αυτά είναι βακτήρια που προκαλούν διάρροια, κράμπες και πυρετό. Τα περισσότερα κρέατα μπορούν να μολυνθούν με τοξοπλάσμωση. </a:t>
            </a:r>
            <a:endParaRPr sz="1700" dirty="0">
              <a:latin typeface="+mj-lt"/>
            </a:endParaRPr>
          </a:p>
          <a:p>
            <a:pPr marL="0" lvl="0" indent="0" algn="l" rtl="0">
              <a:lnSpc>
                <a:spcPct val="90000"/>
              </a:lnSpc>
              <a:spcBef>
                <a:spcPts val="1000"/>
              </a:spcBef>
              <a:spcAft>
                <a:spcPts val="0"/>
              </a:spcAft>
              <a:buClr>
                <a:schemeClr val="dk1"/>
              </a:buClr>
              <a:buSzPts val="2800"/>
              <a:buNone/>
            </a:pPr>
            <a:endParaRPr dirty="0"/>
          </a:p>
        </p:txBody>
      </p:sp>
      <p:sp>
        <p:nvSpPr>
          <p:cNvPr id="2" name="Slide Number Placeholder 1">
            <a:extLst>
              <a:ext uri="{FF2B5EF4-FFF2-40B4-BE49-F238E27FC236}">
                <a16:creationId xmlns:a16="http://schemas.microsoft.com/office/drawing/2014/main" xmlns="" id="{00D2BFD7-8A24-4454-A4D9-B991F1CAFC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63</a:t>
            </a:fld>
            <a:endParaRPr lang="tr-T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9"/>
          <p:cNvSpPr txBox="1">
            <a:spLocks noGrp="1"/>
          </p:cNvSpPr>
          <p:nvPr>
            <p:ph type="body" idx="1"/>
          </p:nvPr>
        </p:nvSpPr>
        <p:spPr>
          <a:xfrm>
            <a:off x="609600" y="898357"/>
            <a:ext cx="10234863" cy="57912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900"/>
              <a:buNone/>
            </a:pPr>
            <a:endParaRPr sz="190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497" name="Google Shape;497;p59"/>
          <p:cNvSpPr txBox="1"/>
          <p:nvPr/>
        </p:nvSpPr>
        <p:spPr>
          <a:xfrm>
            <a:off x="2759242" y="2727158"/>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59"/>
          <p:cNvSpPr/>
          <p:nvPr/>
        </p:nvSpPr>
        <p:spPr>
          <a:xfrm>
            <a:off x="721896" y="1582341"/>
            <a:ext cx="9464842" cy="3046948"/>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1800"/>
              <a:buFont typeface="Arial"/>
              <a:buChar char="•"/>
            </a:pPr>
            <a:r>
              <a:rPr lang="el-GR" sz="1600" dirty="0"/>
              <a:t>Θαλασσινά, ιδιαίτερα στρείδια, μύδια και άλλα οστρακοειδή. Αυτά μπορεί να μολυνθούν με τα είδη βακτηριδίων που προκαλούν διάρροια. Ή μπορεί να μολυνθούν με τον ιό της ηπατίτιδας Α. </a:t>
            </a:r>
          </a:p>
          <a:p>
            <a:pPr marL="342900" lvl="0" indent="-342900">
              <a:buClr>
                <a:schemeClr val="dk1"/>
              </a:buClr>
              <a:buSzPts val="1800"/>
              <a:buFont typeface="Arial"/>
              <a:buChar char="•"/>
            </a:pPr>
            <a:endParaRPr lang="el-GR" sz="1600" dirty="0"/>
          </a:p>
          <a:p>
            <a:pPr marL="342900" lvl="0" indent="-342900">
              <a:buClr>
                <a:schemeClr val="dk1"/>
              </a:buClr>
              <a:buSzPts val="1800"/>
              <a:buFont typeface="Arial"/>
              <a:buChar char="•"/>
            </a:pPr>
            <a:r>
              <a:rPr lang="el-GR" sz="1600" dirty="0"/>
              <a:t>Μη παστεριωμένο τυρί και λίγο κρέας. Αυτά μπορεί να μολυνθούν με ένα στέλεχος βακτηρίων (</a:t>
            </a:r>
            <a:r>
              <a:rPr lang="el-GR" sz="1600" dirty="0" err="1"/>
              <a:t>Listeria</a:t>
            </a:r>
            <a:r>
              <a:rPr lang="el-GR" sz="1600" dirty="0"/>
              <a:t> </a:t>
            </a:r>
            <a:r>
              <a:rPr lang="el-GR" sz="1600" dirty="0" err="1"/>
              <a:t>monocytogenes</a:t>
            </a:r>
            <a:r>
              <a:rPr lang="el-GR" sz="1600" dirty="0"/>
              <a:t>) που μπορεί να προκαλέσει ασθένεια στους ανθρώπους. Μπορεί επίσης να προκαλέσει αποβολή ή βλάβη σε ένα αναπτυσσόμενο μωρό κατά τη διάρκεια της εγκυμοσύνης. Η </a:t>
            </a:r>
            <a:r>
              <a:rPr lang="el-GR" sz="1600" dirty="0" err="1"/>
              <a:t>Listeria</a:t>
            </a:r>
            <a:r>
              <a:rPr lang="el-GR" sz="1600" dirty="0"/>
              <a:t> απαντάται συχνά σε μαλακά τυριά όπως το </a:t>
            </a:r>
            <a:r>
              <a:rPr lang="el-GR" sz="1600" dirty="0" err="1"/>
              <a:t>brie</a:t>
            </a:r>
            <a:r>
              <a:rPr lang="el-GR" sz="1600" dirty="0"/>
              <a:t>. </a:t>
            </a:r>
          </a:p>
          <a:p>
            <a:pPr marL="342900" lvl="0" indent="-342900">
              <a:buClr>
                <a:schemeClr val="dk1"/>
              </a:buClr>
              <a:buSzPts val="1800"/>
              <a:buFont typeface="Arial"/>
              <a:buChar char="•"/>
            </a:pPr>
            <a:endParaRPr lang="el-GR" sz="1600" dirty="0"/>
          </a:p>
          <a:p>
            <a:pPr marL="342900" lvl="0" indent="-342900">
              <a:buClr>
                <a:schemeClr val="dk1"/>
              </a:buClr>
              <a:buSzPts val="1800"/>
              <a:buFont typeface="Arial"/>
              <a:buChar char="•"/>
            </a:pPr>
            <a:r>
              <a:rPr lang="el-GR" sz="1600" dirty="0"/>
              <a:t>Μολυσμένα φρούτα και λαχανικά. Αυτά μπορούν να μεταφέρουν πολλούς οργανισμούς και παράσιτα, ανάλογα με το πού μεγάλωσαν και τον τρόπο επεξεργασίας τους. </a:t>
            </a: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sz="1600" dirty="0">
              <a:solidFill>
                <a:schemeClr val="dk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xmlns="" id="{D15627E3-15E6-425C-8F80-6591326BDF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64</a:t>
            </a:fld>
            <a:endParaRPr lang="tr-T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0"/>
          <p:cNvSpPr txBox="1">
            <a:spLocks noGrp="1"/>
          </p:cNvSpPr>
          <p:nvPr>
            <p:ph type="body" idx="1"/>
          </p:nvPr>
        </p:nvSpPr>
        <p:spPr>
          <a:xfrm>
            <a:off x="609600" y="898357"/>
            <a:ext cx="10234863" cy="57912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900"/>
              <a:buNone/>
            </a:pPr>
            <a:endParaRPr sz="190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504" name="Google Shape;504;p60"/>
          <p:cNvSpPr txBox="1"/>
          <p:nvPr/>
        </p:nvSpPr>
        <p:spPr>
          <a:xfrm>
            <a:off x="2759242" y="2727158"/>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60"/>
          <p:cNvSpPr/>
          <p:nvPr/>
        </p:nvSpPr>
        <p:spPr>
          <a:xfrm>
            <a:off x="866274" y="1275351"/>
            <a:ext cx="932046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chemeClr val="dk1"/>
                </a:solidFill>
                <a:latin typeface="Calibri"/>
                <a:ea typeface="Calibri"/>
                <a:cs typeface="Calibri"/>
                <a:sym typeface="Calibri"/>
              </a:rPr>
              <a:t>Ο ακόλουθος πίνακας αναφέρει κάποιες από τις πιθανές αιτίες μόλυνσης</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507" name="Google Shape;507;p60"/>
          <p:cNvSpPr/>
          <p:nvPr/>
        </p:nvSpPr>
        <p:spPr>
          <a:xfrm>
            <a:off x="1414463" y="18256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60"/>
          <p:cNvSpPr/>
          <p:nvPr/>
        </p:nvSpPr>
        <p:spPr>
          <a:xfrm>
            <a:off x="513107" y="1825625"/>
            <a:ext cx="13093356"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9" name="Google Shape;506;p60">
            <a:extLst>
              <a:ext uri="{FF2B5EF4-FFF2-40B4-BE49-F238E27FC236}">
                <a16:creationId xmlns:a16="http://schemas.microsoft.com/office/drawing/2014/main" xmlns="" id="{BBED9A3E-07B5-4997-B01D-0C5BD4546595}"/>
              </a:ext>
            </a:extLst>
          </p:cNvPr>
          <p:cNvGraphicFramePr/>
          <p:nvPr>
            <p:extLst>
              <p:ext uri="{D42A27DB-BD31-4B8C-83A1-F6EECF244321}">
                <p14:modId xmlns:p14="http://schemas.microsoft.com/office/powerpoint/2010/main" val="4252339805"/>
              </p:ext>
            </p:extLst>
          </p:nvPr>
        </p:nvGraphicFramePr>
        <p:xfrm>
          <a:off x="1171047" y="1894238"/>
          <a:ext cx="9164886" cy="3717835"/>
        </p:xfrm>
        <a:graphic>
          <a:graphicData uri="http://schemas.openxmlformats.org/drawingml/2006/table">
            <a:tbl>
              <a:tblPr firstRow="1" bandRow="1">
                <a:tableStyleId>{3C2FFA5D-87B4-456A-9821-1D502468CF0F}</a:tableStyleId>
              </a:tblPr>
              <a:tblGrid>
                <a:gridCol w="1259633">
                  <a:extLst>
                    <a:ext uri="{9D8B030D-6E8A-4147-A177-3AD203B41FA5}">
                      <a16:colId xmlns:a16="http://schemas.microsoft.com/office/drawing/2014/main" xmlns="" val="20000"/>
                    </a:ext>
                  </a:extLst>
                </a:gridCol>
                <a:gridCol w="1779650">
                  <a:extLst>
                    <a:ext uri="{9D8B030D-6E8A-4147-A177-3AD203B41FA5}">
                      <a16:colId xmlns:a16="http://schemas.microsoft.com/office/drawing/2014/main" xmlns="" val="20001"/>
                    </a:ext>
                  </a:extLst>
                </a:gridCol>
                <a:gridCol w="6125603">
                  <a:extLst>
                    <a:ext uri="{9D8B030D-6E8A-4147-A177-3AD203B41FA5}">
                      <a16:colId xmlns:a16="http://schemas.microsoft.com/office/drawing/2014/main" xmlns="" val="20002"/>
                    </a:ext>
                  </a:extLst>
                </a:gridCol>
              </a:tblGrid>
              <a:tr h="351100">
                <a:tc>
                  <a:txBody>
                    <a:bodyPr/>
                    <a:lstStyle/>
                    <a:p>
                      <a:pPr marL="0" marR="0" lvl="0" indent="0" algn="ctr" rtl="0">
                        <a:spcBef>
                          <a:spcPts val="0"/>
                        </a:spcBef>
                        <a:spcAft>
                          <a:spcPts val="0"/>
                        </a:spcAft>
                        <a:buNone/>
                      </a:pPr>
                      <a:r>
                        <a:rPr lang="el-GR" sz="1200" u="none" strike="noStrike" cap="none" dirty="0"/>
                        <a:t>Μόλυνση</a:t>
                      </a:r>
                      <a:r>
                        <a:rPr lang="en-US" sz="1200" u="none" strike="noStrike" cap="none" dirty="0"/>
                        <a:t> </a:t>
                      </a:r>
                      <a:endParaRPr sz="1200" b="1" u="none" strike="noStrike" cap="none" dirty="0">
                        <a:latin typeface="Calibri"/>
                        <a:ea typeface="Calibri"/>
                        <a:cs typeface="Calibri"/>
                        <a:sym typeface="Calibri"/>
                      </a:endParaRPr>
                    </a:p>
                  </a:txBody>
                  <a:tcPr marL="57975" marR="57975" marT="28975" marB="28975"/>
                </a:tc>
                <a:tc>
                  <a:txBody>
                    <a:bodyPr/>
                    <a:lstStyle/>
                    <a:p>
                      <a:pPr marL="0" marR="0" lvl="0" indent="0" algn="ctr" rtl="0">
                        <a:spcBef>
                          <a:spcPts val="0"/>
                        </a:spcBef>
                        <a:spcAft>
                          <a:spcPts val="0"/>
                        </a:spcAft>
                        <a:buNone/>
                      </a:pPr>
                      <a:r>
                        <a:rPr lang="el-GR" sz="1200" u="none" strike="noStrike" cap="none" dirty="0"/>
                        <a:t>Έναρξη Συμπτωμάτων</a:t>
                      </a:r>
                      <a:endParaRPr sz="1200" b="1" u="none" strike="noStrike" cap="none" dirty="0">
                        <a:latin typeface="Calibri"/>
                        <a:ea typeface="Calibri"/>
                        <a:cs typeface="Calibri"/>
                        <a:sym typeface="Calibri"/>
                      </a:endParaRPr>
                    </a:p>
                  </a:txBody>
                  <a:tcPr marL="57975" marR="57975" marT="28975" marB="28975"/>
                </a:tc>
                <a:tc>
                  <a:txBody>
                    <a:bodyPr/>
                    <a:lstStyle/>
                    <a:p>
                      <a:pPr marL="0" marR="0" lvl="0" indent="0" algn="ctr" rtl="0">
                        <a:spcBef>
                          <a:spcPts val="0"/>
                        </a:spcBef>
                        <a:spcAft>
                          <a:spcPts val="0"/>
                        </a:spcAft>
                        <a:buNone/>
                      </a:pPr>
                      <a:r>
                        <a:rPr lang="el-GR" sz="1200" u="none" strike="noStrike" cap="none" dirty="0">
                          <a:effectLst/>
                          <a:sym typeface="Arial"/>
                        </a:rPr>
                        <a:t>Τρόφιμα που επηρεάζονται και μέσα μετάδοσης </a:t>
                      </a:r>
                      <a:endParaRPr sz="1200" b="1" u="none" strike="noStrike" cap="none" dirty="0">
                        <a:latin typeface="+mj-lt"/>
                        <a:ea typeface="Calibri"/>
                        <a:cs typeface="Calibri"/>
                        <a:sym typeface="Calibri"/>
                      </a:endParaRPr>
                    </a:p>
                  </a:txBody>
                  <a:tcPr marL="57975" marR="57975" marT="28975" marB="28975"/>
                </a:tc>
                <a:extLst>
                  <a:ext uri="{0D108BD9-81ED-4DB2-BD59-A6C34878D82A}">
                    <a16:rowId xmlns:a16="http://schemas.microsoft.com/office/drawing/2014/main" xmlns="" val="10000"/>
                  </a:ext>
                </a:extLst>
              </a:tr>
              <a:tr h="602375">
                <a:tc>
                  <a:txBody>
                    <a:bodyPr/>
                    <a:lstStyle/>
                    <a:p>
                      <a:pPr marL="0" marR="0" lvl="0" indent="0" algn="l" rtl="0">
                        <a:spcBef>
                          <a:spcPts val="0"/>
                        </a:spcBef>
                        <a:spcAft>
                          <a:spcPts val="0"/>
                        </a:spcAft>
                        <a:buNone/>
                      </a:pPr>
                      <a:r>
                        <a:rPr lang="en-US" sz="1200" u="none" strike="noStrike" cap="none" dirty="0"/>
                        <a:t>Campylobacter </a:t>
                      </a:r>
                      <a:endParaRPr sz="1200" u="none" strike="noStrike" cap="none" dirty="0">
                        <a:latin typeface="Calibri"/>
                        <a:ea typeface="Calibri"/>
                        <a:cs typeface="Calibri"/>
                        <a:sym typeface="Calibri"/>
                      </a:endParaRPr>
                    </a:p>
                  </a:txBody>
                  <a:tcPr marL="57975" marR="57975" marT="28975" marB="28975"/>
                </a:tc>
                <a:tc>
                  <a:txBody>
                    <a:bodyPr/>
                    <a:lstStyle/>
                    <a:p>
                      <a:pPr marL="0" marR="0" lvl="0" indent="0" algn="l" rtl="0">
                        <a:spcBef>
                          <a:spcPts val="0"/>
                        </a:spcBef>
                        <a:spcAft>
                          <a:spcPts val="0"/>
                        </a:spcAft>
                        <a:buNone/>
                      </a:pPr>
                      <a:r>
                        <a:rPr lang="en-US" sz="1200" u="none" strike="noStrike" cap="none" dirty="0"/>
                        <a:t>2 - 5 </a:t>
                      </a:r>
                      <a:r>
                        <a:rPr lang="el-GR" sz="1200" u="none" strike="noStrike" cap="none" dirty="0"/>
                        <a:t>μέρες</a:t>
                      </a:r>
                      <a:endParaRPr sz="1200" u="none" strike="noStrike" cap="none" dirty="0">
                        <a:latin typeface="Calibri"/>
                        <a:ea typeface="Calibri"/>
                        <a:cs typeface="Calibri"/>
                        <a:sym typeface="Calibri"/>
                      </a:endParaRPr>
                    </a:p>
                  </a:txBody>
                  <a:tcPr marL="57975" marR="57975" marT="28975" marB="28975"/>
                </a:tc>
                <a:tc>
                  <a:txBody>
                    <a:bodyPr/>
                    <a:lstStyle/>
                    <a:p>
                      <a:pPr marL="0" marR="0" lvl="0" indent="0" algn="l" rtl="0">
                        <a:spcBef>
                          <a:spcPts val="0"/>
                        </a:spcBef>
                        <a:spcAft>
                          <a:spcPts val="0"/>
                        </a:spcAft>
                        <a:buNone/>
                      </a:pPr>
                      <a:r>
                        <a:rPr lang="el-GR" sz="1200" u="none" strike="noStrike" cap="none" dirty="0">
                          <a:effectLst/>
                          <a:sym typeface="Arial"/>
                        </a:rPr>
                        <a:t>Κρέας και πουλερικά. </a:t>
                      </a:r>
                    </a:p>
                    <a:p>
                      <a:pPr marL="0" marR="0" lvl="0" indent="0" algn="l" rtl="0">
                        <a:spcBef>
                          <a:spcPts val="0"/>
                        </a:spcBef>
                        <a:spcAft>
                          <a:spcPts val="0"/>
                        </a:spcAft>
                        <a:buNone/>
                      </a:pPr>
                      <a:r>
                        <a:rPr lang="el-GR" sz="1200" u="none" strike="noStrike" cap="none" dirty="0">
                          <a:effectLst/>
                          <a:sym typeface="Arial"/>
                        </a:rPr>
                        <a:t>Άλλες πηγές περιλαμβάνουν μη παστεριωμένο γάλα και μολυσμένο νερό. </a:t>
                      </a:r>
                      <a:endParaRPr sz="1200" u="none" strike="noStrike" cap="none" dirty="0">
                        <a:latin typeface="+mj-lt"/>
                        <a:ea typeface="Calibri"/>
                        <a:cs typeface="Calibri"/>
                        <a:sym typeface="Calibri"/>
                      </a:endParaRPr>
                    </a:p>
                  </a:txBody>
                  <a:tcPr marL="57975" marR="57975" marT="28975" marB="28975"/>
                </a:tc>
                <a:extLst>
                  <a:ext uri="{0D108BD9-81ED-4DB2-BD59-A6C34878D82A}">
                    <a16:rowId xmlns:a16="http://schemas.microsoft.com/office/drawing/2014/main" xmlns="" val="10001"/>
                  </a:ext>
                </a:extLst>
              </a:tr>
              <a:tr h="784800">
                <a:tc>
                  <a:txBody>
                    <a:bodyPr/>
                    <a:lstStyle/>
                    <a:p>
                      <a:pPr marL="0" marR="0" lvl="0" indent="0" algn="l" rtl="0">
                        <a:spcBef>
                          <a:spcPts val="0"/>
                        </a:spcBef>
                        <a:spcAft>
                          <a:spcPts val="0"/>
                        </a:spcAft>
                        <a:buNone/>
                      </a:pPr>
                      <a:r>
                        <a:rPr lang="el-GR" sz="1200" u="none" strike="noStrike" cap="none" dirty="0" err="1"/>
                        <a:t>Εσχεριχία</a:t>
                      </a:r>
                      <a:r>
                        <a:rPr lang="el-GR" sz="1200" u="none" strike="noStrike" cap="none" dirty="0"/>
                        <a:t> </a:t>
                      </a:r>
                      <a:r>
                        <a:rPr lang="en-US" sz="1200" u="none" strike="noStrike" cap="none" dirty="0"/>
                        <a:t>(E. coli)</a:t>
                      </a:r>
                      <a:endParaRPr sz="1200" u="none" strike="noStrike" cap="none" dirty="0">
                        <a:latin typeface="Calibri"/>
                        <a:ea typeface="Calibri"/>
                        <a:cs typeface="Calibri"/>
                        <a:sym typeface="Calibri"/>
                      </a:endParaRPr>
                    </a:p>
                  </a:txBody>
                  <a:tcPr marL="57975" marR="57975" marT="28975" marB="28975"/>
                </a:tc>
                <a:tc>
                  <a:txBody>
                    <a:bodyPr/>
                    <a:lstStyle/>
                    <a:p>
                      <a:pPr marL="0" marR="0" lvl="0" indent="0" algn="l" rtl="0">
                        <a:spcBef>
                          <a:spcPts val="0"/>
                        </a:spcBef>
                        <a:spcAft>
                          <a:spcPts val="0"/>
                        </a:spcAft>
                        <a:buNone/>
                      </a:pPr>
                      <a:r>
                        <a:rPr lang="en-US" sz="1200" u="none" strike="noStrike" cap="none" dirty="0"/>
                        <a:t>1 - 8 </a:t>
                      </a:r>
                      <a:r>
                        <a:rPr lang="el-GR" sz="1200" u="none" strike="noStrike" cap="none" dirty="0"/>
                        <a:t>μέρες</a:t>
                      </a:r>
                      <a:endParaRPr sz="1200" u="none" strike="noStrike" cap="none" dirty="0">
                        <a:latin typeface="Calibri"/>
                        <a:ea typeface="Calibri"/>
                        <a:cs typeface="Calibri"/>
                        <a:sym typeface="Calibri"/>
                      </a:endParaRPr>
                    </a:p>
                  </a:txBody>
                  <a:tcPr marL="57975" marR="57975" marT="28975" marB="28975"/>
                </a:tc>
                <a:tc>
                  <a:txBody>
                    <a:bodyPr/>
                    <a:lstStyle/>
                    <a:p>
                      <a:pPr marL="0" marR="0" lvl="0" indent="0" algn="l" rtl="0">
                        <a:spcBef>
                          <a:spcPts val="0"/>
                        </a:spcBef>
                        <a:spcAft>
                          <a:spcPts val="0"/>
                        </a:spcAft>
                        <a:buNone/>
                      </a:pPr>
                      <a:r>
                        <a:rPr lang="el-GR" sz="1200" u="none" strike="noStrike" cap="none" dirty="0">
                          <a:effectLst/>
                          <a:sym typeface="Arial"/>
                        </a:rPr>
                        <a:t>Βόειο κρέας μολυσμένο με κόπρανα κατά τη σφαγή</a:t>
                      </a:r>
                    </a:p>
                    <a:p>
                      <a:pPr marL="0" marR="0" lvl="0" indent="0" algn="l" rtl="0">
                        <a:spcBef>
                          <a:spcPts val="0"/>
                        </a:spcBef>
                        <a:spcAft>
                          <a:spcPts val="0"/>
                        </a:spcAft>
                        <a:buNone/>
                      </a:pPr>
                      <a:r>
                        <a:rPr lang="el-GR" sz="1200" u="none" strike="noStrike" cap="none" dirty="0">
                          <a:effectLst/>
                          <a:sym typeface="Arial"/>
                        </a:rPr>
                        <a:t>Άλλες πηγές περιλαμβάνουν μη παστεριωμένο γάλα και μηλίτη μήλου, βλαστάρια </a:t>
                      </a:r>
                      <a:r>
                        <a:rPr lang="el-GR" sz="1200" u="none" strike="noStrike" cap="none" dirty="0" err="1">
                          <a:effectLst/>
                          <a:sym typeface="Arial"/>
                        </a:rPr>
                        <a:t>αλφάλφα</a:t>
                      </a:r>
                      <a:r>
                        <a:rPr lang="el-GR" sz="1200" u="none" strike="noStrike" cap="none" dirty="0">
                          <a:effectLst/>
                          <a:sym typeface="Arial"/>
                        </a:rPr>
                        <a:t> και μολυσμένο νερό. </a:t>
                      </a:r>
                      <a:endParaRPr sz="1200" u="none" strike="noStrike" cap="none" dirty="0">
                        <a:latin typeface="+mj-lt"/>
                        <a:ea typeface="Calibri"/>
                        <a:cs typeface="Calibri"/>
                        <a:sym typeface="Calibri"/>
                      </a:endParaRPr>
                    </a:p>
                  </a:txBody>
                  <a:tcPr marL="57975" marR="57975" marT="28975" marB="28975"/>
                </a:tc>
                <a:extLst>
                  <a:ext uri="{0D108BD9-81ED-4DB2-BD59-A6C34878D82A}">
                    <a16:rowId xmlns:a16="http://schemas.microsoft.com/office/drawing/2014/main" xmlns="" val="10002"/>
                  </a:ext>
                </a:extLst>
              </a:tr>
              <a:tr h="602375">
                <a:tc>
                  <a:txBody>
                    <a:bodyPr/>
                    <a:lstStyle/>
                    <a:p>
                      <a:pPr marL="0" marR="0" lvl="0" indent="0" algn="l" rtl="0">
                        <a:spcBef>
                          <a:spcPts val="0"/>
                        </a:spcBef>
                        <a:spcAft>
                          <a:spcPts val="0"/>
                        </a:spcAft>
                        <a:buNone/>
                      </a:pPr>
                      <a:r>
                        <a:rPr lang="el-GR" sz="1200" u="none" strike="noStrike" cap="none" dirty="0"/>
                        <a:t>Ηπατίτιδα</a:t>
                      </a:r>
                      <a:r>
                        <a:rPr lang="en-US" sz="1200" u="none" strike="noStrike" cap="none" dirty="0"/>
                        <a:t> A</a:t>
                      </a:r>
                      <a:endParaRPr sz="1200" u="none" strike="noStrike" cap="none" dirty="0">
                        <a:latin typeface="Calibri"/>
                        <a:ea typeface="Calibri"/>
                        <a:cs typeface="Calibri"/>
                        <a:sym typeface="Calibri"/>
                      </a:endParaRPr>
                    </a:p>
                  </a:txBody>
                  <a:tcPr marL="57975" marR="57975" marT="28975" marB="28975"/>
                </a:tc>
                <a:tc>
                  <a:txBody>
                    <a:bodyPr/>
                    <a:lstStyle/>
                    <a:p>
                      <a:pPr marL="0" marR="0" lvl="0" indent="0" algn="l" rtl="0">
                        <a:spcBef>
                          <a:spcPts val="0"/>
                        </a:spcBef>
                        <a:spcAft>
                          <a:spcPts val="0"/>
                        </a:spcAft>
                        <a:buNone/>
                      </a:pPr>
                      <a:r>
                        <a:rPr lang="en-US" sz="1200" u="none" strike="noStrike" cap="none" dirty="0"/>
                        <a:t>28 </a:t>
                      </a:r>
                      <a:r>
                        <a:rPr lang="el-GR" sz="1200" u="none" strike="noStrike" cap="none" dirty="0"/>
                        <a:t>μέρες</a:t>
                      </a:r>
                      <a:endParaRPr sz="1200" u="none" strike="noStrike" cap="none" dirty="0">
                        <a:latin typeface="Calibri"/>
                        <a:ea typeface="Calibri"/>
                        <a:cs typeface="Calibri"/>
                        <a:sym typeface="Calibri"/>
                      </a:endParaRPr>
                    </a:p>
                  </a:txBody>
                  <a:tcPr marL="57975" marR="57975" marT="28975" marB="28975"/>
                </a:tc>
                <a:tc>
                  <a:txBody>
                    <a:bodyPr/>
                    <a:lstStyle/>
                    <a:p>
                      <a:pPr marL="0" marR="0" lvl="0" indent="0" algn="l" rtl="0">
                        <a:spcBef>
                          <a:spcPts val="0"/>
                        </a:spcBef>
                        <a:spcAft>
                          <a:spcPts val="0"/>
                        </a:spcAft>
                        <a:buNone/>
                      </a:pPr>
                      <a:r>
                        <a:rPr lang="el-GR" sz="1200" u="none" strike="noStrike" cap="none" dirty="0">
                          <a:effectLst/>
                          <a:sym typeface="Arial"/>
                        </a:rPr>
                        <a:t>Ωμά, έτοιμα για κατανάλωση προϊόντα και οστρακοειδή από μολυσμένο νερό. </a:t>
                      </a:r>
                    </a:p>
                    <a:p>
                      <a:pPr marL="0" marR="0" lvl="0" indent="0" algn="l" rtl="0">
                        <a:spcBef>
                          <a:spcPts val="0"/>
                        </a:spcBef>
                        <a:spcAft>
                          <a:spcPts val="0"/>
                        </a:spcAft>
                        <a:buNone/>
                      </a:pPr>
                      <a:r>
                        <a:rPr lang="el-GR" sz="1200" u="none" strike="noStrike" cap="none" dirty="0">
                          <a:effectLst/>
                          <a:sym typeface="Arial"/>
                        </a:rPr>
                        <a:t>Μπορεί να εξαπλωθεί από έναν μολυσμένο χειριστή τροφίμων </a:t>
                      </a:r>
                      <a:endParaRPr sz="1200" u="none" strike="noStrike" cap="none" dirty="0">
                        <a:latin typeface="+mj-lt"/>
                        <a:ea typeface="Calibri"/>
                        <a:cs typeface="Calibri"/>
                        <a:sym typeface="Calibri"/>
                      </a:endParaRPr>
                    </a:p>
                  </a:txBody>
                  <a:tcPr marL="57975" marR="57975" marT="28975" marB="28975"/>
                </a:tc>
                <a:extLst>
                  <a:ext uri="{0D108BD9-81ED-4DB2-BD59-A6C34878D82A}">
                    <a16:rowId xmlns:a16="http://schemas.microsoft.com/office/drawing/2014/main" xmlns="" val="10003"/>
                  </a:ext>
                </a:extLst>
              </a:tr>
              <a:tr h="602375">
                <a:tc>
                  <a:txBody>
                    <a:bodyPr/>
                    <a:lstStyle/>
                    <a:p>
                      <a:pPr marL="0" marR="0" lvl="0" indent="0" algn="l" rtl="0">
                        <a:spcBef>
                          <a:spcPts val="0"/>
                        </a:spcBef>
                        <a:spcAft>
                          <a:spcPts val="0"/>
                        </a:spcAft>
                        <a:buNone/>
                      </a:pPr>
                      <a:r>
                        <a:rPr lang="el-GR" sz="1200" u="none" strike="noStrike" cap="none" dirty="0" err="1"/>
                        <a:t>Λιστέρια</a:t>
                      </a:r>
                      <a:endParaRPr sz="1200" u="none" strike="noStrike" cap="none" dirty="0">
                        <a:latin typeface="Calibri"/>
                        <a:ea typeface="Calibri"/>
                        <a:cs typeface="Calibri"/>
                        <a:sym typeface="Calibri"/>
                      </a:endParaRPr>
                    </a:p>
                  </a:txBody>
                  <a:tcPr marL="57975" marR="57975" marT="28975" marB="28975"/>
                </a:tc>
                <a:tc>
                  <a:txBody>
                    <a:bodyPr/>
                    <a:lstStyle/>
                    <a:p>
                      <a:pPr marL="0" marR="0" lvl="0" indent="0" algn="l" rtl="0">
                        <a:spcBef>
                          <a:spcPts val="0"/>
                        </a:spcBef>
                        <a:spcAft>
                          <a:spcPts val="0"/>
                        </a:spcAft>
                        <a:buNone/>
                      </a:pPr>
                      <a:r>
                        <a:rPr lang="en-US" sz="1200" u="none" strike="noStrike" cap="none" dirty="0"/>
                        <a:t>9 - 48 </a:t>
                      </a:r>
                      <a:r>
                        <a:rPr lang="el-GR" sz="1200" u="none" strike="noStrike" cap="none" dirty="0"/>
                        <a:t>ώρες</a:t>
                      </a:r>
                      <a:endParaRPr sz="1200" u="none" strike="noStrike" cap="none" dirty="0">
                        <a:latin typeface="Calibri"/>
                        <a:ea typeface="Calibri"/>
                        <a:cs typeface="Calibri"/>
                        <a:sym typeface="Calibri"/>
                      </a:endParaRPr>
                    </a:p>
                  </a:txBody>
                  <a:tcPr marL="57975" marR="57975" marT="28975" marB="28975"/>
                </a:tc>
                <a:tc>
                  <a:txBody>
                    <a:bodyPr/>
                    <a:lstStyle/>
                    <a:p>
                      <a:pPr marL="0" marR="0" lvl="0" indent="0" algn="l" rtl="0">
                        <a:spcBef>
                          <a:spcPts val="0"/>
                        </a:spcBef>
                        <a:spcAft>
                          <a:spcPts val="0"/>
                        </a:spcAft>
                        <a:buNone/>
                      </a:pPr>
                      <a:r>
                        <a:rPr lang="el-GR" sz="1200" u="none" strike="noStrike" cap="none" dirty="0" err="1">
                          <a:effectLst/>
                          <a:sym typeface="Arial"/>
                        </a:rPr>
                        <a:t>Χοτ</a:t>
                      </a:r>
                      <a:r>
                        <a:rPr lang="el-GR" sz="1200" u="none" strike="noStrike" cap="none" dirty="0">
                          <a:effectLst/>
                          <a:sym typeface="Arial"/>
                        </a:rPr>
                        <a:t> </a:t>
                      </a:r>
                      <a:r>
                        <a:rPr lang="el-GR" sz="1200" u="none" strike="noStrike" cap="none" dirty="0" err="1">
                          <a:effectLst/>
                          <a:sym typeface="Arial"/>
                        </a:rPr>
                        <a:t>ντογκ</a:t>
                      </a:r>
                      <a:r>
                        <a:rPr lang="el-GR" sz="1200" u="none" strike="noStrike" cap="none" dirty="0">
                          <a:effectLst/>
                          <a:sym typeface="Arial"/>
                        </a:rPr>
                        <a:t>, κρέατα μεσημεριανού γεύματος, μη παστεριωμένο γάλα και τυριά, και άπλυτα ακατέργαστα προϊόντα. </a:t>
                      </a:r>
                      <a:endParaRPr sz="1200" u="none" strike="noStrike" cap="none" dirty="0">
                        <a:latin typeface="+mj-lt"/>
                        <a:ea typeface="Calibri"/>
                        <a:cs typeface="Calibri"/>
                        <a:sym typeface="Calibri"/>
                      </a:endParaRPr>
                    </a:p>
                  </a:txBody>
                  <a:tcPr marL="57975" marR="57975" marT="28975" marB="28975"/>
                </a:tc>
                <a:extLst>
                  <a:ext uri="{0D108BD9-81ED-4DB2-BD59-A6C34878D82A}">
                    <a16:rowId xmlns:a16="http://schemas.microsoft.com/office/drawing/2014/main" xmlns="" val="10004"/>
                  </a:ext>
                </a:extLst>
              </a:tr>
              <a:tr h="351100">
                <a:tc>
                  <a:txBody>
                    <a:bodyPr/>
                    <a:lstStyle/>
                    <a:p>
                      <a:pPr marL="0" marR="0" lvl="0" indent="0" algn="l" rtl="0">
                        <a:spcBef>
                          <a:spcPts val="0"/>
                        </a:spcBef>
                        <a:spcAft>
                          <a:spcPts val="0"/>
                        </a:spcAft>
                        <a:buNone/>
                      </a:pPr>
                      <a:r>
                        <a:rPr lang="el-GR" sz="1200" u="none" strike="noStrike" cap="none" dirty="0"/>
                        <a:t>Σαλμονέλα</a:t>
                      </a:r>
                      <a:endParaRPr sz="1200" u="none" strike="noStrike" cap="none" dirty="0">
                        <a:latin typeface="Calibri"/>
                        <a:ea typeface="Calibri"/>
                        <a:cs typeface="Calibri"/>
                        <a:sym typeface="Calibri"/>
                      </a:endParaRPr>
                    </a:p>
                  </a:txBody>
                  <a:tcPr marL="57975" marR="57975" marT="28975" marB="28975"/>
                </a:tc>
                <a:tc>
                  <a:txBody>
                    <a:bodyPr/>
                    <a:lstStyle/>
                    <a:p>
                      <a:pPr marL="0" marR="0" lvl="0" indent="0" algn="l" rtl="0">
                        <a:spcBef>
                          <a:spcPts val="0"/>
                        </a:spcBef>
                        <a:spcAft>
                          <a:spcPts val="0"/>
                        </a:spcAft>
                        <a:buNone/>
                      </a:pPr>
                      <a:r>
                        <a:rPr lang="en-US" sz="1200" u="none" strike="noStrike" cap="none" dirty="0"/>
                        <a:t>1 - 3 a</a:t>
                      </a:r>
                      <a:r>
                        <a:rPr lang="el-GR" sz="1200" u="none" strike="noStrike" cap="none" dirty="0"/>
                        <a:t>μέρες</a:t>
                      </a:r>
                      <a:endParaRPr sz="1200" u="none" strike="noStrike" cap="none" dirty="0">
                        <a:latin typeface="Calibri"/>
                        <a:ea typeface="Calibri"/>
                        <a:cs typeface="Calibri"/>
                        <a:sym typeface="Calibri"/>
                      </a:endParaRPr>
                    </a:p>
                  </a:txBody>
                  <a:tcPr marL="57975" marR="57975" marT="28975" marB="28975"/>
                </a:tc>
                <a:tc>
                  <a:txBody>
                    <a:bodyPr/>
                    <a:lstStyle/>
                    <a:p>
                      <a:pPr marL="0" marR="0" lvl="0" indent="0" algn="l" rtl="0">
                        <a:spcBef>
                          <a:spcPts val="0"/>
                        </a:spcBef>
                        <a:spcAft>
                          <a:spcPts val="0"/>
                        </a:spcAft>
                        <a:buNone/>
                      </a:pPr>
                      <a:r>
                        <a:rPr lang="el-GR" sz="1200" u="none" strike="noStrike" cap="none" dirty="0">
                          <a:effectLst/>
                          <a:sym typeface="Arial"/>
                        </a:rPr>
                        <a:t>Ωμό ή μολυσμένο κρέας, πουλερικά, γάλα ή κρόκους αυγών </a:t>
                      </a:r>
                      <a:r>
                        <a:rPr lang="en-US" sz="1200" u="none" strike="noStrike" cap="none" dirty="0"/>
                        <a:t>.</a:t>
                      </a:r>
                      <a:endParaRPr sz="1200" u="none" strike="noStrike" cap="none" dirty="0">
                        <a:latin typeface="+mj-lt"/>
                        <a:ea typeface="Calibri"/>
                        <a:cs typeface="Calibri"/>
                        <a:sym typeface="Calibri"/>
                      </a:endParaRPr>
                    </a:p>
                  </a:txBody>
                  <a:tcPr marL="57975" marR="57975" marT="28975" marB="28975"/>
                </a:tc>
                <a:extLst>
                  <a:ext uri="{0D108BD9-81ED-4DB2-BD59-A6C34878D82A}">
                    <a16:rowId xmlns:a16="http://schemas.microsoft.com/office/drawing/2014/main" xmlns="" val="10005"/>
                  </a:ext>
                </a:extLst>
              </a:tr>
              <a:tr h="419950">
                <a:tc>
                  <a:txBody>
                    <a:bodyPr/>
                    <a:lstStyle/>
                    <a:p>
                      <a:pPr marL="0" marR="0" lvl="0" indent="0" algn="l" rtl="0">
                        <a:spcBef>
                          <a:spcPts val="0"/>
                        </a:spcBef>
                        <a:spcAft>
                          <a:spcPts val="0"/>
                        </a:spcAft>
                        <a:buNone/>
                      </a:pPr>
                      <a:r>
                        <a:rPr lang="el-GR" sz="1200" u="none" strike="noStrike" cap="none" dirty="0" err="1"/>
                        <a:t>Σιγγέλα</a:t>
                      </a:r>
                      <a:endParaRPr sz="1200" u="none" strike="noStrike" cap="none" dirty="0">
                        <a:latin typeface="Calibri"/>
                        <a:ea typeface="Calibri"/>
                        <a:cs typeface="Calibri"/>
                        <a:sym typeface="Calibri"/>
                      </a:endParaRPr>
                    </a:p>
                  </a:txBody>
                  <a:tcPr marL="72450" marR="72450" marT="72450" marB="72450"/>
                </a:tc>
                <a:tc>
                  <a:txBody>
                    <a:bodyPr/>
                    <a:lstStyle/>
                    <a:p>
                      <a:pPr marL="0" marR="0" lvl="0" indent="0" algn="l" rtl="0">
                        <a:spcBef>
                          <a:spcPts val="0"/>
                        </a:spcBef>
                        <a:spcAft>
                          <a:spcPts val="0"/>
                        </a:spcAft>
                        <a:buNone/>
                      </a:pPr>
                      <a:r>
                        <a:rPr lang="en-US" sz="1200" u="none" strike="noStrike" cap="none" dirty="0"/>
                        <a:t>24 - 48 </a:t>
                      </a:r>
                      <a:r>
                        <a:rPr lang="el-GR" sz="1200" u="none" strike="noStrike" cap="none" dirty="0"/>
                        <a:t>ώρες</a:t>
                      </a:r>
                      <a:endParaRPr sz="1200" u="none" strike="noStrike" cap="none" dirty="0">
                        <a:latin typeface="Calibri"/>
                        <a:ea typeface="Calibri"/>
                        <a:cs typeface="Calibri"/>
                        <a:sym typeface="Calibri"/>
                      </a:endParaRPr>
                    </a:p>
                  </a:txBody>
                  <a:tcPr marL="57975" marR="57975" marT="28975" marB="28975"/>
                </a:tc>
                <a:tc>
                  <a:txBody>
                    <a:bodyPr/>
                    <a:lstStyle/>
                    <a:p>
                      <a:pPr marL="0" marR="0" lvl="0" indent="0" algn="l" rtl="0">
                        <a:spcBef>
                          <a:spcPts val="0"/>
                        </a:spcBef>
                        <a:spcAft>
                          <a:spcPts val="0"/>
                        </a:spcAft>
                        <a:buNone/>
                      </a:pPr>
                      <a:r>
                        <a:rPr lang="el-GR" sz="1200" u="none" strike="noStrike" cap="none" dirty="0">
                          <a:effectLst/>
                          <a:sym typeface="Arial"/>
                        </a:rPr>
                        <a:t>Θαλασσινά και ωμά, έτοιμα για κατανάλωση προϊόντα. </a:t>
                      </a:r>
                    </a:p>
                    <a:p>
                      <a:pPr marL="0" marR="0" lvl="0" indent="0" algn="l" rtl="0">
                        <a:spcBef>
                          <a:spcPts val="0"/>
                        </a:spcBef>
                        <a:spcAft>
                          <a:spcPts val="0"/>
                        </a:spcAft>
                        <a:buNone/>
                      </a:pPr>
                      <a:r>
                        <a:rPr lang="el-GR" sz="1200" u="none" strike="noStrike" cap="none" dirty="0">
                          <a:effectLst/>
                          <a:sym typeface="Arial"/>
                        </a:rPr>
                        <a:t>Μπορεί να εξαπλωθεί από μολυσμένο χειριστή τροφίμων. </a:t>
                      </a:r>
                      <a:endParaRPr sz="1200" u="none" strike="noStrike" cap="none" dirty="0">
                        <a:latin typeface="+mj-lt"/>
                        <a:ea typeface="Calibri"/>
                        <a:cs typeface="Calibri"/>
                        <a:sym typeface="Calibri"/>
                      </a:endParaRPr>
                    </a:p>
                  </a:txBody>
                  <a:tcPr marL="57975" marR="57975" marT="28975" marB="28975"/>
                </a:tc>
                <a:extLst>
                  <a:ext uri="{0D108BD9-81ED-4DB2-BD59-A6C34878D82A}">
                    <a16:rowId xmlns:a16="http://schemas.microsoft.com/office/drawing/2014/main" xmlns="" val="10007"/>
                  </a:ext>
                </a:extLst>
              </a:tr>
            </a:tbl>
          </a:graphicData>
        </a:graphic>
      </p:graphicFrame>
      <p:sp>
        <p:nvSpPr>
          <p:cNvPr id="2" name="Slide Number Placeholder 1">
            <a:extLst>
              <a:ext uri="{FF2B5EF4-FFF2-40B4-BE49-F238E27FC236}">
                <a16:creationId xmlns:a16="http://schemas.microsoft.com/office/drawing/2014/main" xmlns="" id="{0FB5CD11-8CDF-4E50-9365-CEE166C929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65</a:t>
            </a:fld>
            <a:endParaRPr lang="tr-T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1"/>
          <p:cNvSpPr txBox="1">
            <a:spLocks noGrp="1"/>
          </p:cNvSpPr>
          <p:nvPr>
            <p:ph type="body" idx="1"/>
          </p:nvPr>
        </p:nvSpPr>
        <p:spPr>
          <a:xfrm>
            <a:off x="609600" y="898357"/>
            <a:ext cx="10234863" cy="57912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900"/>
              <a:buNone/>
            </a:pPr>
            <a:endParaRPr sz="190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515" name="Google Shape;515;p61"/>
          <p:cNvSpPr txBox="1"/>
          <p:nvPr/>
        </p:nvSpPr>
        <p:spPr>
          <a:xfrm>
            <a:off x="2759242" y="2727158"/>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61"/>
          <p:cNvSpPr/>
          <p:nvPr/>
        </p:nvSpPr>
        <p:spPr>
          <a:xfrm>
            <a:off x="972765" y="898357"/>
            <a:ext cx="7060917" cy="543221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500" b="1" kern="1200" dirty="0">
                <a:solidFill>
                  <a:schemeClr val="accent1"/>
                </a:solidFill>
                <a:latin typeface="Arial" panose="020B0604020202020204" pitchFamily="34" charset="0"/>
                <a:ea typeface="+mj-ea"/>
                <a:cs typeface="+mj-cs"/>
              </a:rPr>
              <a:t>4.4. </a:t>
            </a:r>
            <a:r>
              <a:rPr lang="el-GR" sz="2500" b="1" kern="1200" dirty="0">
                <a:solidFill>
                  <a:schemeClr val="accent1"/>
                </a:solidFill>
                <a:latin typeface="Arial" panose="020B0604020202020204" pitchFamily="34" charset="0"/>
                <a:ea typeface="+mj-ea"/>
                <a:cs typeface="+mj-cs"/>
              </a:rPr>
              <a:t>Υγιεινή για </a:t>
            </a:r>
            <a:r>
              <a:rPr lang="en-US" sz="2500" b="1" kern="1200" dirty="0">
                <a:solidFill>
                  <a:schemeClr val="accent1"/>
                </a:solidFill>
                <a:latin typeface="Arial" panose="020B0604020202020204" pitchFamily="34" charset="0"/>
                <a:ea typeface="+mj-ea"/>
                <a:cs typeface="+mj-cs"/>
              </a:rPr>
              <a:t>Covid-19 </a:t>
            </a:r>
          </a:p>
          <a:p>
            <a:pPr marL="0" marR="0" lvl="0" indent="0" algn="l" rtl="0">
              <a:lnSpc>
                <a:spcPct val="150000"/>
              </a:lnSpc>
              <a:spcBef>
                <a:spcPts val="0"/>
              </a:spcBef>
              <a:spcAft>
                <a:spcPts val="0"/>
              </a:spcAft>
              <a:buNone/>
            </a:pPr>
            <a:endParaRPr sz="2500" b="1" kern="1200" dirty="0">
              <a:solidFill>
                <a:schemeClr val="accent1"/>
              </a:solidFill>
              <a:latin typeface="Arial" panose="020B0604020202020204" pitchFamily="34" charset="0"/>
              <a:ea typeface="+mj-ea"/>
              <a:cs typeface="+mj-cs"/>
              <a:sym typeface="Calibri"/>
            </a:endParaRPr>
          </a:p>
          <a:p>
            <a:pPr lvl="0"/>
            <a:r>
              <a:rPr lang="el-GR" sz="1600" dirty="0"/>
              <a:t>Κάθε χώρος εργασίας είναι μοναδικός, γεγονός που το καθιστά τόσο σημαντικό ώστε κάθε εργοδότη να αξιολογεί τις λειτουργίες που ασκεί το εργατικό δυναμικό του για να διασφαλίσει ότι λαμβάνουν μέτρα για την προστασία από τους κινδύνους που παρουσιάζονται από την έκθεση στο COVID-19 Ειδικά οι συνθήκες υγιεινής στον τομέα της μαγειρικής είναι απαραίτητες για την πρόληψη και την προστασία της ανθρώπινης υγείας κατά τη διάρκεια όλων των επιδημιών μολυσματικών ασθενειών, συμπεριλαμβανομένης της νόσου του COVID-19 </a:t>
            </a:r>
          </a:p>
          <a:p>
            <a:pPr lvl="0"/>
            <a:endParaRPr lang="el-GR" sz="1600" dirty="0"/>
          </a:p>
          <a:p>
            <a:pPr marL="285750" lvl="0" indent="-285750">
              <a:buFont typeface="Arial" panose="020B0604020202020204" pitchFamily="34" charset="0"/>
              <a:buChar char="•"/>
            </a:pPr>
            <a:r>
              <a:rPr lang="el-GR" sz="1600" dirty="0"/>
              <a:t>Πλύνετε τα χέρια σας συχνά με σαπούνι και νερό για τουλάχιστον 20 δευτερόλεπτα. Αυτό περιλαμβάνει πριν και μετά το φαγητό και μετά την τουαλέτα. </a:t>
            </a:r>
          </a:p>
          <a:p>
            <a:pPr marL="285750" lvl="0" indent="-285750">
              <a:buFont typeface="Arial" panose="020B0604020202020204" pitchFamily="34" charset="0"/>
              <a:buChar char="•"/>
            </a:pPr>
            <a:r>
              <a:rPr lang="el-GR" sz="1600" dirty="0"/>
              <a:t>Χρησιμοποιήστε απολυμαντικά χεριών με βάση το αλκοόλ που περιέχουν τουλάχιστον 60% όταν δεν μπορείτε να χρησιμοποιήσετε σαπούνι και νερό </a:t>
            </a:r>
          </a:p>
          <a:p>
            <a:pPr marL="285750" lvl="0" indent="-285750">
              <a:buFont typeface="Arial" panose="020B0604020202020204" pitchFamily="34" charset="0"/>
              <a:buChar char="•"/>
            </a:pPr>
            <a:r>
              <a:rPr lang="el-GR" sz="1600" dirty="0"/>
              <a:t>Αποφύγετε να αγγίξετε τα μάτια, τη μύτη και το στόμα σας </a:t>
            </a:r>
            <a:r>
              <a:rPr lang="en-US" sz="1600" dirty="0">
                <a:solidFill>
                  <a:schemeClr val="dk1"/>
                </a:solidFill>
                <a:latin typeface="Arial"/>
                <a:ea typeface="Arial"/>
                <a:cs typeface="Arial"/>
                <a:sym typeface="Arial"/>
              </a:rPr>
              <a:t/>
            </a:r>
            <a:br>
              <a:rPr lang="en-US" sz="1600" dirty="0">
                <a:solidFill>
                  <a:schemeClr val="dk1"/>
                </a:solidFill>
                <a:latin typeface="Arial"/>
                <a:ea typeface="Arial"/>
                <a:cs typeface="Arial"/>
                <a:sym typeface="Arial"/>
              </a:rPr>
            </a:br>
            <a:endParaRPr lang="en-US" sz="1600" dirty="0">
              <a:solidFill>
                <a:schemeClr val="dk1"/>
              </a:solidFill>
              <a:latin typeface="Arial"/>
              <a:ea typeface="Arial"/>
              <a:cs typeface="Arial"/>
              <a:sym typeface="Arial"/>
            </a:endParaRPr>
          </a:p>
        </p:txBody>
      </p:sp>
      <p:sp>
        <p:nvSpPr>
          <p:cNvPr id="517" name="Google Shape;517;p61"/>
          <p:cNvSpPr/>
          <p:nvPr/>
        </p:nvSpPr>
        <p:spPr>
          <a:xfrm>
            <a:off x="1414463" y="1825625"/>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61"/>
          <p:cNvSpPr/>
          <p:nvPr/>
        </p:nvSpPr>
        <p:spPr>
          <a:xfrm>
            <a:off x="513107" y="1825625"/>
            <a:ext cx="13093356"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19" name="Google Shape;519;p61" descr="A group of people interacting with each other&#10;&#10;Description automatically generated with medium confidence"/>
          <p:cNvPicPr preferRelativeResize="0"/>
          <p:nvPr/>
        </p:nvPicPr>
        <p:blipFill rotWithShape="1">
          <a:blip r:embed="rId3">
            <a:alphaModFix/>
          </a:blip>
          <a:srcRect/>
          <a:stretch/>
        </p:blipFill>
        <p:spPr>
          <a:xfrm>
            <a:off x="8100608" y="1825625"/>
            <a:ext cx="3578284" cy="3699686"/>
          </a:xfrm>
          <a:prstGeom prst="rect">
            <a:avLst/>
          </a:prstGeom>
          <a:noFill/>
          <a:ln>
            <a:noFill/>
          </a:ln>
        </p:spPr>
      </p:pic>
      <p:sp>
        <p:nvSpPr>
          <p:cNvPr id="520" name="Google Shape;520;p61"/>
          <p:cNvSpPr txBox="1"/>
          <p:nvPr/>
        </p:nvSpPr>
        <p:spPr>
          <a:xfrm>
            <a:off x="8210145" y="5525311"/>
            <a:ext cx="28107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Picture 11:  Freepick</a:t>
            </a:r>
            <a:endParaRPr/>
          </a:p>
        </p:txBody>
      </p:sp>
      <p:sp>
        <p:nvSpPr>
          <p:cNvPr id="2" name="Slide Number Placeholder 1">
            <a:extLst>
              <a:ext uri="{FF2B5EF4-FFF2-40B4-BE49-F238E27FC236}">
                <a16:creationId xmlns:a16="http://schemas.microsoft.com/office/drawing/2014/main" xmlns="" id="{6E35A050-A8C5-4679-8279-5EDC92F124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66</a:t>
            </a:fld>
            <a:endParaRPr lang="tr-T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2"/>
          <p:cNvSpPr txBox="1">
            <a:spLocks noGrp="1"/>
          </p:cNvSpPr>
          <p:nvPr>
            <p:ph type="body" idx="1"/>
          </p:nvPr>
        </p:nvSpPr>
        <p:spPr>
          <a:xfrm>
            <a:off x="700391" y="1303506"/>
            <a:ext cx="10653409" cy="5836596"/>
          </a:xfrm>
          <a:prstGeom prst="rect">
            <a:avLst/>
          </a:prstGeom>
          <a:noFill/>
          <a:ln>
            <a:noFill/>
          </a:ln>
        </p:spPr>
        <p:txBody>
          <a:bodyPr spcFirstLastPara="1" wrap="square" lIns="91425" tIns="45700" rIns="91425" bIns="45700" anchor="t" anchorCtr="0">
            <a:normAutofit/>
          </a:bodyPr>
          <a:lstStyle/>
          <a:p>
            <a:pPr marL="228600" lvl="0" indent="-228600"/>
            <a:r>
              <a:rPr lang="el-GR" sz="1600" dirty="0">
                <a:latin typeface="+mj-lt"/>
              </a:rPr>
              <a:t>Φτέρνισμα ή βήχας; Καλύψτε τη μύτη και το στόμα σας με έναν ιστό ή χρησιμοποιήστε τον αγκώνα σας </a:t>
            </a:r>
          </a:p>
          <a:p>
            <a:pPr marL="228600" lvl="0" indent="-228600"/>
            <a:endParaRPr lang="el-GR" sz="1600" dirty="0">
              <a:latin typeface="+mj-lt"/>
            </a:endParaRPr>
          </a:p>
          <a:p>
            <a:pPr marL="228600" lvl="0" indent="-228600"/>
            <a:r>
              <a:rPr lang="el-GR" sz="1600" dirty="0">
                <a:latin typeface="+mj-lt"/>
              </a:rPr>
              <a:t>Φοράτε ένα πανί που καλύπτει το στόμα και τη μύτη σας όταν είστε γύρω από τους άλλους Καθαρίστε και απολυμάνετε τις επιφάνειες που αγγίζονται συχνά. </a:t>
            </a:r>
          </a:p>
          <a:p>
            <a:pPr marL="228600" lvl="0" indent="-228600"/>
            <a:endParaRPr lang="el-GR" sz="1600" dirty="0">
              <a:latin typeface="+mj-lt"/>
            </a:endParaRPr>
          </a:p>
          <a:p>
            <a:pPr marL="228600" lvl="0" indent="-228600"/>
            <a:r>
              <a:rPr lang="el-GR" sz="1600" dirty="0">
                <a:latin typeface="+mj-lt"/>
              </a:rPr>
              <a:t>Αυξήστε την ποσότητα καθαρού αέρα ανοίγοντας παράθυρα ή αλλάζοντας κλιματισμό </a:t>
            </a:r>
          </a:p>
          <a:p>
            <a:pPr marL="228600" lvl="0" indent="-228600"/>
            <a:endParaRPr lang="el-GR" sz="1600" dirty="0">
              <a:latin typeface="+mj-lt"/>
            </a:endParaRPr>
          </a:p>
          <a:p>
            <a:pPr marL="228600" lvl="0" indent="-228600"/>
            <a:r>
              <a:rPr lang="el-GR" sz="1600" dirty="0">
                <a:latin typeface="+mj-lt"/>
              </a:rPr>
              <a:t>Όταν είστε άρρωστοι: είναι σημαντικό να μείνετε στο σπίτι εάν αισθάνεστε αδιαθεσία. Θα πρέπει επίσης να συνεχίσετε να ακολουθείτε τους κανόνες καλής υγιεινής. Σε περίπτωση ύποπτης μόλυνσης Covid-19, πρέπει να απομονωθείτε στο σπίτι. </a:t>
            </a:r>
          </a:p>
          <a:p>
            <a:pPr marL="228600" lvl="0" indent="-228600"/>
            <a:endParaRPr lang="el-GR" sz="1600" dirty="0">
              <a:latin typeface="+mj-lt"/>
            </a:endParaRPr>
          </a:p>
          <a:p>
            <a:pPr marL="228600" lvl="0" indent="-228600"/>
            <a:r>
              <a:rPr lang="el-GR" sz="1600" dirty="0">
                <a:latin typeface="+mj-lt"/>
              </a:rPr>
              <a:t>Αποφύγετε να αγγίζετε την υγιεινή των ματιών, της μύτης και του στόματος. Σε περίπτωση ύποπτης μόλυνσης Covid-19, πρέπει να απομονωθείτε στο σπίτι. </a:t>
            </a:r>
            <a:r>
              <a:rPr lang="en-US" sz="1600" dirty="0">
                <a:latin typeface="+mj-lt"/>
              </a:rPr>
              <a:t/>
            </a:r>
            <a:br>
              <a:rPr lang="en-US" sz="1600" dirty="0">
                <a:latin typeface="+mj-lt"/>
              </a:rPr>
            </a:br>
            <a:r>
              <a:rPr lang="en-US" sz="1600" dirty="0">
                <a:latin typeface="+mj-lt"/>
              </a:rPr>
              <a:t/>
            </a:r>
            <a:br>
              <a:rPr lang="en-US" sz="1600" dirty="0">
                <a:latin typeface="+mj-lt"/>
              </a:rPr>
            </a:br>
            <a:r>
              <a:rPr lang="en-US" sz="1600" dirty="0">
                <a:latin typeface="+mj-lt"/>
              </a:rPr>
              <a:t> </a:t>
            </a:r>
            <a:endParaRPr sz="1600" dirty="0">
              <a:latin typeface="+mj-lt"/>
            </a:endParaRPr>
          </a:p>
        </p:txBody>
      </p:sp>
      <p:sp>
        <p:nvSpPr>
          <p:cNvPr id="2" name="Slide Number Placeholder 1">
            <a:extLst>
              <a:ext uri="{FF2B5EF4-FFF2-40B4-BE49-F238E27FC236}">
                <a16:creationId xmlns:a16="http://schemas.microsoft.com/office/drawing/2014/main" xmlns="" id="{3C71839B-C3DB-4E6A-8ABA-C69F3D415D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67</a:t>
            </a:fld>
            <a:endParaRPr lang="tr-T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3"/>
          <p:cNvSpPr txBox="1">
            <a:spLocks noGrp="1"/>
          </p:cNvSpPr>
          <p:nvPr>
            <p:ph type="body" idx="1"/>
          </p:nvPr>
        </p:nvSpPr>
        <p:spPr>
          <a:xfrm>
            <a:off x="838200" y="1750978"/>
            <a:ext cx="10515600" cy="4425985"/>
          </a:xfrm>
          <a:prstGeom prst="rect">
            <a:avLst/>
          </a:prstGeom>
          <a:noFill/>
          <a:ln>
            <a:noFill/>
          </a:ln>
        </p:spPr>
        <p:txBody>
          <a:bodyPr spcFirstLastPara="1" wrap="square" lIns="91425" tIns="45700" rIns="91425" bIns="45700" anchor="t" anchorCtr="0">
            <a:normAutofit/>
          </a:bodyPr>
          <a:lstStyle/>
          <a:p>
            <a:pPr marL="0" lvl="0" indent="0" algn="just">
              <a:spcBef>
                <a:spcPts val="0"/>
              </a:spcBef>
              <a:buSzPts val="2800"/>
              <a:buNone/>
            </a:pPr>
            <a:r>
              <a:rPr lang="en-US" sz="1600" dirty="0">
                <a:latin typeface="+mj-lt"/>
              </a:rPr>
              <a:t/>
            </a:r>
            <a:br>
              <a:rPr lang="en-US" sz="1600" dirty="0">
                <a:latin typeface="+mj-lt"/>
              </a:rPr>
            </a:br>
            <a:r>
              <a:rPr lang="el-GR" sz="1600" dirty="0">
                <a:latin typeface="+mj-lt"/>
              </a:rPr>
              <a:t>Αυτή η ενότητα παρέχει θεωρητικές και πρακτικές πληροφορίες για πολιτιστικά ζητήματα, παράδοση τροφίμων, προϊόντα και διατροφικές συνήθειες, δεξιότητες επικοινωνίας και ομαδικής εργασίας στον τομέα της μαγειρικής, πρώτες βοήθειες και θεραπεία δηλητηρίασης τροφίμων, υγιεινή (γενικά και για το Covid-19). Κύριος στόχος είναι η υποστήριξη της απασχόλησης των μεταναστών στον τομέα της μαγειρικής παρέχοντας πληροφορίες σχετικά με αυτούς τους τίτλους. </a:t>
            </a:r>
          </a:p>
          <a:p>
            <a:pPr marL="0" lvl="0" indent="0" algn="just">
              <a:spcBef>
                <a:spcPts val="0"/>
              </a:spcBef>
              <a:buSzPts val="2800"/>
              <a:buNone/>
            </a:pPr>
            <a:endParaRPr lang="el-GR" sz="1600" dirty="0">
              <a:latin typeface="+mj-lt"/>
            </a:endParaRPr>
          </a:p>
          <a:p>
            <a:pPr marL="0" lvl="0" indent="0" algn="just">
              <a:spcBef>
                <a:spcPts val="0"/>
              </a:spcBef>
              <a:buSzPts val="2800"/>
              <a:buNone/>
            </a:pPr>
            <a:r>
              <a:rPr lang="el-GR" sz="1600" b="1" u="sng" dirty="0">
                <a:latin typeface="+mj-lt"/>
              </a:rPr>
              <a:t>Τώρα που έχετε ολοκληρώσει αυτήν την ενότητα, θα πρέπει να μπορείτε: </a:t>
            </a:r>
          </a:p>
          <a:p>
            <a:pPr marL="0" lvl="0" indent="0" algn="just">
              <a:spcBef>
                <a:spcPts val="0"/>
              </a:spcBef>
              <a:buSzPts val="2800"/>
              <a:buNone/>
            </a:pPr>
            <a:endParaRPr lang="el-GR" sz="1600" dirty="0">
              <a:latin typeface="+mj-lt"/>
            </a:endParaRPr>
          </a:p>
          <a:p>
            <a:pPr marL="285750" indent="-285750" algn="just">
              <a:spcBef>
                <a:spcPts val="0"/>
              </a:spcBef>
              <a:buSzPts val="2800"/>
            </a:pPr>
            <a:r>
              <a:rPr lang="el-GR" sz="1600" dirty="0">
                <a:latin typeface="+mj-lt"/>
              </a:rPr>
              <a:t>Κατανοήστε τις πολιτιστικές αξίες που υπάρχουν στον τομέα των μαγειρικών τεχνών </a:t>
            </a:r>
          </a:p>
          <a:p>
            <a:pPr marL="285750" indent="-285750" algn="just">
              <a:spcBef>
                <a:spcPts val="0"/>
              </a:spcBef>
              <a:buSzPts val="2800"/>
            </a:pPr>
            <a:r>
              <a:rPr lang="el-GR" sz="1600" dirty="0">
                <a:latin typeface="+mj-lt"/>
              </a:rPr>
              <a:t>Εφαρμογή μεθόδων για καλύτερη επικοινωνία και συνεργασία </a:t>
            </a:r>
          </a:p>
          <a:p>
            <a:pPr marL="285750" indent="-285750" algn="just">
              <a:spcBef>
                <a:spcPts val="0"/>
              </a:spcBef>
              <a:buSzPts val="2800"/>
            </a:pPr>
            <a:r>
              <a:rPr lang="el-GR" sz="1600" dirty="0">
                <a:latin typeface="+mj-lt"/>
              </a:rPr>
              <a:t>Διατηρήστε τους κανόνες υγιεινής και διατροφής σε μια κουζίνα αποτρέποντας τη μόλυνση των τροφίμων</a:t>
            </a:r>
            <a:br>
              <a:rPr lang="el-GR" sz="1600" dirty="0">
                <a:latin typeface="+mj-lt"/>
              </a:rPr>
            </a:br>
            <a:r>
              <a:rPr lang="el-GR" sz="1600" dirty="0">
                <a:latin typeface="+mj-lt"/>
              </a:rPr>
              <a:t> </a:t>
            </a:r>
          </a:p>
        </p:txBody>
      </p:sp>
      <p:sp>
        <p:nvSpPr>
          <p:cNvPr id="3" name="Başlık 1">
            <a:extLst>
              <a:ext uri="{FF2B5EF4-FFF2-40B4-BE49-F238E27FC236}">
                <a16:creationId xmlns:a16="http://schemas.microsoft.com/office/drawing/2014/main" xmlns="" id="{CB29B82E-2FBA-47AA-B996-31572B237A30}"/>
              </a:ext>
            </a:extLst>
          </p:cNvPr>
          <p:cNvSpPr>
            <a:spLocks noGrp="1"/>
          </p:cNvSpPr>
          <p:nvPr>
            <p:ph type="title"/>
          </p:nvPr>
        </p:nvSpPr>
        <p:spPr>
          <a:xfrm>
            <a:off x="838200" y="719622"/>
            <a:ext cx="10515600" cy="1428773"/>
          </a:xfrm>
        </p:spPr>
        <p:txBody>
          <a:bodyPr>
            <a:normAutofit/>
          </a:bodyPr>
          <a:lstStyle/>
          <a:p>
            <a:r>
              <a:rPr lang="el-GR" sz="2500" b="1" dirty="0">
                <a:solidFill>
                  <a:schemeClr val="accent1"/>
                </a:solidFill>
                <a:latin typeface="Arial" panose="020B0604020202020204" pitchFamily="34" charset="0"/>
                <a:sym typeface="Arial"/>
              </a:rPr>
              <a:t>Σύνοψη</a:t>
            </a:r>
            <a:endParaRPr lang="en-GB" sz="2500" dirty="0"/>
          </a:p>
        </p:txBody>
      </p:sp>
      <p:sp>
        <p:nvSpPr>
          <p:cNvPr id="2" name="Slide Number Placeholder 1">
            <a:extLst>
              <a:ext uri="{FF2B5EF4-FFF2-40B4-BE49-F238E27FC236}">
                <a16:creationId xmlns:a16="http://schemas.microsoft.com/office/drawing/2014/main" xmlns="" id="{C79798F6-A688-4D18-8631-7087C0358D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68</a:t>
            </a:fld>
            <a:endParaRPr lang="tr-T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64"/>
          <p:cNvSpPr txBox="1">
            <a:spLocks noGrp="1"/>
          </p:cNvSpPr>
          <p:nvPr>
            <p:ph type="body" idx="1"/>
          </p:nvPr>
        </p:nvSpPr>
        <p:spPr>
          <a:xfrm>
            <a:off x="838200" y="1537071"/>
            <a:ext cx="10515600" cy="5320929"/>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dirty="0"/>
              <a:t/>
            </a:r>
            <a:br>
              <a:rPr lang="en-US" dirty="0"/>
            </a:br>
            <a:r>
              <a:rPr lang="en-US" dirty="0"/>
              <a:t>   </a:t>
            </a:r>
            <a:endParaRPr dirty="0"/>
          </a:p>
          <a:p>
            <a:pPr marL="0" lvl="0" indent="0" algn="l" rtl="0">
              <a:lnSpc>
                <a:spcPct val="90000"/>
              </a:lnSpc>
              <a:spcBef>
                <a:spcPts val="1000"/>
              </a:spcBef>
              <a:spcAft>
                <a:spcPts val="0"/>
              </a:spcAft>
              <a:buClr>
                <a:schemeClr val="dk1"/>
              </a:buClr>
              <a:buSzPct val="100000"/>
              <a:buNone/>
            </a:pPr>
            <a:r>
              <a:rPr lang="el-GR" sz="2900" b="1" dirty="0"/>
              <a:t>Τροφική δηλητηρίαση</a:t>
            </a:r>
            <a:r>
              <a:rPr lang="en-US" sz="2900" b="1" dirty="0"/>
              <a:t>, </a:t>
            </a:r>
            <a:r>
              <a:rPr lang="el-GR" sz="2900" b="1" dirty="0"/>
              <a:t>Συμπτώματα</a:t>
            </a:r>
            <a:r>
              <a:rPr lang="en-US" dirty="0"/>
              <a:t/>
            </a:r>
            <a:br>
              <a:rPr lang="en-US" dirty="0"/>
            </a:br>
            <a:r>
              <a:rPr lang="en-US" u="sng" dirty="0">
                <a:solidFill>
                  <a:schemeClr val="hlink"/>
                </a:solidFill>
                <a:hlinkClick r:id="rId3"/>
              </a:rPr>
              <a:t>https://www.mayoclinic.org/diseases-conditions/food-poisoning/symptoms-causes/syc-20356230</a:t>
            </a:r>
            <a:r>
              <a:rPr lang="en-US" dirty="0"/>
              <a:t> </a:t>
            </a:r>
            <a:endParaRPr dirty="0"/>
          </a:p>
          <a:p>
            <a:pPr marL="0" lvl="0" indent="0" algn="l" rtl="0">
              <a:lnSpc>
                <a:spcPct val="90000"/>
              </a:lnSpc>
              <a:spcBef>
                <a:spcPts val="1000"/>
              </a:spcBef>
              <a:spcAft>
                <a:spcPts val="0"/>
              </a:spcAft>
              <a:buClr>
                <a:schemeClr val="dk1"/>
              </a:buClr>
              <a:buSzPct val="100000"/>
              <a:buNone/>
            </a:pPr>
            <a:r>
              <a:rPr lang="el-GR" b="1" dirty="0"/>
              <a:t>Πρώτες </a:t>
            </a:r>
            <a:r>
              <a:rPr lang="el-GR" b="1" dirty="0" err="1"/>
              <a:t>βοήθεις</a:t>
            </a:r>
            <a:r>
              <a:rPr lang="el-GR" b="1" dirty="0"/>
              <a:t> για ατυχήματα στην κουζίνα</a:t>
            </a:r>
            <a:r>
              <a:rPr lang="en-US" dirty="0"/>
              <a:t/>
            </a:r>
            <a:br>
              <a:rPr lang="en-US" dirty="0"/>
            </a:br>
            <a:r>
              <a:rPr lang="en-US" u="sng" dirty="0">
                <a:solidFill>
                  <a:schemeClr val="hlink"/>
                </a:solidFill>
                <a:hlinkClick r:id="rId4"/>
              </a:rPr>
              <a:t>https://www.webmd.com/first-aid/kitchen-first-aid#2</a:t>
            </a:r>
            <a:r>
              <a:rPr lang="en-US" dirty="0"/>
              <a:t> </a:t>
            </a:r>
            <a:endParaRPr dirty="0"/>
          </a:p>
          <a:p>
            <a:pPr marL="0" lvl="0" indent="0" algn="l" rtl="0">
              <a:lnSpc>
                <a:spcPct val="90000"/>
              </a:lnSpc>
              <a:spcBef>
                <a:spcPts val="1000"/>
              </a:spcBef>
              <a:spcAft>
                <a:spcPts val="0"/>
              </a:spcAft>
              <a:buClr>
                <a:schemeClr val="dk1"/>
              </a:buClr>
              <a:buSzPct val="100000"/>
              <a:buNone/>
            </a:pPr>
            <a:r>
              <a:rPr lang="el-GR" b="1" dirty="0"/>
              <a:t>10 Κανόνες υγιεινής στην κουζίνα</a:t>
            </a:r>
            <a:r>
              <a:rPr lang="en-US" b="1" dirty="0"/>
              <a:t> </a:t>
            </a:r>
            <a:r>
              <a:rPr lang="en-US" dirty="0"/>
              <a:t/>
            </a:r>
            <a:br>
              <a:rPr lang="en-US" dirty="0"/>
            </a:br>
            <a:r>
              <a:rPr lang="en-US" u="sng" dirty="0">
                <a:solidFill>
                  <a:schemeClr val="hlink"/>
                </a:solidFill>
                <a:hlinkClick r:id="rId5"/>
              </a:rPr>
              <a:t>https://www.electroluxprofessional.com/10-hygiene-rules-in-the-kitchen/</a:t>
            </a:r>
            <a:r>
              <a:rPr lang="en-US" dirty="0"/>
              <a:t> </a:t>
            </a:r>
            <a:endParaRPr dirty="0"/>
          </a:p>
          <a:p>
            <a:pPr marL="0" lvl="0" indent="0" algn="l" rtl="0">
              <a:lnSpc>
                <a:spcPct val="90000"/>
              </a:lnSpc>
              <a:spcBef>
                <a:spcPts val="1000"/>
              </a:spcBef>
              <a:spcAft>
                <a:spcPts val="0"/>
              </a:spcAft>
              <a:buClr>
                <a:schemeClr val="dk1"/>
              </a:buClr>
              <a:buSzPct val="100000"/>
              <a:buNone/>
            </a:pPr>
            <a:r>
              <a:rPr lang="el-GR" b="1" dirty="0"/>
              <a:t>Ασφάλεια και υγιεινή στην κουζίνα</a:t>
            </a:r>
            <a:r>
              <a:rPr lang="en-US" dirty="0"/>
              <a:t/>
            </a:r>
            <a:br>
              <a:rPr lang="en-US" dirty="0"/>
            </a:br>
            <a:r>
              <a:rPr lang="en-US" u="sng" dirty="0">
                <a:solidFill>
                  <a:schemeClr val="hlink"/>
                </a:solidFill>
                <a:hlinkClick r:id="rId6"/>
              </a:rPr>
              <a:t>https://sc-s.si/joomla/images/Safety%20and%20Hygiene%20in%20the%20Kitchen.pdf</a:t>
            </a:r>
            <a:r>
              <a:rPr lang="en-US" dirty="0"/>
              <a:t> </a:t>
            </a:r>
            <a:endParaRPr dirty="0"/>
          </a:p>
          <a:p>
            <a:pPr marL="0" lvl="0" indent="0" algn="l" rtl="0">
              <a:lnSpc>
                <a:spcPct val="90000"/>
              </a:lnSpc>
              <a:spcBef>
                <a:spcPts val="1000"/>
              </a:spcBef>
              <a:spcAft>
                <a:spcPts val="0"/>
              </a:spcAft>
              <a:buClr>
                <a:schemeClr val="dk1"/>
              </a:buClr>
              <a:buSzPct val="100000"/>
              <a:buNone/>
            </a:pPr>
            <a:r>
              <a:rPr lang="el-GR" b="1" dirty="0"/>
              <a:t>Σημαντικές ομαδικές δεξιότητες που οι εργοδότες εκτιμούν</a:t>
            </a:r>
            <a:r>
              <a:rPr lang="en-US" b="1" dirty="0"/>
              <a:t>,</a:t>
            </a:r>
            <a:r>
              <a:rPr lang="en-US" dirty="0"/>
              <a:t/>
            </a:r>
            <a:br>
              <a:rPr lang="en-US" dirty="0"/>
            </a:br>
            <a:r>
              <a:rPr lang="en-US" u="sng" dirty="0">
                <a:solidFill>
                  <a:schemeClr val="hlink"/>
                </a:solidFill>
                <a:hlinkClick r:id="rId7"/>
              </a:rPr>
              <a:t>https://www.thebalancecareers.com/list-of-teamwork-skills-2063773</a:t>
            </a:r>
            <a:r>
              <a:rPr lang="en-US" dirty="0"/>
              <a:t> </a:t>
            </a:r>
            <a:endParaRPr dirty="0"/>
          </a:p>
          <a:p>
            <a:pPr marL="0" lvl="0" indent="0" algn="l" rtl="0">
              <a:lnSpc>
                <a:spcPct val="90000"/>
              </a:lnSpc>
              <a:spcBef>
                <a:spcPts val="1000"/>
              </a:spcBef>
              <a:spcAft>
                <a:spcPts val="0"/>
              </a:spcAft>
              <a:buClr>
                <a:schemeClr val="dk1"/>
              </a:buClr>
              <a:buSzPct val="100000"/>
              <a:buNone/>
            </a:pPr>
            <a:r>
              <a:rPr lang="el-GR" b="1" dirty="0"/>
              <a:t>Μαθαίνοντας για τον </a:t>
            </a:r>
            <a:r>
              <a:rPr lang="el-GR" b="1" dirty="0" err="1"/>
              <a:t>πολητισμό</a:t>
            </a:r>
            <a:r>
              <a:rPr lang="en-US" dirty="0"/>
              <a:t/>
            </a:r>
            <a:br>
              <a:rPr lang="en-US" dirty="0"/>
            </a:br>
            <a:r>
              <a:rPr lang="en-US" u="sng" dirty="0">
                <a:solidFill>
                  <a:schemeClr val="hlink"/>
                </a:solidFill>
                <a:hlinkClick r:id="rId8"/>
              </a:rPr>
              <a:t>https://www.jbu.edu/assets/international/resource/file/missions/Working_with_Cultural_Helper1.pdf</a:t>
            </a:r>
            <a:r>
              <a:rPr lang="en-US" dirty="0"/>
              <a:t> </a:t>
            </a:r>
            <a:endParaRPr dirty="0"/>
          </a:p>
          <a:p>
            <a:pPr marL="0" lvl="0" indent="0" algn="l" rtl="0">
              <a:lnSpc>
                <a:spcPct val="90000"/>
              </a:lnSpc>
              <a:spcBef>
                <a:spcPts val="1000"/>
              </a:spcBef>
              <a:spcAft>
                <a:spcPts val="0"/>
              </a:spcAft>
              <a:buClr>
                <a:schemeClr val="dk1"/>
              </a:buClr>
              <a:buSzPct val="100000"/>
              <a:buNone/>
            </a:pPr>
            <a:r>
              <a:rPr lang="en-US" b="1" dirty="0"/>
              <a:t>Food Safety and the Coronavirus Disease 2019 (COVID-19)</a:t>
            </a:r>
            <a:r>
              <a:rPr lang="en-US" dirty="0"/>
              <a:t/>
            </a:r>
            <a:br>
              <a:rPr lang="en-US" dirty="0"/>
            </a:br>
            <a:r>
              <a:rPr lang="en-US" u="sng" dirty="0">
                <a:solidFill>
                  <a:schemeClr val="hlink"/>
                </a:solidFill>
                <a:hlinkClick r:id="rId9"/>
              </a:rPr>
              <a:t>https://www.fda.gov/food/food-safety-during-emergencies/food-safety-and-coronavirus-disease-2019-covid-19</a:t>
            </a:r>
            <a:endParaRPr dirty="0"/>
          </a:p>
          <a:p>
            <a:pPr marL="0" lvl="0" indent="0" algn="l" rtl="0">
              <a:lnSpc>
                <a:spcPct val="90000"/>
              </a:lnSpc>
              <a:spcBef>
                <a:spcPts val="1000"/>
              </a:spcBef>
              <a:spcAft>
                <a:spcPts val="0"/>
              </a:spcAft>
              <a:buClr>
                <a:schemeClr val="dk1"/>
              </a:buClr>
              <a:buSzPct val="100000"/>
              <a:buNone/>
            </a:pPr>
            <a:endParaRPr dirty="0"/>
          </a:p>
        </p:txBody>
      </p:sp>
      <p:sp>
        <p:nvSpPr>
          <p:cNvPr id="3" name="Başlık 1">
            <a:extLst>
              <a:ext uri="{FF2B5EF4-FFF2-40B4-BE49-F238E27FC236}">
                <a16:creationId xmlns:a16="http://schemas.microsoft.com/office/drawing/2014/main" xmlns="" id="{FDF8BD55-D459-44BC-9198-B7E713F35E1C}"/>
              </a:ext>
            </a:extLst>
          </p:cNvPr>
          <p:cNvSpPr>
            <a:spLocks noGrp="1"/>
          </p:cNvSpPr>
          <p:nvPr>
            <p:ph type="title"/>
          </p:nvPr>
        </p:nvSpPr>
        <p:spPr>
          <a:xfrm>
            <a:off x="838200" y="719622"/>
            <a:ext cx="10515600" cy="1428773"/>
          </a:xfrm>
        </p:spPr>
        <p:txBody>
          <a:bodyPr>
            <a:normAutofit/>
          </a:bodyPr>
          <a:lstStyle/>
          <a:p>
            <a:r>
              <a:rPr lang="el-GR" sz="2500" b="1" dirty="0">
                <a:solidFill>
                  <a:schemeClr val="accent1"/>
                </a:solidFill>
                <a:latin typeface="Arial" panose="020B0604020202020204" pitchFamily="34" charset="0"/>
              </a:rPr>
              <a:t>Λίστα Αναφορών</a:t>
            </a:r>
            <a:endParaRPr lang="en-GB" sz="2500" b="1" dirty="0">
              <a:solidFill>
                <a:schemeClr val="accent1"/>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xmlns="" id="{79753881-55BA-453B-9257-C1C83E29DB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69</a:t>
            </a:fld>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7"/>
          <p:cNvSpPr txBox="1">
            <a:spLocks noGrp="1"/>
          </p:cNvSpPr>
          <p:nvPr>
            <p:ph type="title"/>
          </p:nvPr>
        </p:nvSpPr>
        <p:spPr>
          <a:xfrm>
            <a:off x="838200" y="719622"/>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ΛΕΞΕΙΣ - ΚΛΕΙΔΙΑ</a:t>
            </a:r>
            <a:endParaRPr sz="2500" b="1" dirty="0">
              <a:solidFill>
                <a:srgbClr val="4472C4"/>
              </a:solidFill>
              <a:latin typeface="Arial"/>
              <a:ea typeface="Arial"/>
              <a:cs typeface="Arial"/>
              <a:sym typeface="Arial"/>
            </a:endParaRPr>
          </a:p>
        </p:txBody>
      </p:sp>
      <p:sp>
        <p:nvSpPr>
          <p:cNvPr id="174" name="Google Shape;174;p7"/>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1800"/>
              <a:buFont typeface="Courier New"/>
              <a:buChar char="o"/>
            </a:pPr>
            <a:r>
              <a:rPr lang="el-GR" altLang="en-US" sz="1800" dirty="0">
                <a:latin typeface="Arial"/>
                <a:cs typeface="Arial"/>
              </a:rPr>
              <a:t>Πολιτιστικά θέματα</a:t>
            </a:r>
          </a:p>
          <a:p>
            <a:pPr marL="228600" lvl="0" indent="-228600" algn="l" rtl="0">
              <a:lnSpc>
                <a:spcPct val="150000"/>
              </a:lnSpc>
              <a:spcBef>
                <a:spcPts val="0"/>
              </a:spcBef>
              <a:spcAft>
                <a:spcPts val="0"/>
              </a:spcAft>
              <a:buClr>
                <a:schemeClr val="dk1"/>
              </a:buClr>
              <a:buSzPts val="1800"/>
              <a:buFont typeface="Courier New"/>
              <a:buChar char="o"/>
            </a:pPr>
            <a:r>
              <a:rPr lang="el-GR" altLang="en-US" sz="1800" dirty="0">
                <a:latin typeface="Arial"/>
                <a:cs typeface="Arial"/>
              </a:rPr>
              <a:t>Επικοινωνία</a:t>
            </a:r>
          </a:p>
          <a:p>
            <a:pPr marL="228600" lvl="0" indent="-228600" algn="l" rtl="0">
              <a:lnSpc>
                <a:spcPct val="150000"/>
              </a:lnSpc>
              <a:spcBef>
                <a:spcPts val="0"/>
              </a:spcBef>
              <a:spcAft>
                <a:spcPts val="0"/>
              </a:spcAft>
              <a:buClr>
                <a:schemeClr val="dk1"/>
              </a:buClr>
              <a:buSzPts val="1800"/>
              <a:buFont typeface="Courier New"/>
              <a:buChar char="o"/>
            </a:pPr>
            <a:r>
              <a:rPr lang="el-GR" altLang="en-US" sz="1800" dirty="0">
                <a:latin typeface="Arial"/>
                <a:cs typeface="Arial"/>
              </a:rPr>
              <a:t>Υγιεινή</a:t>
            </a:r>
          </a:p>
          <a:p>
            <a:pPr marL="228600" lvl="0" indent="-228600" algn="l" rtl="0">
              <a:lnSpc>
                <a:spcPct val="150000"/>
              </a:lnSpc>
              <a:spcBef>
                <a:spcPts val="0"/>
              </a:spcBef>
              <a:spcAft>
                <a:spcPts val="0"/>
              </a:spcAft>
              <a:buClr>
                <a:schemeClr val="dk1"/>
              </a:buClr>
              <a:buSzPts val="1800"/>
              <a:buFont typeface="Courier New"/>
              <a:buChar char="o"/>
            </a:pPr>
            <a:r>
              <a:rPr lang="el-GR" altLang="en-US" sz="1800" dirty="0">
                <a:latin typeface="Arial"/>
                <a:cs typeface="Arial"/>
              </a:rPr>
              <a:t>ΟΜΑΔΙΚΗ ΔΟΥΛΕΙΑ</a:t>
            </a:r>
          </a:p>
          <a:p>
            <a:pPr marL="228600" lvl="0" indent="-228600" algn="l" rtl="0">
              <a:lnSpc>
                <a:spcPct val="150000"/>
              </a:lnSpc>
              <a:spcBef>
                <a:spcPts val="0"/>
              </a:spcBef>
              <a:spcAft>
                <a:spcPts val="0"/>
              </a:spcAft>
              <a:buClr>
                <a:schemeClr val="dk1"/>
              </a:buClr>
              <a:buSzPts val="1800"/>
              <a:buFont typeface="Courier New"/>
              <a:buChar char="o"/>
            </a:pPr>
            <a:r>
              <a:rPr lang="el-GR" altLang="en-US" sz="1800" dirty="0">
                <a:latin typeface="Arial"/>
                <a:cs typeface="Arial"/>
              </a:rPr>
              <a:t>Πρώτες βοήθειες</a:t>
            </a:r>
          </a:p>
          <a:p>
            <a:pPr marL="228600" lvl="0" indent="-228600" algn="l" rtl="0">
              <a:lnSpc>
                <a:spcPct val="150000"/>
              </a:lnSpc>
              <a:spcBef>
                <a:spcPts val="0"/>
              </a:spcBef>
              <a:spcAft>
                <a:spcPts val="0"/>
              </a:spcAft>
              <a:buClr>
                <a:schemeClr val="dk1"/>
              </a:buClr>
              <a:buSzPts val="1800"/>
              <a:buFont typeface="Courier New"/>
              <a:buChar char="o"/>
            </a:pPr>
            <a:r>
              <a:rPr lang="el-GR" altLang="en-US" sz="1800" dirty="0">
                <a:latin typeface="Arial"/>
                <a:cs typeface="Arial"/>
              </a:rPr>
              <a:t>Ασφάλεια </a:t>
            </a:r>
          </a:p>
          <a:p>
            <a:pPr marL="228600" lvl="0" indent="-114300" algn="l" rtl="0">
              <a:lnSpc>
                <a:spcPct val="90000"/>
              </a:lnSpc>
              <a:spcBef>
                <a:spcPts val="1000"/>
              </a:spcBef>
              <a:spcAft>
                <a:spcPts val="0"/>
              </a:spcAft>
              <a:buClr>
                <a:schemeClr val="dk1"/>
              </a:buClr>
              <a:buSzPts val="1800"/>
              <a:buFont typeface="Courier New"/>
              <a:buNone/>
            </a:pPr>
            <a:endParaRPr sz="1800" dirty="0">
              <a:latin typeface="Arial"/>
              <a:ea typeface="Arial"/>
              <a:cs typeface="Arial"/>
              <a:sym typeface="Arial"/>
            </a:endParaRPr>
          </a:p>
        </p:txBody>
      </p:sp>
      <p:sp>
        <p:nvSpPr>
          <p:cNvPr id="2" name="Rectangle 1">
            <a:extLst>
              <a:ext uri="{FF2B5EF4-FFF2-40B4-BE49-F238E27FC236}">
                <a16:creationId xmlns:a16="http://schemas.microsoft.com/office/drawing/2014/main" xmlns="" id="{04C5594F-5557-48A5-AEA4-13EBD8DF31B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xmlns="" id="{7C57AFB5-C48F-4011-BDBE-46C3B3B9B9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7</a:t>
            </a:fld>
            <a:endParaRPr lang="tr-T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65"/>
          <p:cNvSpPr txBox="1">
            <a:spLocks noGrp="1"/>
          </p:cNvSpPr>
          <p:nvPr>
            <p:ph type="body" idx="1"/>
          </p:nvPr>
        </p:nvSpPr>
        <p:spPr>
          <a:xfrm>
            <a:off x="838200" y="778212"/>
            <a:ext cx="10348609" cy="6556443"/>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90000"/>
              </a:lnSpc>
              <a:spcBef>
                <a:spcPts val="0"/>
              </a:spcBef>
              <a:spcAft>
                <a:spcPts val="0"/>
              </a:spcAft>
              <a:buClr>
                <a:schemeClr val="dk1"/>
              </a:buClr>
              <a:buSzPct val="100000"/>
              <a:buNone/>
            </a:pPr>
            <a:r>
              <a:rPr lang="en-US" sz="3500" dirty="0"/>
              <a:t/>
            </a:r>
            <a:br>
              <a:rPr lang="en-US" sz="3500" dirty="0"/>
            </a:br>
            <a:endParaRPr lang="en-US" dirty="0"/>
          </a:p>
          <a:p>
            <a:pPr marL="228600" lvl="0" indent="-228600" algn="l" rtl="0">
              <a:lnSpc>
                <a:spcPct val="90000"/>
              </a:lnSpc>
              <a:spcBef>
                <a:spcPts val="1000"/>
              </a:spcBef>
              <a:spcAft>
                <a:spcPts val="0"/>
              </a:spcAft>
              <a:buClr>
                <a:schemeClr val="dk1"/>
              </a:buClr>
              <a:buSzPct val="100000"/>
              <a:buChar char="•"/>
            </a:pPr>
            <a:r>
              <a:rPr lang="el-GR" sz="4000" dirty="0">
                <a:latin typeface="Arial"/>
                <a:ea typeface="Arial"/>
                <a:cs typeface="Arial"/>
                <a:sym typeface="Arial"/>
              </a:rPr>
              <a:t>Εικόνα</a:t>
            </a:r>
            <a:r>
              <a:rPr lang="en-US" sz="4000" dirty="0">
                <a:latin typeface="Arial"/>
                <a:ea typeface="Arial"/>
                <a:cs typeface="Arial"/>
                <a:sym typeface="Arial"/>
              </a:rPr>
              <a:t> 1 : </a:t>
            </a:r>
            <a:r>
              <a:rPr lang="en-US" sz="4000" u="sng" dirty="0">
                <a:solidFill>
                  <a:schemeClr val="hlink"/>
                </a:solidFill>
                <a:latin typeface="Arial"/>
                <a:ea typeface="Arial"/>
                <a:cs typeface="Arial"/>
                <a:sym typeface="Arial"/>
                <a:hlinkClick r:id="rId3"/>
              </a:rPr>
              <a:t>https://www.freepik.com/free-vector/experts-concept-illustration_5462433.htm#page=1&amp;query=skills&amp;position=4</a:t>
            </a:r>
            <a:r>
              <a:rPr lang="en-US" sz="4000" dirty="0">
                <a:latin typeface="Arial"/>
                <a:ea typeface="Arial"/>
                <a:cs typeface="Arial"/>
                <a:sym typeface="Arial"/>
              </a:rPr>
              <a:t> </a:t>
            </a:r>
          </a:p>
          <a:p>
            <a:pPr marL="228600" lvl="0" indent="-228600" algn="l" rtl="0">
              <a:lnSpc>
                <a:spcPct val="90000"/>
              </a:lnSpc>
              <a:spcBef>
                <a:spcPts val="1000"/>
              </a:spcBef>
              <a:spcAft>
                <a:spcPts val="0"/>
              </a:spcAft>
              <a:buClr>
                <a:schemeClr val="dk1"/>
              </a:buClr>
              <a:buSzPct val="100000"/>
              <a:buChar char="•"/>
            </a:pPr>
            <a:r>
              <a:rPr lang="el-GR" sz="4000" dirty="0">
                <a:latin typeface="Arial"/>
                <a:ea typeface="Arial"/>
                <a:cs typeface="Arial"/>
                <a:sym typeface="Arial"/>
              </a:rPr>
              <a:t>Εικόνα</a:t>
            </a:r>
            <a:r>
              <a:rPr lang="en-US" sz="4000" dirty="0">
                <a:latin typeface="Arial"/>
                <a:ea typeface="Arial"/>
                <a:cs typeface="Arial"/>
                <a:sym typeface="Arial"/>
              </a:rPr>
              <a:t> 2 </a:t>
            </a:r>
            <a:r>
              <a:rPr lang="en-US" sz="4000" u="sng" dirty="0">
                <a:solidFill>
                  <a:schemeClr val="hlink"/>
                </a:solidFill>
                <a:latin typeface="Arial"/>
                <a:ea typeface="Arial"/>
                <a:cs typeface="Arial"/>
                <a:sym typeface="Arial"/>
                <a:hlinkClick r:id="rId4"/>
              </a:rPr>
              <a:t>https://www.freepik.com/free-vector/partners-holding-big-jigsaw-puzzle-pieces_7732651.htm#page=1&amp;query=teamwork%20&amp;position=15</a:t>
            </a:r>
            <a:r>
              <a:rPr lang="en-US" sz="4000" dirty="0">
                <a:latin typeface="Arial"/>
                <a:ea typeface="Arial"/>
                <a:cs typeface="Arial"/>
                <a:sym typeface="Arial"/>
              </a:rPr>
              <a:t> </a:t>
            </a:r>
            <a:endParaRPr sz="4000" dirty="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l-GR" sz="4000" dirty="0">
                <a:latin typeface="Arial"/>
                <a:ea typeface="Arial"/>
                <a:cs typeface="Arial"/>
                <a:sym typeface="Arial"/>
              </a:rPr>
              <a:t>Εικόνα</a:t>
            </a:r>
            <a:r>
              <a:rPr lang="en-US" sz="4000" dirty="0">
                <a:latin typeface="Arial"/>
                <a:ea typeface="Arial"/>
                <a:cs typeface="Arial"/>
                <a:sym typeface="Arial"/>
              </a:rPr>
              <a:t> 3 </a:t>
            </a:r>
            <a:r>
              <a:rPr lang="en-US" sz="4000" u="sng" dirty="0">
                <a:solidFill>
                  <a:schemeClr val="hlink"/>
                </a:solidFill>
                <a:latin typeface="Arial"/>
                <a:ea typeface="Arial"/>
                <a:cs typeface="Arial"/>
                <a:sym typeface="Arial"/>
                <a:hlinkClick r:id="rId5"/>
              </a:rPr>
              <a:t>https://www.freepik.com/free-vector/character-illustration-people_3584923.htm#page=1&amp;query=culture&amp;position=26</a:t>
            </a:r>
            <a:r>
              <a:rPr lang="en-US" sz="4000" dirty="0">
                <a:latin typeface="Arial"/>
                <a:ea typeface="Arial"/>
                <a:cs typeface="Arial"/>
                <a:sym typeface="Arial"/>
              </a:rPr>
              <a:t> </a:t>
            </a:r>
            <a:endParaRPr sz="4000" dirty="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el-GR" sz="4000" dirty="0">
                <a:latin typeface="Arial"/>
                <a:ea typeface="Arial"/>
                <a:cs typeface="Arial"/>
                <a:sym typeface="Arial"/>
              </a:rPr>
              <a:t>Εικόνα</a:t>
            </a:r>
            <a:r>
              <a:rPr lang="en-US" sz="4000" dirty="0">
                <a:latin typeface="Arial"/>
                <a:ea typeface="Arial"/>
                <a:cs typeface="Arial"/>
                <a:sym typeface="Arial"/>
              </a:rPr>
              <a:t> 4 </a:t>
            </a:r>
            <a:r>
              <a:rPr lang="en-US" sz="4000" u="sng" dirty="0">
                <a:solidFill>
                  <a:schemeClr val="hlink"/>
                </a:solidFill>
                <a:latin typeface="Arial"/>
                <a:ea typeface="Arial"/>
                <a:cs typeface="Arial"/>
                <a:sym typeface="Arial"/>
                <a:hlinkClick r:id="rId6"/>
              </a:rPr>
              <a:t>https://www.freepik.com/free-photo/flat-lay-assortment-vegetables-with-paper-bag_12418324.htm#page=1&amp;query=food&amp;position=11</a:t>
            </a:r>
            <a:r>
              <a:rPr lang="en-US" sz="4000" dirty="0">
                <a:latin typeface="Arial"/>
                <a:ea typeface="Arial"/>
                <a:cs typeface="Arial"/>
                <a:sym typeface="Arial"/>
              </a:rPr>
              <a:t> </a:t>
            </a:r>
            <a:endParaRPr sz="4000" dirty="0">
              <a:latin typeface="Arial"/>
              <a:ea typeface="Arial"/>
              <a:cs typeface="Arial"/>
              <a:sym typeface="Arial"/>
            </a:endParaRPr>
          </a:p>
          <a:p>
            <a:pPr marL="228600" lvl="0" indent="-228600">
              <a:buSzPct val="100000"/>
            </a:pPr>
            <a:r>
              <a:rPr lang="el-GR" sz="4000" dirty="0">
                <a:latin typeface="Arial"/>
                <a:ea typeface="Arial"/>
                <a:cs typeface="Arial"/>
                <a:sym typeface="Arial"/>
              </a:rPr>
              <a:t>Εικόνα</a:t>
            </a:r>
            <a:r>
              <a:rPr lang="en-US" sz="4000" dirty="0">
                <a:latin typeface="Arial"/>
                <a:ea typeface="Arial"/>
                <a:cs typeface="Arial"/>
                <a:sym typeface="Arial"/>
              </a:rPr>
              <a:t> 5 </a:t>
            </a:r>
            <a:r>
              <a:rPr lang="en-US" sz="4000" u="sng" dirty="0">
                <a:solidFill>
                  <a:schemeClr val="hlink"/>
                </a:solidFill>
                <a:latin typeface="Arial"/>
                <a:ea typeface="Arial"/>
                <a:cs typeface="Arial"/>
                <a:sym typeface="Arial"/>
                <a:hlinkClick r:id="rId7"/>
              </a:rPr>
              <a:t>https://www.freepik.com/free-vector/thai-food-icons-set-shrimp-traditional-restaurant-cooking-menu-vector-illustration_10602791.htm#page=1&amp;query=food%20tradition&amp;position=0</a:t>
            </a:r>
            <a:r>
              <a:rPr lang="en-US" sz="4000" dirty="0">
                <a:latin typeface="Arial"/>
                <a:ea typeface="Arial"/>
                <a:cs typeface="Arial"/>
                <a:sym typeface="Arial"/>
              </a:rPr>
              <a:t> </a:t>
            </a:r>
            <a:endParaRPr sz="4000" dirty="0">
              <a:latin typeface="Arial"/>
              <a:ea typeface="Arial"/>
              <a:cs typeface="Arial"/>
              <a:sym typeface="Arial"/>
            </a:endParaRPr>
          </a:p>
          <a:p>
            <a:pPr marL="228600" lvl="0" indent="-228600">
              <a:buSzPct val="100000"/>
            </a:pPr>
            <a:r>
              <a:rPr lang="el-GR" sz="4000" dirty="0">
                <a:latin typeface="Arial"/>
                <a:ea typeface="Arial"/>
                <a:cs typeface="Arial"/>
                <a:sym typeface="Arial"/>
              </a:rPr>
              <a:t>Εικόνα</a:t>
            </a:r>
            <a:r>
              <a:rPr lang="en-US" sz="4000" dirty="0">
                <a:latin typeface="Arial"/>
                <a:ea typeface="Arial"/>
                <a:cs typeface="Arial"/>
                <a:sym typeface="Arial"/>
              </a:rPr>
              <a:t> 6 </a:t>
            </a:r>
            <a:r>
              <a:rPr lang="en-US" sz="4000" u="sng" dirty="0">
                <a:solidFill>
                  <a:schemeClr val="hlink"/>
                </a:solidFill>
                <a:latin typeface="Arial"/>
                <a:ea typeface="Arial"/>
                <a:cs typeface="Arial"/>
                <a:sym typeface="Arial"/>
                <a:hlinkClick r:id="rId8"/>
              </a:rPr>
              <a:t>https://www.freepik.com/free-photo/business-target-concept-with-wooden-blocks-with-icons-it-side-view_10183609.htm#page=1&amp;query=smart%20goal&amp;position=2</a:t>
            </a:r>
            <a:r>
              <a:rPr lang="en-US" sz="4000" dirty="0">
                <a:latin typeface="Arial"/>
                <a:ea typeface="Arial"/>
                <a:cs typeface="Arial"/>
                <a:sym typeface="Arial"/>
              </a:rPr>
              <a:t> </a:t>
            </a:r>
            <a:endParaRPr sz="4000" dirty="0">
              <a:latin typeface="Arial"/>
              <a:ea typeface="Arial"/>
              <a:cs typeface="Arial"/>
              <a:sym typeface="Arial"/>
            </a:endParaRPr>
          </a:p>
          <a:p>
            <a:pPr marL="228600" lvl="0" indent="-228600">
              <a:buSzPct val="100000"/>
            </a:pPr>
            <a:r>
              <a:rPr lang="el-GR" sz="4000" dirty="0">
                <a:latin typeface="Arial"/>
                <a:ea typeface="Arial"/>
                <a:cs typeface="Arial"/>
                <a:sym typeface="Arial"/>
              </a:rPr>
              <a:t>Εικόνα</a:t>
            </a:r>
            <a:r>
              <a:rPr lang="en-US" sz="4000" dirty="0">
                <a:latin typeface="Arial"/>
                <a:ea typeface="Arial"/>
                <a:cs typeface="Arial"/>
                <a:sym typeface="Arial"/>
              </a:rPr>
              <a:t> 7 </a:t>
            </a:r>
            <a:r>
              <a:rPr lang="en-US" sz="4000" u="sng" dirty="0">
                <a:solidFill>
                  <a:schemeClr val="hlink"/>
                </a:solidFill>
                <a:latin typeface="Arial"/>
                <a:ea typeface="Arial"/>
                <a:cs typeface="Arial"/>
                <a:sym typeface="Arial"/>
                <a:hlinkClick r:id="rId9"/>
              </a:rPr>
              <a:t>https://www.freepik.com/free-vector/first-aid-emergency-flat-icons-set_3796728.htm#page=1&amp;query=first%20aid&amp;position=6</a:t>
            </a:r>
            <a:r>
              <a:rPr lang="en-US" sz="4000" dirty="0">
                <a:latin typeface="Arial"/>
                <a:ea typeface="Arial"/>
                <a:cs typeface="Arial"/>
                <a:sym typeface="Arial"/>
              </a:rPr>
              <a:t> </a:t>
            </a:r>
            <a:endParaRPr sz="4000" dirty="0">
              <a:latin typeface="Arial"/>
              <a:ea typeface="Arial"/>
              <a:cs typeface="Arial"/>
              <a:sym typeface="Arial"/>
            </a:endParaRPr>
          </a:p>
          <a:p>
            <a:pPr marL="228600" lvl="0" indent="-228600">
              <a:buSzPct val="100000"/>
            </a:pPr>
            <a:r>
              <a:rPr lang="el-GR" sz="4000" dirty="0">
                <a:latin typeface="Arial"/>
                <a:ea typeface="Arial"/>
                <a:cs typeface="Arial"/>
                <a:sym typeface="Arial"/>
              </a:rPr>
              <a:t>Εικόνα</a:t>
            </a:r>
            <a:r>
              <a:rPr lang="en-US" sz="4000" dirty="0">
                <a:latin typeface="Arial"/>
                <a:ea typeface="Arial"/>
                <a:cs typeface="Arial"/>
                <a:sym typeface="Arial"/>
              </a:rPr>
              <a:t> 8 </a:t>
            </a:r>
            <a:r>
              <a:rPr lang="en-US" sz="4000" u="sng" dirty="0">
                <a:solidFill>
                  <a:schemeClr val="hlink"/>
                </a:solidFill>
                <a:latin typeface="Arial"/>
                <a:ea typeface="Arial"/>
                <a:cs typeface="Arial"/>
                <a:sym typeface="Arial"/>
                <a:hlinkClick r:id="rId10"/>
              </a:rPr>
              <a:t>https://www.freepik.com/free-vector/first-aid-healthcare-concept-with-medical-box-stethoscope-vector-illustration_1158436.htm#page=1&amp;query=first%20aid&amp;position=20</a:t>
            </a:r>
            <a:r>
              <a:rPr lang="en-US" sz="4000" dirty="0">
                <a:latin typeface="Arial"/>
                <a:ea typeface="Arial"/>
                <a:cs typeface="Arial"/>
                <a:sym typeface="Arial"/>
              </a:rPr>
              <a:t> </a:t>
            </a:r>
            <a:endParaRPr sz="4000" dirty="0">
              <a:latin typeface="Arial"/>
              <a:ea typeface="Arial"/>
              <a:cs typeface="Arial"/>
              <a:sym typeface="Arial"/>
            </a:endParaRPr>
          </a:p>
          <a:p>
            <a:pPr marL="228600" lvl="0" indent="-228600">
              <a:buSzPct val="100000"/>
            </a:pPr>
            <a:r>
              <a:rPr lang="el-GR" sz="4000" dirty="0">
                <a:latin typeface="Arial"/>
                <a:ea typeface="Arial"/>
                <a:cs typeface="Arial"/>
                <a:sym typeface="Arial"/>
              </a:rPr>
              <a:t>Εικόνα</a:t>
            </a:r>
            <a:r>
              <a:rPr lang="en-US" sz="4000" dirty="0">
                <a:latin typeface="Arial"/>
                <a:ea typeface="Arial"/>
                <a:cs typeface="Arial"/>
                <a:sym typeface="Arial"/>
              </a:rPr>
              <a:t> 9 </a:t>
            </a:r>
            <a:r>
              <a:rPr lang="en-US" sz="4000" u="sng" dirty="0">
                <a:solidFill>
                  <a:schemeClr val="hlink"/>
                </a:solidFill>
                <a:latin typeface="Arial"/>
                <a:ea typeface="Arial"/>
                <a:cs typeface="Arial"/>
                <a:sym typeface="Arial"/>
                <a:hlinkClick r:id="rId11"/>
              </a:rPr>
              <a:t>https://www.freepik.com/free-vector/viruses-bacteria-set_6168979.htm#page=1&amp;query=bacteria&amp;position=21</a:t>
            </a:r>
            <a:r>
              <a:rPr lang="en-US" sz="4000" dirty="0">
                <a:latin typeface="Arial"/>
                <a:ea typeface="Arial"/>
                <a:cs typeface="Arial"/>
                <a:sym typeface="Arial"/>
              </a:rPr>
              <a:t> </a:t>
            </a:r>
            <a:endParaRPr sz="4000" dirty="0">
              <a:latin typeface="Arial"/>
              <a:ea typeface="Arial"/>
              <a:cs typeface="Arial"/>
              <a:sym typeface="Arial"/>
            </a:endParaRPr>
          </a:p>
          <a:p>
            <a:pPr marL="228600" lvl="0" indent="-228600">
              <a:buSzPct val="100000"/>
            </a:pPr>
            <a:r>
              <a:rPr lang="el-GR" sz="4000" dirty="0">
                <a:latin typeface="Arial"/>
                <a:ea typeface="Arial"/>
                <a:cs typeface="Arial"/>
                <a:sym typeface="Arial"/>
              </a:rPr>
              <a:t>Εικόνα</a:t>
            </a:r>
            <a:r>
              <a:rPr lang="en-US" sz="4000" dirty="0">
                <a:latin typeface="Arial"/>
                <a:ea typeface="Arial"/>
                <a:cs typeface="Arial"/>
                <a:sym typeface="Arial"/>
              </a:rPr>
              <a:t> 10 </a:t>
            </a:r>
            <a:r>
              <a:rPr lang="en-US" sz="4000" u="sng" dirty="0">
                <a:solidFill>
                  <a:schemeClr val="hlink"/>
                </a:solidFill>
                <a:latin typeface="Arial"/>
                <a:ea typeface="Arial"/>
                <a:cs typeface="Arial"/>
                <a:sym typeface="Arial"/>
                <a:hlinkClick r:id="rId12"/>
              </a:rPr>
              <a:t>https://www.freepik.com/free-vector/set-rules-how-wash-hands_4167319.htm#page=1&amp;query=hand%20wash%20&amp;position=15</a:t>
            </a:r>
            <a:r>
              <a:rPr lang="en-US" sz="4000" dirty="0">
                <a:latin typeface="Arial"/>
                <a:ea typeface="Arial"/>
                <a:cs typeface="Arial"/>
                <a:sym typeface="Arial"/>
              </a:rPr>
              <a:t> </a:t>
            </a:r>
            <a:endParaRPr sz="4000" b="1" dirty="0">
              <a:latin typeface="Arial"/>
              <a:ea typeface="Arial"/>
              <a:cs typeface="Arial"/>
              <a:sym typeface="Arial"/>
            </a:endParaRPr>
          </a:p>
          <a:p>
            <a:pPr marL="228600" lvl="0" indent="-228600">
              <a:buSzPct val="100000"/>
            </a:pPr>
            <a:r>
              <a:rPr lang="en-US" sz="4000" dirty="0">
                <a:latin typeface="Arial"/>
                <a:ea typeface="Arial"/>
                <a:cs typeface="Arial"/>
                <a:sym typeface="Arial"/>
              </a:rPr>
              <a:t/>
            </a:r>
            <a:br>
              <a:rPr lang="en-US" sz="4000" dirty="0">
                <a:latin typeface="Arial"/>
                <a:ea typeface="Arial"/>
                <a:cs typeface="Arial"/>
                <a:sym typeface="Arial"/>
              </a:rPr>
            </a:br>
            <a:r>
              <a:rPr lang="el-GR" sz="4000" dirty="0">
                <a:latin typeface="Arial"/>
                <a:ea typeface="Arial"/>
                <a:cs typeface="Arial"/>
                <a:sym typeface="Arial"/>
              </a:rPr>
              <a:t>Εικόνα</a:t>
            </a:r>
            <a:r>
              <a:rPr lang="en-US" sz="4000" dirty="0">
                <a:latin typeface="Arial"/>
                <a:ea typeface="Arial"/>
                <a:cs typeface="Arial"/>
                <a:sym typeface="Arial"/>
              </a:rPr>
              <a:t> 11: </a:t>
            </a:r>
            <a:r>
              <a:rPr lang="en-US" sz="4000" u="sng" dirty="0">
                <a:solidFill>
                  <a:schemeClr val="hlink"/>
                </a:solidFill>
                <a:latin typeface="Arial"/>
                <a:ea typeface="Arial"/>
                <a:cs typeface="Arial"/>
                <a:sym typeface="Arial"/>
                <a:hlinkClick r:id="rId13"/>
              </a:rPr>
              <a:t>https://www.freepik.com/free-vector/hygiene-guide-protection-from-coronavirus_8609356.htm#page=1&amp;query=hygiene&amp;position=23</a:t>
            </a:r>
            <a:r>
              <a:rPr lang="en-US" sz="4000" dirty="0">
                <a:latin typeface="Arial"/>
                <a:ea typeface="Arial"/>
                <a:cs typeface="Arial"/>
                <a:sym typeface="Arial"/>
              </a:rPr>
              <a:t> </a:t>
            </a:r>
            <a:endParaRPr sz="4000" dirty="0">
              <a:latin typeface="Arial"/>
              <a:ea typeface="Arial"/>
              <a:cs typeface="Arial"/>
              <a:sym typeface="Arial"/>
            </a:endParaRPr>
          </a:p>
        </p:txBody>
      </p:sp>
      <p:sp>
        <p:nvSpPr>
          <p:cNvPr id="2" name="Slide Number Placeholder 1">
            <a:extLst>
              <a:ext uri="{FF2B5EF4-FFF2-40B4-BE49-F238E27FC236}">
                <a16:creationId xmlns:a16="http://schemas.microsoft.com/office/drawing/2014/main" xmlns="" id="{BC8151F1-DD48-4A3C-9325-3D17CA1896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70</a:t>
            </a:fld>
            <a:endParaRPr lang="tr-T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6"/>
          <p:cNvSpPr txBox="1">
            <a:spLocks noGrp="1"/>
          </p:cNvSpPr>
          <p:nvPr>
            <p:ph type="body" idx="1"/>
          </p:nvPr>
        </p:nvSpPr>
        <p:spPr>
          <a:xfrm>
            <a:off x="838200" y="2210540"/>
            <a:ext cx="10515600" cy="3966423"/>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a:t>
            </a:r>
            <a:endParaRPr/>
          </a:p>
        </p:txBody>
      </p:sp>
      <p:sp>
        <p:nvSpPr>
          <p:cNvPr id="546" name="Google Shape;546;p66"/>
          <p:cNvSpPr txBox="1"/>
          <p:nvPr/>
        </p:nvSpPr>
        <p:spPr>
          <a:xfrm>
            <a:off x="838200" y="1719072"/>
            <a:ext cx="101467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547" name="Google Shape;547;p66"/>
          <p:cNvSpPr txBox="1"/>
          <p:nvPr/>
        </p:nvSpPr>
        <p:spPr>
          <a:xfrm>
            <a:off x="838200" y="1024128"/>
            <a:ext cx="10146792" cy="5078273"/>
          </a:xfrm>
          <a:prstGeom prst="rect">
            <a:avLst/>
          </a:prstGeom>
          <a:noFill/>
          <a:ln>
            <a:noFill/>
          </a:ln>
        </p:spPr>
        <p:txBody>
          <a:bodyPr spcFirstLastPara="1" wrap="square" lIns="91425" tIns="45700" rIns="91425" bIns="45700" anchor="t" anchorCtr="0">
            <a:spAutoFit/>
          </a:bodyPr>
          <a:lstStyle/>
          <a:p>
            <a:pPr lvl="0"/>
            <a:r>
              <a:rPr lang="el-GR" sz="1600" dirty="0">
                <a:solidFill>
                  <a:schemeClr val="dk1"/>
                </a:solidFill>
              </a:rPr>
              <a:t>Πίνακας </a:t>
            </a:r>
            <a:r>
              <a:rPr lang="en-US" sz="1600" dirty="0">
                <a:solidFill>
                  <a:schemeClr val="dk1"/>
                </a:solidFill>
                <a:latin typeface="Arial"/>
                <a:ea typeface="Arial"/>
                <a:cs typeface="Arial"/>
                <a:sym typeface="Arial"/>
              </a:rPr>
              <a:t>3: </a:t>
            </a:r>
            <a:r>
              <a:rPr lang="el-GR" sz="1600" dirty="0"/>
              <a:t>Μόλυνση, εμφάνιση συμπτωμάτων, τροφές που επηρεάζονται και μέσα μετάδοσης </a:t>
            </a:r>
            <a:r>
              <a:rPr lang="en-US" sz="1600" u="sng" dirty="0">
                <a:solidFill>
                  <a:schemeClr val="dk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https://www.mayoclinic.org/diseases-conditions/food-poisoning/symptoms-causes/syc-20356230</a:t>
            </a:r>
            <a:r>
              <a:rPr lang="en-US" sz="16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600" dirty="0">
                <a:solidFill>
                  <a:schemeClr val="dk1"/>
                </a:solidFill>
                <a:latin typeface="Arial"/>
                <a:ea typeface="Arial"/>
                <a:cs typeface="Arial"/>
                <a:sym typeface="Arial"/>
              </a:rPr>
              <a:t/>
            </a:r>
            <a:br>
              <a:rPr lang="en-US" sz="1600" dirty="0">
                <a:solidFill>
                  <a:schemeClr val="dk1"/>
                </a:solidFill>
                <a:latin typeface="Arial"/>
                <a:ea typeface="Arial"/>
                <a:cs typeface="Arial"/>
                <a:sym typeface="Arial"/>
              </a:rPr>
            </a:br>
            <a:r>
              <a:rPr lang="en-US" sz="1600" dirty="0">
                <a:solidFill>
                  <a:schemeClr val="dk1"/>
                </a:solidFill>
                <a:latin typeface="Arial"/>
                <a:ea typeface="Arial"/>
                <a:cs typeface="Arial"/>
                <a:sym typeface="Arial"/>
              </a:rPr>
              <a:t> </a:t>
            </a:r>
            <a:r>
              <a:rPr lang="el-GR" sz="1600" dirty="0">
                <a:solidFill>
                  <a:schemeClr val="dk1"/>
                </a:solidFill>
                <a:latin typeface="Arial"/>
                <a:ea typeface="Arial"/>
                <a:cs typeface="Arial"/>
                <a:sym typeface="Arial"/>
              </a:rPr>
              <a:t>Διαδικτυακές Πηγές</a:t>
            </a: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dirty="0">
                <a:solidFill>
                  <a:schemeClr val="dk1"/>
                </a:solidFill>
                <a:latin typeface="Arial"/>
                <a:ea typeface="Arial"/>
                <a:cs typeface="Arial"/>
                <a:sym typeface="Arial"/>
              </a:rPr>
              <a:t>•YouTube video on active listening: How to Communicate Effectively </a:t>
            </a:r>
            <a:endParaRPr dirty="0"/>
          </a:p>
          <a:p>
            <a:pPr marL="0" marR="0" lvl="0" indent="0" algn="l" rtl="0">
              <a:spcBef>
                <a:spcPts val="0"/>
              </a:spcBef>
              <a:spcAft>
                <a:spcPts val="0"/>
              </a:spcAft>
              <a:buNone/>
            </a:pPr>
            <a:r>
              <a:rPr lang="en-US" sz="1600" u="sng" dirty="0">
                <a:solidFill>
                  <a:schemeClr val="dk1"/>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https://www.youtube.com/watch?v=BW82k7lwI_U</a:t>
            </a:r>
            <a:r>
              <a:rPr lang="en-US" sz="1600" dirty="0">
                <a:solidFill>
                  <a:schemeClr val="dk1"/>
                </a:solidFill>
                <a:latin typeface="Arial"/>
                <a:ea typeface="Arial"/>
                <a:cs typeface="Arial"/>
                <a:sym typeface="Arial"/>
              </a:rPr>
              <a:t>  </a:t>
            </a:r>
            <a:br>
              <a:rPr lang="en-US" sz="1600" dirty="0">
                <a:solidFill>
                  <a:schemeClr val="dk1"/>
                </a:solidFill>
                <a:latin typeface="Arial"/>
                <a:ea typeface="Arial"/>
                <a:cs typeface="Arial"/>
                <a:sym typeface="Arial"/>
              </a:rPr>
            </a:b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dirty="0">
                <a:solidFill>
                  <a:schemeClr val="dk1"/>
                </a:solidFill>
                <a:latin typeface="Arial"/>
                <a:ea typeface="Arial"/>
                <a:cs typeface="Arial"/>
                <a:sym typeface="Arial"/>
              </a:rPr>
              <a:t>•YouTube </a:t>
            </a:r>
            <a:r>
              <a:rPr lang="el-GR" sz="1600" dirty="0">
                <a:solidFill>
                  <a:schemeClr val="dk1"/>
                </a:solidFill>
                <a:latin typeface="Arial"/>
                <a:ea typeface="Arial"/>
                <a:cs typeface="Arial"/>
                <a:sym typeface="Arial"/>
              </a:rPr>
              <a:t>βίντεο στην ομαδικότητα </a:t>
            </a:r>
          </a:p>
          <a:p>
            <a:pPr marL="0" marR="0" lvl="0" indent="0" algn="l" rtl="0">
              <a:spcBef>
                <a:spcPts val="0"/>
              </a:spcBef>
              <a:spcAft>
                <a:spcPts val="0"/>
              </a:spcAft>
              <a:buNone/>
            </a:pPr>
            <a:r>
              <a:rPr lang="en-US" sz="1600" u="sng" dirty="0">
                <a:solidFill>
                  <a:schemeClr val="dk1"/>
                </a:solidFill>
                <a:latin typeface="Arial"/>
                <a:ea typeface="Arial"/>
                <a:cs typeface="Arial"/>
                <a:sym typeface="Arial"/>
                <a:hlinkClick r:id="rId5">
                  <a:extLst>
                    <a:ext uri="{A12FA001-AC4F-418D-AE19-62706E023703}">
                      <ahyp:hlinkClr xmlns:ahyp="http://schemas.microsoft.com/office/drawing/2018/hyperlinkcolor" xmlns="" val="tx"/>
                    </a:ext>
                  </a:extLst>
                </a:hlinkClick>
              </a:rPr>
              <a:t>https://www.youtube.com/watch?v=BjkWRTQg9MY</a:t>
            </a:r>
            <a:r>
              <a:rPr lang="en-US" sz="1600" dirty="0">
                <a:solidFill>
                  <a:schemeClr val="dk1"/>
                </a:solidFill>
                <a:latin typeface="Arial"/>
                <a:ea typeface="Arial"/>
                <a:cs typeface="Arial"/>
                <a:sym typeface="Arial"/>
              </a:rPr>
              <a:t> </a:t>
            </a:r>
            <a:br>
              <a:rPr lang="en-US" sz="1600" dirty="0">
                <a:solidFill>
                  <a:schemeClr val="dk1"/>
                </a:solidFill>
                <a:latin typeface="Arial"/>
                <a:ea typeface="Arial"/>
                <a:cs typeface="Arial"/>
                <a:sym typeface="Arial"/>
              </a:rPr>
            </a:b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dirty="0">
                <a:solidFill>
                  <a:schemeClr val="dk1"/>
                </a:solidFill>
                <a:latin typeface="Arial"/>
                <a:ea typeface="Arial"/>
                <a:cs typeface="Arial"/>
                <a:sym typeface="Arial"/>
              </a:rPr>
              <a:t>•YouTube </a:t>
            </a:r>
            <a:r>
              <a:rPr lang="el-GR" sz="1600" dirty="0">
                <a:solidFill>
                  <a:schemeClr val="dk1"/>
                </a:solidFill>
                <a:latin typeface="Arial"/>
                <a:ea typeface="Arial"/>
                <a:cs typeface="Arial"/>
                <a:sym typeface="Arial"/>
              </a:rPr>
              <a:t>βίντεο σε </a:t>
            </a:r>
            <a:r>
              <a:rPr lang="en-US" sz="1600" dirty="0">
                <a:solidFill>
                  <a:schemeClr val="dk1"/>
                </a:solidFill>
                <a:latin typeface="Arial"/>
                <a:ea typeface="Arial"/>
                <a:cs typeface="Arial"/>
                <a:sym typeface="Arial"/>
              </a:rPr>
              <a:t>SMART </a:t>
            </a:r>
            <a:r>
              <a:rPr lang="el-GR" sz="1600" dirty="0">
                <a:solidFill>
                  <a:schemeClr val="dk1"/>
                </a:solidFill>
                <a:latin typeface="Arial"/>
                <a:ea typeface="Arial"/>
                <a:cs typeface="Arial"/>
                <a:sym typeface="Arial"/>
              </a:rPr>
              <a:t>στόχους</a:t>
            </a:r>
            <a:r>
              <a:rPr lang="en-US" sz="16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600" u="sng" dirty="0">
                <a:solidFill>
                  <a:schemeClr val="dk1"/>
                </a:solidFill>
                <a:latin typeface="Arial"/>
                <a:ea typeface="Arial"/>
                <a:cs typeface="Arial"/>
                <a:sym typeface="Arial"/>
                <a:hlinkClick r:id="rId6">
                  <a:extLst>
                    <a:ext uri="{A12FA001-AC4F-418D-AE19-62706E023703}">
                      <ahyp:hlinkClr xmlns:ahyp="http://schemas.microsoft.com/office/drawing/2018/hyperlinkcolor" xmlns="" val="tx"/>
                    </a:ext>
                  </a:extLst>
                </a:hlinkClick>
              </a:rPr>
              <a:t>https://www.youtube.com/watch?v=1-SvuFIQjK8</a:t>
            </a:r>
            <a:r>
              <a:rPr lang="en-US" sz="16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dirty="0">
                <a:solidFill>
                  <a:schemeClr val="dk1"/>
                </a:solidFill>
                <a:latin typeface="Arial"/>
                <a:ea typeface="Arial"/>
                <a:cs typeface="Arial"/>
                <a:sym typeface="Arial"/>
              </a:rPr>
              <a:t>•YouTube </a:t>
            </a:r>
            <a:r>
              <a:rPr lang="el-GR" sz="1600" dirty="0">
                <a:solidFill>
                  <a:schemeClr val="dk1"/>
                </a:solidFill>
                <a:latin typeface="Arial"/>
                <a:ea typeface="Arial"/>
                <a:cs typeface="Arial"/>
                <a:sym typeface="Arial"/>
              </a:rPr>
              <a:t>βίντεο σε πρώτες βοήθειες</a:t>
            </a:r>
            <a:endParaRPr dirty="0"/>
          </a:p>
          <a:p>
            <a:pPr marL="0" marR="0" lvl="0" indent="0" algn="l" rtl="0">
              <a:spcBef>
                <a:spcPts val="0"/>
              </a:spcBef>
              <a:spcAft>
                <a:spcPts val="0"/>
              </a:spcAft>
              <a:buNone/>
            </a:pPr>
            <a:r>
              <a:rPr lang="en-US" sz="1600" u="sng" dirty="0">
                <a:solidFill>
                  <a:schemeClr val="dk1"/>
                </a:solidFill>
                <a:latin typeface="Arial"/>
                <a:ea typeface="Arial"/>
                <a:cs typeface="Arial"/>
                <a:sym typeface="Arial"/>
                <a:hlinkClick r:id="rId7">
                  <a:extLst>
                    <a:ext uri="{A12FA001-AC4F-418D-AE19-62706E023703}">
                      <ahyp:hlinkClr xmlns:ahyp="http://schemas.microsoft.com/office/drawing/2018/hyperlinkcolor" xmlns="" val="tx"/>
                    </a:ext>
                  </a:extLst>
                </a:hlinkClick>
              </a:rPr>
              <a:t>https://www.youtube.com/watch?v=qahukkDYFbk</a:t>
            </a:r>
            <a:r>
              <a:rPr lang="en-US" sz="16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dirty="0">
                <a:solidFill>
                  <a:schemeClr val="dk1"/>
                </a:solidFill>
                <a:latin typeface="Arial"/>
                <a:ea typeface="Arial"/>
                <a:cs typeface="Arial"/>
                <a:sym typeface="Arial"/>
              </a:rPr>
              <a:t>•YouTube </a:t>
            </a:r>
            <a:r>
              <a:rPr lang="el-GR" sz="1600" dirty="0">
                <a:solidFill>
                  <a:schemeClr val="dk1"/>
                </a:solidFill>
                <a:latin typeface="Arial"/>
                <a:ea typeface="Arial"/>
                <a:cs typeface="Arial"/>
                <a:sym typeface="Arial"/>
              </a:rPr>
              <a:t>βίντεο σε κρίσιμες σκέψεις</a:t>
            </a: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u="sng" dirty="0">
                <a:solidFill>
                  <a:schemeClr val="dk1"/>
                </a:solidFill>
                <a:latin typeface="Arial"/>
                <a:ea typeface="Arial"/>
                <a:cs typeface="Arial"/>
                <a:sym typeface="Arial"/>
                <a:hlinkClick r:id="rId8">
                  <a:extLst>
                    <a:ext uri="{A12FA001-AC4F-418D-AE19-62706E023703}">
                      <ahyp:hlinkClr xmlns:ahyp="http://schemas.microsoft.com/office/drawing/2018/hyperlinkcolor" xmlns="" val="tx"/>
                    </a:ext>
                  </a:extLst>
                </a:hlinkClick>
              </a:rPr>
              <a:t>https://www.youtube.com/watch?v=yH1Wnn6fke0</a:t>
            </a:r>
            <a:r>
              <a:rPr lang="en-US" sz="1600" dirty="0">
                <a:solidFill>
                  <a:schemeClr val="dk1"/>
                </a:solidFill>
                <a:latin typeface="Arial"/>
                <a:ea typeface="Arial"/>
                <a:cs typeface="Arial"/>
                <a:sym typeface="Arial"/>
              </a:rPr>
              <a:t> </a:t>
            </a: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93307B62-02AB-44DA-A3CF-E1E772D64F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71</a:t>
            </a:fld>
            <a:endParaRPr lang="tr-T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7"/>
          <p:cNvSpPr txBox="1">
            <a:spLocks noGrp="1"/>
          </p:cNvSpPr>
          <p:nvPr>
            <p:ph type="body" idx="1"/>
          </p:nvPr>
        </p:nvSpPr>
        <p:spPr>
          <a:xfrm>
            <a:off x="838200" y="2991775"/>
            <a:ext cx="10515600" cy="31851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sz="2000" b="1" i="0">
                <a:latin typeface="Arial"/>
                <a:ea typeface="Arial"/>
                <a:cs typeface="Arial"/>
                <a:sym typeface="Arial"/>
              </a:rPr>
              <a:t>“Funded by the Erasmus+ Programme of the European Union. However, European Commission and Turkish National Agency cannot be held responsi­ble for any use which may be made of the information contained therein”</a:t>
            </a:r>
            <a:endParaRPr/>
          </a:p>
          <a:p>
            <a:pPr marL="228600" lvl="0" indent="-50800" algn="l" rtl="0">
              <a:lnSpc>
                <a:spcPct val="90000"/>
              </a:lnSpc>
              <a:spcBef>
                <a:spcPts val="1000"/>
              </a:spcBef>
              <a:spcAft>
                <a:spcPts val="0"/>
              </a:spcAft>
              <a:buClr>
                <a:schemeClr val="dk1"/>
              </a:buClr>
              <a:buSzPts val="2800"/>
              <a:buNone/>
            </a:pPr>
            <a:endParaRPr/>
          </a:p>
        </p:txBody>
      </p:sp>
      <p:sp>
        <p:nvSpPr>
          <p:cNvPr id="553" name="Google Shape;553;p67"/>
          <p:cNvSpPr txBox="1"/>
          <p:nvPr/>
        </p:nvSpPr>
        <p:spPr>
          <a:xfrm>
            <a:off x="7017036" y="4247190"/>
            <a:ext cx="3913717" cy="255625"/>
          </a:xfrm>
          <a:prstGeom prst="rect">
            <a:avLst/>
          </a:prstGeom>
          <a:noFill/>
          <a:ln>
            <a:noFill/>
          </a:ln>
        </p:spPr>
        <p:txBody>
          <a:bodyPr spcFirstLastPara="1" wrap="square" lIns="0" tIns="9300" rIns="0" bIns="0" anchor="t" anchorCtr="0">
            <a:spAutoFit/>
          </a:bodyPr>
          <a:lstStyle/>
          <a:p>
            <a:pPr marL="0" marR="0" lvl="0" indent="0" algn="l" rtl="0">
              <a:spcBef>
                <a:spcPts val="0"/>
              </a:spcBef>
              <a:spcAft>
                <a:spcPts val="0"/>
              </a:spcAft>
              <a:buNone/>
            </a:pPr>
            <a:r>
              <a:rPr lang="en-US" sz="1600" i="1">
                <a:solidFill>
                  <a:schemeClr val="lt1"/>
                </a:solidFill>
                <a:latin typeface="Calibri"/>
                <a:ea typeface="Calibri"/>
                <a:cs typeface="Calibri"/>
                <a:sym typeface="Calibri"/>
              </a:rPr>
              <a:t>Erasmus + Programme [2019-1-KA204-074418]</a:t>
            </a:r>
            <a:endParaRPr sz="1600">
              <a:solidFill>
                <a:schemeClr val="lt1"/>
              </a:solidFill>
              <a:latin typeface="Calibri"/>
              <a:ea typeface="Calibri"/>
              <a:cs typeface="Calibri"/>
              <a:sym typeface="Calibri"/>
            </a:endParaRPr>
          </a:p>
        </p:txBody>
      </p:sp>
      <p:pic>
        <p:nvPicPr>
          <p:cNvPr id="554" name="Google Shape;554;p67"/>
          <p:cNvPicPr preferRelativeResize="0"/>
          <p:nvPr/>
        </p:nvPicPr>
        <p:blipFill rotWithShape="1">
          <a:blip r:embed="rId3">
            <a:alphaModFix/>
          </a:blip>
          <a:srcRect/>
          <a:stretch/>
        </p:blipFill>
        <p:spPr>
          <a:xfrm>
            <a:off x="4265446" y="-382999"/>
            <a:ext cx="3250631" cy="3250631"/>
          </a:xfrm>
          <a:prstGeom prst="rect">
            <a:avLst/>
          </a:prstGeom>
          <a:noFill/>
          <a:ln>
            <a:noFill/>
          </a:ln>
        </p:spPr>
      </p:pic>
      <p:pic>
        <p:nvPicPr>
          <p:cNvPr id="556" name="Google Shape;556;p67"/>
          <p:cNvPicPr preferRelativeResize="0"/>
          <p:nvPr/>
        </p:nvPicPr>
        <p:blipFill rotWithShape="1">
          <a:blip r:embed="rId4">
            <a:alphaModFix/>
          </a:blip>
          <a:srcRect/>
          <a:stretch/>
        </p:blipFill>
        <p:spPr>
          <a:xfrm>
            <a:off x="953353" y="4906904"/>
            <a:ext cx="938352" cy="938352"/>
          </a:xfrm>
          <a:prstGeom prst="rect">
            <a:avLst/>
          </a:prstGeom>
          <a:noFill/>
          <a:ln>
            <a:noFill/>
          </a:ln>
        </p:spPr>
      </p:pic>
      <p:pic>
        <p:nvPicPr>
          <p:cNvPr id="557" name="Google Shape;557;p67"/>
          <p:cNvPicPr preferRelativeResize="0"/>
          <p:nvPr/>
        </p:nvPicPr>
        <p:blipFill rotWithShape="1">
          <a:blip r:embed="rId5">
            <a:alphaModFix/>
          </a:blip>
          <a:srcRect l="11242" t="31941" r="13609" b="36119"/>
          <a:stretch/>
        </p:blipFill>
        <p:spPr>
          <a:xfrm>
            <a:off x="7635584" y="5151544"/>
            <a:ext cx="1937210" cy="379498"/>
          </a:xfrm>
          <a:prstGeom prst="rect">
            <a:avLst/>
          </a:prstGeom>
          <a:noFill/>
          <a:ln>
            <a:noFill/>
          </a:ln>
        </p:spPr>
      </p:pic>
      <p:pic>
        <p:nvPicPr>
          <p:cNvPr id="558" name="Google Shape;558;p67" descr="14742E46-8181-433E-AF9B-28FBF1A0E9CA@home"/>
          <p:cNvPicPr preferRelativeResize="0"/>
          <p:nvPr/>
        </p:nvPicPr>
        <p:blipFill rotWithShape="1">
          <a:blip r:embed="rId6">
            <a:alphaModFix/>
          </a:blip>
          <a:srcRect/>
          <a:stretch/>
        </p:blipFill>
        <p:spPr>
          <a:xfrm>
            <a:off x="4960527" y="4904282"/>
            <a:ext cx="2089822" cy="1011822"/>
          </a:xfrm>
          <a:prstGeom prst="rect">
            <a:avLst/>
          </a:prstGeom>
          <a:noFill/>
          <a:ln>
            <a:noFill/>
          </a:ln>
        </p:spPr>
      </p:pic>
      <p:pic>
        <p:nvPicPr>
          <p:cNvPr id="559" name="Google Shape;559;p67"/>
          <p:cNvPicPr preferRelativeResize="0"/>
          <p:nvPr/>
        </p:nvPicPr>
        <p:blipFill rotWithShape="1">
          <a:blip r:embed="rId7">
            <a:alphaModFix/>
          </a:blip>
          <a:srcRect/>
          <a:stretch/>
        </p:blipFill>
        <p:spPr>
          <a:xfrm>
            <a:off x="10158030" y="4787677"/>
            <a:ext cx="1545445" cy="1104424"/>
          </a:xfrm>
          <a:prstGeom prst="rect">
            <a:avLst/>
          </a:prstGeom>
          <a:noFill/>
          <a:ln>
            <a:noFill/>
          </a:ln>
        </p:spPr>
      </p:pic>
      <p:pic>
        <p:nvPicPr>
          <p:cNvPr id="10" name="Picture 9">
            <a:extLst>
              <a:ext uri="{FF2B5EF4-FFF2-40B4-BE49-F238E27FC236}">
                <a16:creationId xmlns:a16="http://schemas.microsoft.com/office/drawing/2014/main" xmlns="" id="{659649CF-A923-4F8B-8FB7-18F1B03750A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301246" y="5151544"/>
            <a:ext cx="2074045" cy="649122"/>
          </a:xfrm>
          <a:prstGeom prst="rect">
            <a:avLst/>
          </a:prstGeom>
        </p:spPr>
      </p:pic>
      <p:sp>
        <p:nvSpPr>
          <p:cNvPr id="2" name="Slide Number Placeholder 1">
            <a:extLst>
              <a:ext uri="{FF2B5EF4-FFF2-40B4-BE49-F238E27FC236}">
                <a16:creationId xmlns:a16="http://schemas.microsoft.com/office/drawing/2014/main" xmlns="" id="{18FB5517-DB4A-44AB-BF0A-887F26DBEA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27"/>
          <p:cNvSpPr/>
          <p:nvPr/>
        </p:nvSpPr>
        <p:spPr>
          <a:xfrm>
            <a:off x="-4417" y="0"/>
            <a:ext cx="12192001" cy="6858000"/>
          </a:xfrm>
          <a:prstGeom prst="rect">
            <a:avLst/>
          </a:prstGeom>
          <a:solidFill>
            <a:srgbClr val="608CB3"/>
          </a:solidFill>
          <a:ln>
            <a:noFill/>
          </a:ln>
        </p:spPr>
        <p:txBody>
          <a:bodyPr spcFirstLastPara="1" wrap="square" lIns="60950" tIns="30467" rIns="60950" bIns="30467" anchor="ctr" anchorCtr="0">
            <a:noAutofit/>
          </a:bodyPr>
          <a:lstStyle/>
          <a:p>
            <a:pPr algn="ctr">
              <a:buClr>
                <a:srgbClr val="000000"/>
              </a:buClr>
              <a:buSzPts val="1800"/>
            </a:pPr>
            <a:endParaRPr sz="1200">
              <a:solidFill>
                <a:srgbClr val="2B70AA"/>
              </a:solidFill>
              <a:latin typeface="Calibri"/>
              <a:ea typeface="Calibri"/>
              <a:cs typeface="Calibri"/>
              <a:sym typeface="Calibri"/>
            </a:endParaRPr>
          </a:p>
        </p:txBody>
      </p:sp>
      <p:sp>
        <p:nvSpPr>
          <p:cNvPr id="803" name="Google Shape;803;p27"/>
          <p:cNvSpPr/>
          <p:nvPr/>
        </p:nvSpPr>
        <p:spPr>
          <a:xfrm>
            <a:off x="2095500" y="3157696"/>
            <a:ext cx="8001000" cy="1270000"/>
          </a:xfrm>
          <a:custGeom>
            <a:avLst/>
            <a:gdLst/>
            <a:ahLst/>
            <a:cxnLst/>
            <a:rect l="l" t="t" r="r" b="b"/>
            <a:pathLst>
              <a:path w="12001500" h="1905000" extrusionOk="0">
                <a:moveTo>
                  <a:pt x="12001500" y="1905000"/>
                </a:moveTo>
                <a:lnTo>
                  <a:pt x="0" y="1905000"/>
                </a:lnTo>
                <a:lnTo>
                  <a:pt x="0" y="0"/>
                </a:lnTo>
                <a:lnTo>
                  <a:pt x="12001500" y="0"/>
                </a:lnTo>
                <a:lnTo>
                  <a:pt x="12001500" y="1905000"/>
                </a:lnTo>
                <a:close/>
              </a:path>
            </a:pathLst>
          </a:custGeom>
          <a:solidFill>
            <a:srgbClr val="6A8B40">
              <a:alpha val="59215"/>
            </a:srgbClr>
          </a:solidFill>
          <a:ln>
            <a:noFill/>
          </a:ln>
        </p:spPr>
        <p:txBody>
          <a:bodyPr spcFirstLastPara="1" wrap="square" lIns="0" tIns="0" rIns="0" bIns="0" anchor="t" anchorCtr="0">
            <a:noAutofit/>
          </a:bodyPr>
          <a:lstStyle/>
          <a:p>
            <a:pPr>
              <a:buClr>
                <a:srgbClr val="000000"/>
              </a:buClr>
              <a:buSzPts val="1800"/>
            </a:pPr>
            <a:endParaRPr sz="1200">
              <a:solidFill>
                <a:schemeClr val="dk1"/>
              </a:solidFill>
              <a:latin typeface="Calibri"/>
              <a:ea typeface="Calibri"/>
              <a:cs typeface="Calibri"/>
              <a:sym typeface="Calibri"/>
            </a:endParaRPr>
          </a:p>
        </p:txBody>
      </p:sp>
      <p:sp>
        <p:nvSpPr>
          <p:cNvPr id="804" name="Google Shape;804;p27"/>
          <p:cNvSpPr txBox="1">
            <a:spLocks noGrp="1"/>
          </p:cNvSpPr>
          <p:nvPr>
            <p:ph type="title"/>
          </p:nvPr>
        </p:nvSpPr>
        <p:spPr>
          <a:xfrm>
            <a:off x="2133600" y="2057400"/>
            <a:ext cx="7772400" cy="2164685"/>
          </a:xfrm>
          <a:prstGeom prst="rect">
            <a:avLst/>
          </a:prstGeom>
          <a:noFill/>
          <a:ln>
            <a:noFill/>
          </a:ln>
        </p:spPr>
        <p:txBody>
          <a:bodyPr spcFirstLastPara="1" vert="horz" wrap="square" lIns="0" tIns="10150" rIns="0" bIns="0" rtlCol="0" anchor="t" anchorCtr="0">
            <a:spAutoFit/>
          </a:bodyPr>
          <a:lstStyle/>
          <a:p>
            <a:pPr marL="8467" algn="ctr"/>
            <a:r>
              <a:rPr lang="en-US" sz="7000" dirty="0"/>
              <a:t>Thank you </a:t>
            </a:r>
            <a:br>
              <a:rPr lang="en-US" sz="7000" dirty="0"/>
            </a:br>
            <a:r>
              <a:rPr lang="en-US" sz="7000" dirty="0"/>
              <a:t>for your attention!</a:t>
            </a:r>
            <a:endParaRPr dirty="0"/>
          </a:p>
        </p:txBody>
      </p:sp>
      <p:pic>
        <p:nvPicPr>
          <p:cNvPr id="805" name="Google Shape;805;p27"/>
          <p:cNvPicPr preferRelativeResize="0"/>
          <p:nvPr/>
        </p:nvPicPr>
        <p:blipFill rotWithShape="1">
          <a:blip r:embed="rId3">
            <a:alphaModFix/>
          </a:blip>
          <a:srcRect/>
          <a:stretch/>
        </p:blipFill>
        <p:spPr>
          <a:xfrm>
            <a:off x="9201982" y="6082916"/>
            <a:ext cx="2786818" cy="613720"/>
          </a:xfrm>
          <a:prstGeom prst="roundRect">
            <a:avLst>
              <a:gd name="adj" fmla="val 8594"/>
            </a:avLst>
          </a:prstGeom>
          <a:solidFill>
            <a:srgbClr val="ECECEC"/>
          </a:solidFill>
          <a:ln>
            <a:noFill/>
          </a:ln>
          <a:effectLst>
            <a:reflection stA="38000" endPos="28000" dist="5000" dir="5400000" sy="-100000" algn="bl" rotWithShape="0"/>
          </a:effectLst>
        </p:spPr>
      </p:pic>
      <p:sp>
        <p:nvSpPr>
          <p:cNvPr id="806" name="Google Shape;806;p27"/>
          <p:cNvSpPr/>
          <p:nvPr/>
        </p:nvSpPr>
        <p:spPr>
          <a:xfrm>
            <a:off x="203200" y="6290350"/>
            <a:ext cx="5892800" cy="389952"/>
          </a:xfrm>
          <a:prstGeom prst="rect">
            <a:avLst/>
          </a:prstGeom>
          <a:noFill/>
          <a:ln>
            <a:noFill/>
          </a:ln>
        </p:spPr>
        <p:txBody>
          <a:bodyPr spcFirstLastPara="1" wrap="square" lIns="60950" tIns="30467" rIns="60950" bIns="30467" anchor="t" anchorCtr="0">
            <a:spAutoFit/>
          </a:bodyPr>
          <a:lstStyle/>
          <a:p>
            <a:pPr algn="r">
              <a:buClr>
                <a:srgbClr val="000000"/>
              </a:buClr>
              <a:buSzPts val="1600"/>
            </a:pPr>
            <a:r>
              <a:rPr lang="en-US" sz="1067" b="1">
                <a:solidFill>
                  <a:srgbClr val="262626"/>
                </a:solidFill>
                <a:latin typeface="Calibri"/>
                <a:ea typeface="Calibri"/>
                <a:cs typeface="Calibri"/>
                <a:sym typeface="Calibri"/>
              </a:rPr>
              <a:t>“This document reflects the views only of the authors, and the European Union cannot be held responsible for any use which may be made of the information contained therein.”</a:t>
            </a:r>
            <a:endParaRPr sz="933">
              <a:solidFill>
                <a:srgbClr val="000000"/>
              </a:solidFill>
              <a:latin typeface="Arial"/>
              <a:ea typeface="Arial"/>
              <a:cs typeface="Arial"/>
              <a:sym typeface="Arial"/>
            </a:endParaRPr>
          </a:p>
        </p:txBody>
      </p:sp>
      <p:pic>
        <p:nvPicPr>
          <p:cNvPr id="808" name="Google Shape;808;p27"/>
          <p:cNvPicPr preferRelativeResize="0"/>
          <p:nvPr/>
        </p:nvPicPr>
        <p:blipFill rotWithShape="1">
          <a:blip r:embed="rId4">
            <a:alphaModFix/>
          </a:blip>
          <a:srcRect/>
          <a:stretch/>
        </p:blipFill>
        <p:spPr>
          <a:xfrm>
            <a:off x="6155624" y="6109047"/>
            <a:ext cx="1402957" cy="589899"/>
          </a:xfrm>
          <a:prstGeom prst="roundRect">
            <a:avLst>
              <a:gd name="adj" fmla="val 8594"/>
            </a:avLst>
          </a:prstGeom>
          <a:solidFill>
            <a:srgbClr val="ECECEC"/>
          </a:solidFill>
          <a:ln>
            <a:noFill/>
          </a:ln>
          <a:effectLst>
            <a:reflection stA="38000" endPos="28000" dist="5000" dir="5400000" sy="-100000" algn="bl" rotWithShape="0"/>
          </a:effectLst>
        </p:spPr>
      </p:pic>
      <p:pic>
        <p:nvPicPr>
          <p:cNvPr id="809" name="Google Shape;809;p27"/>
          <p:cNvPicPr preferRelativeResize="0"/>
          <p:nvPr/>
        </p:nvPicPr>
        <p:blipFill rotWithShape="1">
          <a:blip r:embed="rId5">
            <a:alphaModFix/>
          </a:blip>
          <a:srcRect/>
          <a:stretch/>
        </p:blipFill>
        <p:spPr>
          <a:xfrm>
            <a:off x="7634123" y="6118817"/>
            <a:ext cx="1464071" cy="585174"/>
          </a:xfrm>
          <a:prstGeom prst="roundRect">
            <a:avLst>
              <a:gd name="adj" fmla="val 8594"/>
            </a:avLst>
          </a:prstGeom>
          <a:solidFill>
            <a:srgbClr val="ECECEC"/>
          </a:solidFill>
          <a:ln>
            <a:noFill/>
          </a:ln>
          <a:effectLst>
            <a:reflection stA="38000" endPos="28000" dist="5000" dir="5400000" sy="-100000" algn="bl" rotWithShape="0"/>
          </a:effectLst>
        </p:spPr>
      </p:pic>
      <p:pic>
        <p:nvPicPr>
          <p:cNvPr id="810" name="Google Shape;810;p27"/>
          <p:cNvPicPr preferRelativeResize="0"/>
          <p:nvPr/>
        </p:nvPicPr>
        <p:blipFill rotWithShape="1">
          <a:blip r:embed="rId6">
            <a:alphaModFix/>
          </a:blip>
          <a:srcRect/>
          <a:stretch/>
        </p:blipFill>
        <p:spPr>
          <a:xfrm>
            <a:off x="7366628" y="4969655"/>
            <a:ext cx="534990" cy="534990"/>
          </a:xfrm>
          <a:prstGeom prst="rect">
            <a:avLst/>
          </a:prstGeom>
          <a:noFill/>
          <a:ln>
            <a:noFill/>
          </a:ln>
        </p:spPr>
      </p:pic>
      <p:pic>
        <p:nvPicPr>
          <p:cNvPr id="811" name="Google Shape;811;p27"/>
          <p:cNvPicPr preferRelativeResize="0"/>
          <p:nvPr/>
        </p:nvPicPr>
        <p:blipFill rotWithShape="1">
          <a:blip r:embed="rId7">
            <a:alphaModFix/>
          </a:blip>
          <a:srcRect l="11242" t="31941" r="13609" b="36119"/>
          <a:stretch/>
        </p:blipFill>
        <p:spPr>
          <a:xfrm>
            <a:off x="8128511" y="5152220"/>
            <a:ext cx="1104477" cy="234950"/>
          </a:xfrm>
          <a:prstGeom prst="rect">
            <a:avLst/>
          </a:prstGeom>
          <a:noFill/>
          <a:ln>
            <a:noFill/>
          </a:ln>
        </p:spPr>
      </p:pic>
      <p:pic>
        <p:nvPicPr>
          <p:cNvPr id="812" name="Google Shape;812;p27" descr="14742E46-8181-433E-AF9B-28FBF1A0E9CA@home"/>
          <p:cNvPicPr preferRelativeResize="0"/>
          <p:nvPr/>
        </p:nvPicPr>
        <p:blipFill rotWithShape="1">
          <a:blip r:embed="rId8">
            <a:alphaModFix/>
          </a:blip>
          <a:srcRect/>
          <a:stretch/>
        </p:blipFill>
        <p:spPr>
          <a:xfrm>
            <a:off x="4548913" y="4976582"/>
            <a:ext cx="1191487" cy="576878"/>
          </a:xfrm>
          <a:prstGeom prst="rect">
            <a:avLst/>
          </a:prstGeom>
          <a:noFill/>
          <a:ln>
            <a:noFill/>
          </a:ln>
        </p:spPr>
      </p:pic>
      <p:pic>
        <p:nvPicPr>
          <p:cNvPr id="813" name="Google Shape;813;p27"/>
          <p:cNvPicPr preferRelativeResize="0"/>
          <p:nvPr/>
        </p:nvPicPr>
        <p:blipFill rotWithShape="1">
          <a:blip r:embed="rId9">
            <a:alphaModFix/>
          </a:blip>
          <a:srcRect/>
          <a:stretch/>
        </p:blipFill>
        <p:spPr>
          <a:xfrm>
            <a:off x="6091583" y="4953391"/>
            <a:ext cx="881117" cy="629674"/>
          </a:xfrm>
          <a:prstGeom prst="rect">
            <a:avLst/>
          </a:prstGeom>
          <a:noFill/>
          <a:ln>
            <a:noFill/>
          </a:ln>
        </p:spPr>
      </p:pic>
      <p:pic>
        <p:nvPicPr>
          <p:cNvPr id="814" name="Google Shape;814;p27"/>
          <p:cNvPicPr preferRelativeResize="0"/>
          <p:nvPr/>
        </p:nvPicPr>
        <p:blipFill rotWithShape="1">
          <a:blip r:embed="rId10">
            <a:alphaModFix/>
          </a:blip>
          <a:srcRect/>
          <a:stretch/>
        </p:blipFill>
        <p:spPr>
          <a:xfrm>
            <a:off x="4879729" y="-61508"/>
            <a:ext cx="2423708" cy="2423708"/>
          </a:xfrm>
          <a:prstGeom prst="rect">
            <a:avLst/>
          </a:prstGeom>
          <a:noFill/>
          <a:ln>
            <a:noFill/>
          </a:ln>
        </p:spPr>
      </p:pic>
      <p:pic>
        <p:nvPicPr>
          <p:cNvPr id="15" name="Picture 14">
            <a:extLst>
              <a:ext uri="{FF2B5EF4-FFF2-40B4-BE49-F238E27FC236}">
                <a16:creationId xmlns:a16="http://schemas.microsoft.com/office/drawing/2014/main" xmlns="" id="{5F39BB94-7908-44DF-B615-0D79306C5630}"/>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9459881" y="5097069"/>
            <a:ext cx="1358950" cy="425316"/>
          </a:xfrm>
          <a:prstGeom prst="rect">
            <a:avLst/>
          </a:prstGeom>
        </p:spPr>
      </p:pic>
      <p:sp>
        <p:nvSpPr>
          <p:cNvPr id="2" name="Slide Number Placeholder 1">
            <a:extLst>
              <a:ext uri="{FF2B5EF4-FFF2-40B4-BE49-F238E27FC236}">
                <a16:creationId xmlns:a16="http://schemas.microsoft.com/office/drawing/2014/main" xmlns="" id="{4BBAF5EF-A0DC-4F04-A820-E6CF7223863B}"/>
              </a:ext>
            </a:extLst>
          </p:cNvPr>
          <p:cNvSpPr>
            <a:spLocks noGrp="1"/>
          </p:cNvSpPr>
          <p:nvPr>
            <p:ph type="sldNum" idx="12"/>
          </p:nvPr>
        </p:nvSpPr>
        <p:spPr/>
        <p:txBody>
          <a:bodyPr/>
          <a:lstStyle/>
          <a:p>
            <a:fld id="{00000000-1234-1234-1234-123412341234}" type="slidenum">
              <a:rPr lang="en-US" smtClean="0"/>
              <a:pPr/>
              <a:t>73</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838200" y="432864"/>
            <a:ext cx="10515600" cy="14287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72C4"/>
              </a:buClr>
              <a:buSzPts val="2500"/>
              <a:buFont typeface="Arial"/>
              <a:buNone/>
            </a:pPr>
            <a:r>
              <a:rPr lang="el-GR" sz="2500" b="1" dirty="0">
                <a:solidFill>
                  <a:srgbClr val="4472C4"/>
                </a:solidFill>
                <a:latin typeface="Arial"/>
                <a:ea typeface="Arial"/>
                <a:cs typeface="Arial"/>
                <a:sym typeface="Arial"/>
              </a:rPr>
              <a:t>ΠΙΝΑΚΑΣ ΠΕΡΙΕΧΟΜΕΝΩΝ</a:t>
            </a:r>
            <a:endParaRPr sz="2500" b="1" dirty="0">
              <a:solidFill>
                <a:srgbClr val="4472C4"/>
              </a:solidFill>
              <a:latin typeface="Arial"/>
              <a:ea typeface="Arial"/>
              <a:cs typeface="Arial"/>
              <a:sym typeface="Arial"/>
            </a:endParaRPr>
          </a:p>
        </p:txBody>
      </p:sp>
      <p:sp>
        <p:nvSpPr>
          <p:cNvPr id="180" name="Google Shape;180;p8"/>
          <p:cNvSpPr txBox="1">
            <a:spLocks noGrp="1"/>
          </p:cNvSpPr>
          <p:nvPr>
            <p:ph type="body" idx="1"/>
          </p:nvPr>
        </p:nvSpPr>
        <p:spPr>
          <a:xfrm>
            <a:off x="778398" y="1650973"/>
            <a:ext cx="5377405" cy="4489396"/>
          </a:xfrm>
          <a:prstGeom prst="rect">
            <a:avLst/>
          </a:prstGeom>
          <a:noFill/>
          <a:ln>
            <a:noFill/>
          </a:ln>
        </p:spPr>
        <p:txBody>
          <a:bodyPr spcFirstLastPara="1" wrap="square" lIns="91425" tIns="45700" rIns="91425" bIns="45700" anchor="t" anchorCtr="0">
            <a:noAutofit/>
          </a:bodyPr>
          <a:lstStyle/>
          <a:p>
            <a:pPr marL="12700" marR="5080" lvl="0" indent="0" algn="l" rtl="0">
              <a:lnSpc>
                <a:spcPct val="100000"/>
              </a:lnSpc>
              <a:spcBef>
                <a:spcPts val="600"/>
              </a:spcBef>
              <a:spcAft>
                <a:spcPts val="0"/>
              </a:spcAft>
              <a:buClr>
                <a:schemeClr val="dk1"/>
              </a:buClr>
              <a:buSzPts val="1800"/>
              <a:buNone/>
            </a:pPr>
            <a:r>
              <a:rPr lang="el-GR" sz="1800" b="1" dirty="0">
                <a:latin typeface="Arial"/>
                <a:ea typeface="Arial"/>
                <a:cs typeface="Arial"/>
                <a:sym typeface="Arial"/>
              </a:rPr>
              <a:t>Κεφάλαιο</a:t>
            </a:r>
            <a:r>
              <a:rPr lang="tr-TR" sz="1800" b="1" dirty="0">
                <a:latin typeface="Arial"/>
                <a:ea typeface="Arial"/>
                <a:cs typeface="Arial"/>
                <a:sym typeface="Arial"/>
              </a:rPr>
              <a:t> 1. </a:t>
            </a:r>
            <a:r>
              <a:rPr lang="el-GR" sz="1800" b="1" dirty="0">
                <a:latin typeface="Arial"/>
                <a:ea typeface="Arial"/>
                <a:cs typeface="Arial"/>
                <a:sym typeface="Arial"/>
              </a:rPr>
              <a:t>Πολιτιστικά θέματα, παραδόσεις σχετικά με τις τροφές, τα προϊόντα και διατροφικές συνήθειες. </a:t>
            </a:r>
          </a:p>
          <a:p>
            <a:pPr marL="0" lvl="0" indent="0" eaLnBrk="0" fontAlgn="base" hangingPunct="0">
              <a:lnSpc>
                <a:spcPct val="100000"/>
              </a:lnSpc>
              <a:spcBef>
                <a:spcPct val="0"/>
              </a:spcBef>
              <a:spcAft>
                <a:spcPct val="0"/>
              </a:spcAft>
              <a:buClrTx/>
              <a:buSzTx/>
              <a:buNone/>
            </a:pPr>
            <a:r>
              <a:rPr lang="el-GR" altLang="en-US" sz="1800" dirty="0">
                <a:latin typeface="Arial"/>
                <a:cs typeface="Arial"/>
              </a:rPr>
              <a:t>1.1. Εισαγωγή στον πολιτισμό </a:t>
            </a:r>
          </a:p>
          <a:p>
            <a:pPr marL="0" lvl="0" indent="0" eaLnBrk="0" fontAlgn="base" hangingPunct="0">
              <a:lnSpc>
                <a:spcPct val="100000"/>
              </a:lnSpc>
              <a:spcBef>
                <a:spcPct val="0"/>
              </a:spcBef>
              <a:spcAft>
                <a:spcPct val="0"/>
              </a:spcAft>
              <a:buClrTx/>
              <a:buSzTx/>
              <a:buNone/>
            </a:pPr>
            <a:r>
              <a:rPr lang="el-GR" altLang="en-US" sz="1800" dirty="0">
                <a:latin typeface="Arial"/>
                <a:cs typeface="Arial"/>
              </a:rPr>
              <a:t>1.2. Ο πολιτισμός είναι… </a:t>
            </a:r>
          </a:p>
          <a:p>
            <a:pPr marL="0" lvl="0" indent="0" eaLnBrk="0" fontAlgn="base" hangingPunct="0">
              <a:lnSpc>
                <a:spcPct val="100000"/>
              </a:lnSpc>
              <a:spcBef>
                <a:spcPct val="0"/>
              </a:spcBef>
              <a:spcAft>
                <a:spcPct val="0"/>
              </a:spcAft>
              <a:buClrTx/>
              <a:buSzTx/>
              <a:buNone/>
            </a:pPr>
            <a:r>
              <a:rPr lang="el-GR" altLang="en-US" sz="1800" dirty="0">
                <a:latin typeface="Arial"/>
                <a:cs typeface="Arial"/>
              </a:rPr>
              <a:t>1.3. Στοιχεία του Πολιτισμού </a:t>
            </a:r>
          </a:p>
          <a:p>
            <a:pPr marL="0" lvl="0" indent="0" eaLnBrk="0" fontAlgn="base" hangingPunct="0">
              <a:lnSpc>
                <a:spcPct val="100000"/>
              </a:lnSpc>
              <a:spcBef>
                <a:spcPct val="0"/>
              </a:spcBef>
              <a:spcAft>
                <a:spcPct val="0"/>
              </a:spcAft>
              <a:buClrTx/>
              <a:buSzTx/>
              <a:buNone/>
            </a:pPr>
            <a:r>
              <a:rPr lang="el-GR" altLang="en-US" sz="1800" dirty="0">
                <a:latin typeface="Arial"/>
                <a:cs typeface="Arial"/>
              </a:rPr>
              <a:t>1.4. Το πολιτιστικό μοντέλο παγόβουνου </a:t>
            </a:r>
          </a:p>
          <a:p>
            <a:pPr marL="0" lvl="0" indent="0" eaLnBrk="0" fontAlgn="base" hangingPunct="0">
              <a:lnSpc>
                <a:spcPct val="100000"/>
              </a:lnSpc>
              <a:spcBef>
                <a:spcPct val="0"/>
              </a:spcBef>
              <a:spcAft>
                <a:spcPct val="0"/>
              </a:spcAft>
              <a:buClrTx/>
              <a:buSzTx/>
              <a:buNone/>
            </a:pPr>
            <a:r>
              <a:rPr lang="el-GR" altLang="en-US" sz="1800" dirty="0">
                <a:latin typeface="Arial"/>
                <a:cs typeface="Arial"/>
              </a:rPr>
              <a:t>1.5. Πολιτιστικές ικανότητες και ευαισθητοποίηση </a:t>
            </a:r>
          </a:p>
          <a:p>
            <a:pPr marL="0" lvl="0" indent="0" eaLnBrk="0" fontAlgn="base" hangingPunct="0">
              <a:lnSpc>
                <a:spcPct val="100000"/>
              </a:lnSpc>
              <a:spcBef>
                <a:spcPct val="0"/>
              </a:spcBef>
              <a:spcAft>
                <a:spcPct val="0"/>
              </a:spcAft>
              <a:buClrTx/>
              <a:buSzTx/>
              <a:buNone/>
            </a:pPr>
            <a:r>
              <a:rPr lang="el-GR" altLang="en-US" sz="1800" dirty="0">
                <a:latin typeface="Arial"/>
                <a:cs typeface="Arial"/>
              </a:rPr>
              <a:t>1.6. Η σχέση μεταξύ τροφίμων και πολιτισμού </a:t>
            </a:r>
            <a:endParaRPr sz="1800" b="1" dirty="0">
              <a:latin typeface="Arial"/>
              <a:ea typeface="Arial"/>
              <a:cs typeface="Arial"/>
              <a:sym typeface="Arial"/>
            </a:endParaRPr>
          </a:p>
          <a:p>
            <a:pPr marL="12700" marR="5080" lvl="0" indent="0" algn="l" rtl="0">
              <a:lnSpc>
                <a:spcPct val="100000"/>
              </a:lnSpc>
              <a:spcBef>
                <a:spcPts val="600"/>
              </a:spcBef>
              <a:spcAft>
                <a:spcPts val="0"/>
              </a:spcAft>
              <a:buClr>
                <a:schemeClr val="dk1"/>
              </a:buClr>
              <a:buSzPts val="1800"/>
              <a:buNone/>
            </a:pPr>
            <a:r>
              <a:rPr lang="el-GR" sz="1800" b="1" dirty="0">
                <a:latin typeface="Arial"/>
                <a:ea typeface="Arial"/>
                <a:cs typeface="Arial"/>
                <a:sym typeface="Arial"/>
              </a:rPr>
              <a:t>Κεφάλαιο</a:t>
            </a:r>
            <a:r>
              <a:rPr lang="tr-TR" sz="1800" b="1" dirty="0">
                <a:latin typeface="Arial"/>
                <a:ea typeface="Arial"/>
                <a:cs typeface="Arial"/>
                <a:sym typeface="Arial"/>
              </a:rPr>
              <a:t> 2. </a:t>
            </a:r>
            <a:r>
              <a:rPr lang="el-GR" sz="1800" b="1" dirty="0">
                <a:latin typeface="Arial"/>
                <a:ea typeface="Arial"/>
                <a:cs typeface="Arial"/>
                <a:sym typeface="Arial"/>
              </a:rPr>
              <a:t>Επικοινωνιακές και συνεργατικές δεξιότητες του Μαγειρικού Τομέα</a:t>
            </a:r>
            <a:endParaRPr sz="1800" dirty="0">
              <a:latin typeface="Arial"/>
              <a:ea typeface="Arial"/>
              <a:cs typeface="Arial"/>
              <a:sym typeface="Arial"/>
            </a:endParaRPr>
          </a:p>
          <a:p>
            <a:pPr marL="0" lvl="0" indent="0" eaLnBrk="0" fontAlgn="base" hangingPunct="0">
              <a:lnSpc>
                <a:spcPct val="100000"/>
              </a:lnSpc>
              <a:spcBef>
                <a:spcPct val="0"/>
              </a:spcBef>
              <a:spcAft>
                <a:spcPct val="0"/>
              </a:spcAft>
              <a:buClrTx/>
              <a:buSzTx/>
              <a:buNone/>
            </a:pPr>
            <a:r>
              <a:rPr lang="el-GR" altLang="en-US" sz="1800" dirty="0">
                <a:latin typeface="Arial"/>
                <a:cs typeface="Arial"/>
              </a:rPr>
              <a:t>2.1. Δεξιότητες επικοινωνίας </a:t>
            </a:r>
          </a:p>
          <a:p>
            <a:pPr marL="0" lvl="0" indent="0" eaLnBrk="0" fontAlgn="base" hangingPunct="0">
              <a:lnSpc>
                <a:spcPct val="100000"/>
              </a:lnSpc>
              <a:spcBef>
                <a:spcPct val="0"/>
              </a:spcBef>
              <a:spcAft>
                <a:spcPct val="0"/>
              </a:spcAft>
              <a:buClrTx/>
              <a:buSzTx/>
              <a:buNone/>
            </a:pPr>
            <a:r>
              <a:rPr lang="el-GR" altLang="en-US" sz="1800" dirty="0">
                <a:latin typeface="Arial"/>
                <a:cs typeface="Arial"/>
              </a:rPr>
              <a:t>2.2. Αποτελεσματικές συμβουλές επικοινωνίας </a:t>
            </a:r>
          </a:p>
          <a:p>
            <a:pPr marL="0" lvl="0" indent="0" eaLnBrk="0" fontAlgn="base" hangingPunct="0">
              <a:lnSpc>
                <a:spcPct val="100000"/>
              </a:lnSpc>
              <a:spcBef>
                <a:spcPct val="0"/>
              </a:spcBef>
              <a:spcAft>
                <a:spcPct val="0"/>
              </a:spcAft>
              <a:buClrTx/>
              <a:buSzTx/>
              <a:buNone/>
            </a:pPr>
            <a:r>
              <a:rPr lang="el-GR" altLang="en-US" sz="1800" dirty="0">
                <a:latin typeface="Arial"/>
                <a:cs typeface="Arial"/>
              </a:rPr>
              <a:t>2.3. Το μοντέλο TOPOI </a:t>
            </a:r>
          </a:p>
          <a:p>
            <a:pPr marL="0" lvl="0" indent="0" eaLnBrk="0" fontAlgn="base" hangingPunct="0">
              <a:lnSpc>
                <a:spcPct val="100000"/>
              </a:lnSpc>
              <a:spcBef>
                <a:spcPct val="0"/>
              </a:spcBef>
              <a:spcAft>
                <a:spcPct val="0"/>
              </a:spcAft>
              <a:buClrTx/>
              <a:buSzTx/>
              <a:buNone/>
            </a:pPr>
            <a:r>
              <a:rPr lang="el-GR" altLang="en-US" sz="1800" dirty="0">
                <a:latin typeface="Arial"/>
                <a:cs typeface="Arial"/>
              </a:rPr>
              <a:t>2.4. Ομαδικές Ικανότητες </a:t>
            </a:r>
          </a:p>
          <a:p>
            <a:pPr marL="0" lvl="0" indent="0" eaLnBrk="0" fontAlgn="base" hangingPunct="0">
              <a:lnSpc>
                <a:spcPct val="100000"/>
              </a:lnSpc>
              <a:spcBef>
                <a:spcPct val="0"/>
              </a:spcBef>
              <a:spcAft>
                <a:spcPct val="0"/>
              </a:spcAft>
              <a:buClrTx/>
              <a:buSzTx/>
              <a:buNone/>
            </a:pPr>
            <a:r>
              <a:rPr lang="el-GR" altLang="en-US" sz="1800" dirty="0">
                <a:latin typeface="Arial"/>
                <a:cs typeface="Arial"/>
              </a:rPr>
              <a:t>2.5. Πώς να βελτιώσετε τις δεξιότητες ομαδικής εργασίας </a:t>
            </a:r>
          </a:p>
          <a:p>
            <a:pPr marL="0" marR="5080" lvl="0" indent="0" algn="l" rtl="0">
              <a:lnSpc>
                <a:spcPct val="100000"/>
              </a:lnSpc>
              <a:spcBef>
                <a:spcPts val="600"/>
              </a:spcBef>
              <a:spcAft>
                <a:spcPts val="0"/>
              </a:spcAft>
              <a:buClr>
                <a:schemeClr val="dk1"/>
              </a:buClr>
              <a:buSzPts val="1800"/>
              <a:buNone/>
            </a:pPr>
            <a:endParaRPr sz="1800" dirty="0">
              <a:latin typeface="Arial"/>
              <a:ea typeface="Arial"/>
              <a:cs typeface="Arial"/>
              <a:sym typeface="Arial"/>
            </a:endParaRPr>
          </a:p>
        </p:txBody>
      </p:sp>
      <p:sp>
        <p:nvSpPr>
          <p:cNvPr id="181" name="Google Shape;181;p8"/>
          <p:cNvSpPr txBox="1"/>
          <p:nvPr/>
        </p:nvSpPr>
        <p:spPr>
          <a:xfrm>
            <a:off x="6096000" y="933342"/>
            <a:ext cx="6169741" cy="3123892"/>
          </a:xfrm>
          <a:prstGeom prst="rect">
            <a:avLst/>
          </a:prstGeom>
          <a:noFill/>
          <a:ln>
            <a:noFill/>
          </a:ln>
        </p:spPr>
        <p:txBody>
          <a:bodyPr spcFirstLastPara="1" wrap="square" lIns="91425" tIns="45700" rIns="91425" bIns="45700" anchor="t" anchorCtr="0">
            <a:spAutoFit/>
          </a:bodyPr>
          <a:lstStyle/>
          <a:p>
            <a:pPr marL="12700" marR="5080" lvl="0">
              <a:spcBef>
                <a:spcPts val="600"/>
              </a:spcBef>
              <a:buClr>
                <a:schemeClr val="dk1"/>
              </a:buClr>
              <a:buSzPts val="1800"/>
            </a:pPr>
            <a:r>
              <a:rPr lang="el-GR" sz="1800" b="1" dirty="0"/>
              <a:t>Κεφάλαιο</a:t>
            </a:r>
            <a:r>
              <a:rPr lang="en-US" sz="1800" b="1" dirty="0"/>
              <a:t> 3. </a:t>
            </a:r>
            <a:r>
              <a:rPr lang="el-GR" sz="1800" b="1" dirty="0"/>
              <a:t>Πρώτες βοήθειες και θεραπεία τροφικής δηλητηρίασης.</a:t>
            </a:r>
            <a:endParaRPr lang="en-US" sz="1800" dirty="0"/>
          </a:p>
          <a:p>
            <a:pPr marL="12700" marR="5080" lvl="0">
              <a:spcBef>
                <a:spcPts val="600"/>
              </a:spcBef>
              <a:buClr>
                <a:schemeClr val="dk1"/>
              </a:buClr>
              <a:buSzPts val="1800"/>
            </a:pPr>
            <a:r>
              <a:rPr lang="en-US" sz="1800" dirty="0"/>
              <a:t>3.1. </a:t>
            </a:r>
            <a:r>
              <a:rPr lang="el-GR" sz="1800" dirty="0"/>
              <a:t>Πρώτες βοήθειες</a:t>
            </a:r>
            <a:endParaRPr lang="en-US" sz="1800" dirty="0"/>
          </a:p>
          <a:p>
            <a:pPr marL="12700" marR="5080" lvl="0">
              <a:spcBef>
                <a:spcPts val="600"/>
              </a:spcBef>
              <a:buClr>
                <a:schemeClr val="dk1"/>
              </a:buClr>
              <a:buSzPts val="1800"/>
            </a:pPr>
            <a:r>
              <a:rPr lang="en-US" sz="1800" dirty="0"/>
              <a:t>3.2. </a:t>
            </a:r>
            <a:r>
              <a:rPr lang="el-GR" sz="1800" dirty="0"/>
              <a:t>Τροφική Δηλητηρίαση </a:t>
            </a:r>
          </a:p>
          <a:p>
            <a:pPr marL="12700" marR="5080" lvl="0">
              <a:spcBef>
                <a:spcPts val="600"/>
              </a:spcBef>
              <a:buClr>
                <a:schemeClr val="dk1"/>
              </a:buClr>
              <a:buSzPts val="1800"/>
            </a:pPr>
            <a:endParaRPr lang="en-US" sz="1800" dirty="0"/>
          </a:p>
          <a:p>
            <a:pPr marL="12700" marR="5080" lvl="0" indent="0" algn="l" rtl="0">
              <a:lnSpc>
                <a:spcPct val="100000"/>
              </a:lnSpc>
              <a:spcBef>
                <a:spcPts val="0"/>
              </a:spcBef>
              <a:spcAft>
                <a:spcPts val="0"/>
              </a:spcAft>
              <a:buClr>
                <a:schemeClr val="dk1"/>
              </a:buClr>
              <a:buSzPts val="1800"/>
              <a:buFont typeface="Arial"/>
              <a:buNone/>
            </a:pPr>
            <a:r>
              <a:rPr lang="el-GR" sz="1800" b="1" dirty="0">
                <a:solidFill>
                  <a:schemeClr val="dk1"/>
                </a:solidFill>
                <a:latin typeface="Arial"/>
                <a:ea typeface="Arial"/>
                <a:cs typeface="Arial"/>
                <a:sym typeface="Arial"/>
              </a:rPr>
              <a:t>Κεφάλαιο</a:t>
            </a:r>
            <a:r>
              <a:rPr lang="tr-TR" sz="1800" b="1" dirty="0">
                <a:solidFill>
                  <a:schemeClr val="dk1"/>
                </a:solidFill>
                <a:latin typeface="Arial"/>
                <a:ea typeface="Arial"/>
                <a:cs typeface="Arial"/>
                <a:sym typeface="Arial"/>
              </a:rPr>
              <a:t> 4. </a:t>
            </a:r>
            <a:r>
              <a:rPr lang="el-GR" sz="1800" b="1" dirty="0">
                <a:solidFill>
                  <a:schemeClr val="dk1"/>
                </a:solidFill>
                <a:latin typeface="Arial"/>
                <a:ea typeface="Arial"/>
                <a:cs typeface="Arial"/>
                <a:sym typeface="Arial"/>
              </a:rPr>
              <a:t>Υγιεινή ( Γενική &amp; για το ν </a:t>
            </a:r>
            <a:r>
              <a:rPr lang="en-US" sz="1800" b="1" dirty="0">
                <a:solidFill>
                  <a:schemeClr val="dk1"/>
                </a:solidFill>
                <a:latin typeface="Arial"/>
                <a:ea typeface="Arial"/>
                <a:cs typeface="Arial"/>
                <a:sym typeface="Arial"/>
              </a:rPr>
              <a:t>Conid-19)</a:t>
            </a:r>
            <a:endParaRPr sz="1800" dirty="0">
              <a:solidFill>
                <a:schemeClr val="dk1"/>
              </a:solidFill>
              <a:latin typeface="Arial"/>
              <a:ea typeface="Arial"/>
              <a:cs typeface="Arial"/>
              <a:sym typeface="Arial"/>
            </a:endParaRPr>
          </a:p>
          <a:p>
            <a:pPr marL="0" marR="5080" lvl="0" indent="0" algn="l" rtl="0">
              <a:spcBef>
                <a:spcPts val="600"/>
              </a:spcBef>
              <a:spcAft>
                <a:spcPts val="0"/>
              </a:spcAft>
              <a:buNone/>
            </a:pPr>
            <a:r>
              <a:rPr lang="tr-TR" sz="1800" dirty="0">
                <a:solidFill>
                  <a:schemeClr val="dk1"/>
                </a:solidFill>
                <a:latin typeface="Arial"/>
                <a:ea typeface="Arial"/>
                <a:cs typeface="Arial"/>
                <a:sym typeface="Arial"/>
              </a:rPr>
              <a:t>4.1.</a:t>
            </a:r>
            <a:r>
              <a:rPr lang="el-GR" sz="1800" dirty="0">
                <a:solidFill>
                  <a:schemeClr val="dk1"/>
                </a:solidFill>
              </a:rPr>
              <a:t>Υγιεινή της καλής κουζίνας</a:t>
            </a:r>
          </a:p>
          <a:p>
            <a:pPr marL="0" marR="5080" lvl="0" indent="0" algn="l" rtl="0">
              <a:spcBef>
                <a:spcPts val="600"/>
              </a:spcBef>
              <a:spcAft>
                <a:spcPts val="0"/>
              </a:spcAft>
              <a:buNone/>
            </a:pPr>
            <a:r>
              <a:rPr lang="el-GR" sz="1800" dirty="0">
                <a:solidFill>
                  <a:schemeClr val="dk1"/>
                </a:solidFill>
                <a:latin typeface="Arial"/>
                <a:ea typeface="Arial"/>
                <a:cs typeface="Arial"/>
                <a:sym typeface="Arial"/>
              </a:rPr>
              <a:t>4,2</a:t>
            </a:r>
            <a:r>
              <a:rPr lang="el-GR" sz="1800" dirty="0">
                <a:solidFill>
                  <a:schemeClr val="dk1"/>
                </a:solidFill>
              </a:rPr>
              <a:t>.Τεχνική για το σωστό πλύσιμο χεριών.</a:t>
            </a:r>
            <a:endParaRPr dirty="0"/>
          </a:p>
          <a:p>
            <a:pPr marL="12700" marR="5080" lvl="0" indent="0" algn="l" rtl="0">
              <a:lnSpc>
                <a:spcPct val="100000"/>
              </a:lnSpc>
              <a:spcBef>
                <a:spcPts val="600"/>
              </a:spcBef>
              <a:spcAft>
                <a:spcPts val="0"/>
              </a:spcAft>
              <a:buClr>
                <a:schemeClr val="dk1"/>
              </a:buClr>
              <a:buSzPts val="1800"/>
              <a:buFont typeface="Arial"/>
              <a:buNone/>
            </a:pPr>
            <a:r>
              <a:rPr lang="tr-TR" sz="1800" dirty="0">
                <a:solidFill>
                  <a:schemeClr val="dk1"/>
                </a:solidFill>
                <a:latin typeface="Arial"/>
                <a:ea typeface="Arial"/>
                <a:cs typeface="Arial"/>
                <a:sym typeface="Arial"/>
              </a:rPr>
              <a:t>4.3.</a:t>
            </a:r>
            <a:r>
              <a:rPr lang="el-GR" sz="1800" dirty="0">
                <a:solidFill>
                  <a:schemeClr val="dk1"/>
                </a:solidFill>
                <a:latin typeface="Arial"/>
                <a:ea typeface="Arial"/>
                <a:cs typeface="Arial"/>
                <a:sym typeface="Arial"/>
              </a:rPr>
              <a:t>Αποτροπή</a:t>
            </a:r>
            <a:r>
              <a:rPr lang="el-GR" sz="1800" dirty="0">
                <a:solidFill>
                  <a:schemeClr val="dk1"/>
                </a:solidFill>
              </a:rPr>
              <a:t> μόλυνσης της τροφής</a:t>
            </a:r>
            <a:endParaRPr dirty="0"/>
          </a:p>
        </p:txBody>
      </p:sp>
      <p:sp>
        <p:nvSpPr>
          <p:cNvPr id="2" name="Rectangle 1">
            <a:extLst>
              <a:ext uri="{FF2B5EF4-FFF2-40B4-BE49-F238E27FC236}">
                <a16:creationId xmlns:a16="http://schemas.microsoft.com/office/drawing/2014/main" xmlns="" id="{9EAEAB35-691A-498D-9DCC-CE3B8F15C5D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xmlns="" id="{9CEF09BA-8487-4AF5-8931-17B9C4F0838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xmlns="" id="{885DAB40-148A-46A9-9FB0-0F98FC0D5D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8</a:t>
            </a:fld>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p:nvPr/>
        </p:nvSpPr>
        <p:spPr>
          <a:xfrm>
            <a:off x="753977" y="2181270"/>
            <a:ext cx="10944809" cy="2880470"/>
          </a:xfrm>
          <a:prstGeom prst="rect">
            <a:avLst/>
          </a:prstGeom>
          <a:noFill/>
          <a:ln>
            <a:noFill/>
          </a:ln>
        </p:spPr>
        <p:txBody>
          <a:bodyPr spcFirstLastPara="1" wrap="square" lIns="91425" tIns="45700" rIns="91425" bIns="45700" anchor="ctr" anchorCtr="0">
            <a:normAutofit/>
          </a:bodyPr>
          <a:lstStyle/>
          <a:p>
            <a:pPr lvl="0" algn="ctr">
              <a:lnSpc>
                <a:spcPct val="90000"/>
              </a:lnSpc>
              <a:buClr>
                <a:schemeClr val="accent1"/>
              </a:buClr>
              <a:buSzPts val="4000"/>
            </a:pPr>
            <a:r>
              <a:rPr lang="el-GR" sz="4000" b="1" dirty="0">
                <a:solidFill>
                  <a:schemeClr val="accent1"/>
                </a:solidFill>
              </a:rPr>
              <a:t>ΚΕΦΑΛΑΙΟ</a:t>
            </a:r>
            <a:r>
              <a:rPr lang="tr-TR" sz="4000" b="1" dirty="0">
                <a:solidFill>
                  <a:schemeClr val="accent1"/>
                </a:solidFill>
                <a:latin typeface="Arial"/>
                <a:ea typeface="Arial"/>
                <a:cs typeface="Arial"/>
                <a:sym typeface="Arial"/>
              </a:rPr>
              <a:t> 1: </a:t>
            </a:r>
            <a:r>
              <a:rPr lang="el-GR" sz="4000" b="1" dirty="0">
                <a:solidFill>
                  <a:schemeClr val="accent1"/>
                </a:solidFill>
              </a:rPr>
              <a:t>Πολιτιστικά θέματα, παραδόσεις σχετικά με τις τροφές, τα προϊόντα και διατροφικές συνήθειες. </a:t>
            </a:r>
            <a:endParaRPr sz="4000" b="1" dirty="0">
              <a:solidFill>
                <a:schemeClr val="accent1"/>
              </a:solidFill>
            </a:endParaRPr>
          </a:p>
          <a:p>
            <a:pPr marL="0" marR="0" lvl="0" indent="0" algn="ctr" rtl="0">
              <a:lnSpc>
                <a:spcPct val="90000"/>
              </a:lnSpc>
              <a:spcBef>
                <a:spcPts val="0"/>
              </a:spcBef>
              <a:spcAft>
                <a:spcPts val="0"/>
              </a:spcAft>
              <a:buClr>
                <a:schemeClr val="dk1"/>
              </a:buClr>
              <a:buSzPts val="4000"/>
              <a:buFont typeface="Calibri"/>
              <a:buNone/>
            </a:pPr>
            <a:endParaRPr sz="4000" dirty="0">
              <a:solidFill>
                <a:schemeClr val="dk1"/>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xmlns="" id="{C41E34EB-5768-4209-A7FF-31FB62FB37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9</a:t>
            </a:fld>
            <a:endParaRPr lang="tr-TR"/>
          </a:p>
        </p:txBody>
      </p:sp>
    </p:spTree>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4790</Words>
  <Application>Microsoft Office PowerPoint</Application>
  <PresentationFormat>Widescreen</PresentationFormat>
  <Paragraphs>711</Paragraphs>
  <Slides>73</Slides>
  <Notes>71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Courier New</vt:lpstr>
      <vt:lpstr>Google Sans</vt:lpstr>
      <vt:lpstr>Noto Sans Symbols</vt:lpstr>
      <vt:lpstr>Office Teması</vt:lpstr>
      <vt:lpstr>PowerPoint Presentation</vt:lpstr>
      <vt:lpstr>ΠΡΟΤΕΡΑΙΟΤΗΤΕΣ ΓΙΑ ΤΙΣ ΘΕΣΕΙΣ ΤΟΥ ΤΟΜΕΑ ΕΠΙΣΙΤΙΣΜΟΥ </vt:lpstr>
      <vt:lpstr>ΠΡΟΤΕΡΑΙΟΤΗΤΕΣ ΓΙΑ ΤΙΣ ΘΕΣΕΙΣ ΤΟΥ ΤΟΜΕΑ ΕΠΙΣΙΤΙΣΜΟΥ </vt:lpstr>
      <vt:lpstr>ΠΡΟΤΕΡΑΙΟΤΗΤΕΣ ΓΙΑ ΤΙΣ ΘΕΣΕΙΣ ΤΟΥ ΤΟΜΕΑ ΜΑΓΕΙΡΙΚΗΣ </vt:lpstr>
      <vt:lpstr>ΣΚΟΠΟΣ &amp; ΣΤΟΧΟΙ</vt:lpstr>
      <vt:lpstr>ΜΑΘΗΣΙΑΚΑ ΑΠΟΤΕΛΕΣΜΑΤΑ</vt:lpstr>
      <vt:lpstr>ΛΕΞΕΙΣ - ΚΛΕΙΔΙΑ</vt:lpstr>
      <vt:lpstr>ΠΙΝΑΚΑΣ ΠΕΡΙΕΧΟΜΕΝΩΝ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Διατροφικές παραδόσεις από τις χώρες εταίρους του έργου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Σύνοψη</vt:lpstr>
      <vt:lpstr>Λίστα Αναφορών</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AB Çalışmaları Merkezi Derneği</dc:creator>
  <cp:lastModifiedBy>Marievi Gretsi</cp:lastModifiedBy>
  <cp:revision>166</cp:revision>
  <dcterms:created xsi:type="dcterms:W3CDTF">2021-01-21T13:54:20Z</dcterms:created>
  <dcterms:modified xsi:type="dcterms:W3CDTF">2021-05-05T11:38:50Z</dcterms:modified>
</cp:coreProperties>
</file>