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99"/>
  </p:notesMasterIdLst>
  <p:sldIdLst>
    <p:sldId id="352" r:id="rId3"/>
    <p:sldId id="257" r:id="rId4"/>
    <p:sldId id="258" r:id="rId5"/>
    <p:sldId id="357" r:id="rId6"/>
    <p:sldId id="260" r:id="rId7"/>
    <p:sldId id="353" r:id="rId8"/>
    <p:sldId id="354"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5" r:id="rId97"/>
    <p:sldId id="356" r:id="rId9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2" roundtripDataSignature="AMtx7mg+dQBhQECeYLK+6oV3zY/2j3x5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customschemas.google.com/relationships/presentationmetadata" Target="meta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12349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66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23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13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975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89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63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424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253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94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89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83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145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55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71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35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3941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288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29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4308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056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688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68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140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594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101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12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443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29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217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596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86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596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2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382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174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083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5499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116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947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516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9663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594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0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57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861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289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727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3222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716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6" name="Google Shape;56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264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34569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51317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4" name="Google Shape;58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5994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181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39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8885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2" name="Google Shape;602;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9218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264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622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0873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035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6" name="Google Shape;636;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61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000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49313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85955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36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321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8" name="Google Shape;668;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2153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314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0877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149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2" name="Google Shape;692;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2344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6405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6328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865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581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229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2377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96033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1" name="Google Shape;741;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7541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7" name="Google Shape;747;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7972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7666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9967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1923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8" name="Google Shape;778;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859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8982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045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03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6211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4314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948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8863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338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98"/>
          <p:cNvSpPr/>
          <p:nvPr/>
        </p:nvSpPr>
        <p:spPr>
          <a:xfrm>
            <a:off x="0" y="0"/>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6A8B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 name="Google Shape;13;p98"/>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98"/>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8"/>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2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81"/>
        <p:cNvGrpSpPr/>
        <p:nvPr/>
      </p:nvGrpSpPr>
      <p:grpSpPr>
        <a:xfrm>
          <a:off x="0" y="0"/>
          <a:ext cx="0" cy="0"/>
          <a:chOff x="0" y="0"/>
          <a:chExt cx="0" cy="0"/>
        </a:xfrm>
      </p:grpSpPr>
      <p:sp>
        <p:nvSpPr>
          <p:cNvPr id="82" name="Google Shape;82;p10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0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10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8"/>
        <p:cNvGrpSpPr/>
        <p:nvPr/>
      </p:nvGrpSpPr>
      <p:grpSpPr>
        <a:xfrm>
          <a:off x="0" y="0"/>
          <a:ext cx="0" cy="0"/>
          <a:chOff x="0" y="0"/>
          <a:chExt cx="0" cy="0"/>
        </a:xfrm>
      </p:grpSpPr>
      <p:sp>
        <p:nvSpPr>
          <p:cNvPr id="89" name="Google Shape;89;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0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4"/>
        <p:cNvGrpSpPr/>
        <p:nvPr/>
      </p:nvGrpSpPr>
      <p:grpSpPr>
        <a:xfrm>
          <a:off x="0" y="0"/>
          <a:ext cx="0" cy="0"/>
          <a:chOff x="0" y="0"/>
          <a:chExt cx="0" cy="0"/>
        </a:xfrm>
      </p:grpSpPr>
      <p:sp>
        <p:nvSpPr>
          <p:cNvPr id="95" name="Google Shape;95;p10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0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59B7F2A-172D-4D5B-9195-D428DAF75A27}"/>
              </a:ext>
            </a:extLst>
          </p:cNvPr>
          <p:cNvSpPr>
            <a:spLocks noGrp="1"/>
          </p:cNvSpPr>
          <p:nvPr>
            <p:ph type="title"/>
          </p:nvPr>
        </p:nvSpPr>
        <p:spPr>
          <a:xfrm>
            <a:off x="838200" y="719622"/>
            <a:ext cx="10515600" cy="1428773"/>
          </a:xfrm>
        </p:spPr>
        <p:txBody>
          <a:bodyPr/>
          <a:lstStyle/>
          <a:p>
            <a:r>
              <a:rPr lang="tr-TR" dirty="0"/>
              <a:t>Asıl başlık stilini düzenlemek için tıklayın</a:t>
            </a:r>
            <a:endParaRPr lang="en-GB" dirty="0"/>
          </a:p>
        </p:txBody>
      </p:sp>
      <p:sp>
        <p:nvSpPr>
          <p:cNvPr id="3" name="İçerik Yer Tutucusu 2">
            <a:extLst>
              <a:ext uri="{FF2B5EF4-FFF2-40B4-BE49-F238E27FC236}">
                <a16:creationId xmlns:a16="http://schemas.microsoft.com/office/drawing/2014/main" xmlns="" id="{B5C7ED07-2DFA-4F38-B763-E7D515E50743}"/>
              </a:ext>
            </a:extLst>
          </p:cNvPr>
          <p:cNvSpPr>
            <a:spLocks noGrp="1"/>
          </p:cNvSpPr>
          <p:nvPr>
            <p:ph idx="1"/>
          </p:nvPr>
        </p:nvSpPr>
        <p:spPr>
          <a:xfrm>
            <a:off x="838200" y="2210540"/>
            <a:ext cx="10515600" cy="3966423"/>
          </a:xfrm>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GB" dirty="0"/>
          </a:p>
        </p:txBody>
      </p:sp>
      <p:sp>
        <p:nvSpPr>
          <p:cNvPr id="4" name="Veri Yer Tutucusu 3">
            <a:extLst>
              <a:ext uri="{FF2B5EF4-FFF2-40B4-BE49-F238E27FC236}">
                <a16:creationId xmlns:a16="http://schemas.microsoft.com/office/drawing/2014/main" xmlns="" id="{C5CF566F-4F11-4F96-85F3-E871E3566C81}"/>
              </a:ext>
            </a:extLst>
          </p:cNvPr>
          <p:cNvSpPr>
            <a:spLocks noGrp="1"/>
          </p:cNvSpPr>
          <p:nvPr>
            <p:ph type="dt" sz="half" idx="10"/>
          </p:nvPr>
        </p:nvSpPr>
        <p:spPr/>
        <p:txBody>
          <a:bodyPr/>
          <a:lstStyle/>
          <a:p>
            <a:endParaRPr lang="en-GB"/>
          </a:p>
        </p:txBody>
      </p:sp>
      <p:sp>
        <p:nvSpPr>
          <p:cNvPr id="5" name="Alt Bilgi Yer Tutucusu 4">
            <a:extLst>
              <a:ext uri="{FF2B5EF4-FFF2-40B4-BE49-F238E27FC236}">
                <a16:creationId xmlns:a16="http://schemas.microsoft.com/office/drawing/2014/main" xmlns="" id="{6179B365-7496-481A-954A-C0A083A4B75F}"/>
              </a:ext>
            </a:extLst>
          </p:cNvPr>
          <p:cNvSpPr>
            <a:spLocks noGrp="1"/>
          </p:cNvSpPr>
          <p:nvPr>
            <p:ph type="ftr" sz="quarter" idx="11"/>
          </p:nvPr>
        </p:nvSpPr>
        <p:spPr/>
        <p:txBody>
          <a:bodyPr/>
          <a:lstStyle/>
          <a:p>
            <a:endParaRPr lang="en-GB"/>
          </a:p>
        </p:txBody>
      </p:sp>
      <p:sp>
        <p:nvSpPr>
          <p:cNvPr id="6" name="Slayt Numarası Yer Tutucusu 5">
            <a:extLst>
              <a:ext uri="{FF2B5EF4-FFF2-40B4-BE49-F238E27FC236}">
                <a16:creationId xmlns:a16="http://schemas.microsoft.com/office/drawing/2014/main" xmlns="" id="{3CE5DB58-56CB-4A52-9CAD-5E9016A4B71E}"/>
              </a:ext>
            </a:extLst>
          </p:cNvPr>
          <p:cNvSpPr>
            <a:spLocks noGrp="1"/>
          </p:cNvSpPr>
          <p:nvPr>
            <p:ph type="sldNum" sz="quarter" idx="12"/>
          </p:nvPr>
        </p:nvSpPr>
        <p:spPr/>
        <p:txBody>
          <a:bodyPr/>
          <a:lstStyle/>
          <a:p>
            <a:fld id="{45629AED-D0CC-4D48-9255-10F71A8C991A}" type="slidenum">
              <a:rPr lang="en-GB" smtClean="0"/>
              <a:t>‹#›</a:t>
            </a:fld>
            <a:endParaRPr lang="en-GB"/>
          </a:p>
        </p:txBody>
      </p:sp>
      <p:pic>
        <p:nvPicPr>
          <p:cNvPr id="8" name="Resim 7" descr="metin, küçük resim içeren bir resim&#10;&#10;Açıklama otomatik olarak oluşturuldu">
            <a:extLst>
              <a:ext uri="{FF2B5EF4-FFF2-40B4-BE49-F238E27FC236}">
                <a16:creationId xmlns:a16="http://schemas.microsoft.com/office/drawing/2014/main" xmlns="" id="{AC9E0389-2BFE-4CF3-B005-9D8A19964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0" y="71729"/>
            <a:ext cx="1143099" cy="586791"/>
          </a:xfrm>
          <a:prstGeom prst="rect">
            <a:avLst/>
          </a:prstGeom>
        </p:spPr>
      </p:pic>
      <p:pic>
        <p:nvPicPr>
          <p:cNvPr id="10" name="Resim 9">
            <a:extLst>
              <a:ext uri="{FF2B5EF4-FFF2-40B4-BE49-F238E27FC236}">
                <a16:creationId xmlns:a16="http://schemas.microsoft.com/office/drawing/2014/main" xmlns="" id="{F030903A-8425-4989-9B24-B9DDB10F2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873" y="64109"/>
            <a:ext cx="2850127" cy="602032"/>
          </a:xfrm>
          <a:prstGeom prst="rect">
            <a:avLst/>
          </a:prstGeom>
        </p:spPr>
      </p:pic>
      <p:pic>
        <p:nvPicPr>
          <p:cNvPr id="12" name="Resim 11">
            <a:extLst>
              <a:ext uri="{FF2B5EF4-FFF2-40B4-BE49-F238E27FC236}">
                <a16:creationId xmlns:a16="http://schemas.microsoft.com/office/drawing/2014/main" xmlns="" id="{EC175BAC-3D2C-43D7-BD7B-31E4197795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0850" y="49005"/>
            <a:ext cx="1204064" cy="670618"/>
          </a:xfrm>
          <a:prstGeom prst="rect">
            <a:avLst/>
          </a:prstGeom>
        </p:spPr>
      </p:pic>
      <p:sp>
        <p:nvSpPr>
          <p:cNvPr id="13" name="object 3">
            <a:extLst>
              <a:ext uri="{FF2B5EF4-FFF2-40B4-BE49-F238E27FC236}">
                <a16:creationId xmlns:a16="http://schemas.microsoft.com/office/drawing/2014/main" xmlns="" id="{B48CAC14-D6B3-4E0D-8219-1CE8D6AFA3B1}"/>
              </a:ext>
            </a:extLst>
          </p:cNvPr>
          <p:cNvSpPr/>
          <p:nvPr userDrawn="1"/>
        </p:nvSpPr>
        <p:spPr>
          <a:xfrm rot="914125">
            <a:off x="169237" y="5202786"/>
            <a:ext cx="1483408" cy="1486425"/>
          </a:xfrm>
          <a:prstGeom prst="rect">
            <a:avLst/>
          </a:prstGeom>
          <a:blipFill>
            <a:blip r:embed="rId5" cstate="print"/>
            <a:stretch>
              <a:fillRect/>
            </a:stretch>
          </a:blipFill>
        </p:spPr>
        <p:txBody>
          <a:bodyPr wrap="square" lIns="0" tIns="0" rIns="0" bIns="0" rtlCol="0"/>
          <a:lstStyle/>
          <a:p>
            <a:endParaRPr/>
          </a:p>
        </p:txBody>
      </p:sp>
      <p:sp>
        <p:nvSpPr>
          <p:cNvPr id="14" name="object 2">
            <a:extLst>
              <a:ext uri="{FF2B5EF4-FFF2-40B4-BE49-F238E27FC236}">
                <a16:creationId xmlns:a16="http://schemas.microsoft.com/office/drawing/2014/main" xmlns="" id="{0B9F8FA7-4412-4984-81C0-AC7145B3B64D}"/>
              </a:ext>
            </a:extLst>
          </p:cNvPr>
          <p:cNvSpPr/>
          <p:nvPr userDrawn="1"/>
        </p:nvSpPr>
        <p:spPr>
          <a:xfrm rot="2280820">
            <a:off x="10189955" y="660479"/>
            <a:ext cx="1639273" cy="1547057"/>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889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8"/>
        <p:cNvGrpSpPr/>
        <p:nvPr/>
      </p:nvGrpSpPr>
      <p:grpSpPr>
        <a:xfrm>
          <a:off x="0" y="0"/>
          <a:ext cx="0" cy="0"/>
          <a:chOff x="0" y="0"/>
          <a:chExt cx="0" cy="0"/>
        </a:xfrm>
      </p:grpSpPr>
      <p:sp>
        <p:nvSpPr>
          <p:cNvPr id="29" name="Google Shape;29;p32"/>
          <p:cNvSpPr/>
          <p:nvPr/>
        </p:nvSpPr>
        <p:spPr>
          <a:xfrm>
            <a:off x="0" y="1"/>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30" name="Google Shape;30;p32"/>
          <p:cNvSpPr txBox="1">
            <a:spLocks noGrp="1"/>
          </p:cNvSpPr>
          <p:nvPr>
            <p:ph type="title"/>
          </p:nvPr>
        </p:nvSpPr>
        <p:spPr>
          <a:xfrm>
            <a:off x="3362426" y="1737600"/>
            <a:ext cx="5467147" cy="22292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4501" b="0" i="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109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06"/>
        <p:cNvGrpSpPr/>
        <p:nvPr/>
      </p:nvGrpSpPr>
      <p:grpSpPr>
        <a:xfrm>
          <a:off x="0" y="0"/>
          <a:ext cx="0" cy="0"/>
          <a:chOff x="0" y="0"/>
          <a:chExt cx="0" cy="0"/>
        </a:xfrm>
      </p:grpSpPr>
      <p:sp>
        <p:nvSpPr>
          <p:cNvPr id="107" name="Google Shape;107;p1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112"/>
        <p:cNvGrpSpPr/>
        <p:nvPr/>
      </p:nvGrpSpPr>
      <p:grpSpPr>
        <a:xfrm>
          <a:off x="0" y="0"/>
          <a:ext cx="0" cy="0"/>
          <a:chOff x="0" y="0"/>
          <a:chExt cx="0" cy="0"/>
        </a:xfrm>
      </p:grpSpPr>
      <p:sp>
        <p:nvSpPr>
          <p:cNvPr id="113" name="Google Shape;113;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118"/>
        <p:cNvGrpSpPr/>
        <p:nvPr/>
      </p:nvGrpSpPr>
      <p:grpSpPr>
        <a:xfrm>
          <a:off x="0" y="0"/>
          <a:ext cx="0" cy="0"/>
          <a:chOff x="0" y="0"/>
          <a:chExt cx="0" cy="0"/>
        </a:xfrm>
      </p:grpSpPr>
      <p:sp>
        <p:nvSpPr>
          <p:cNvPr id="119" name="Google Shape;119;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1" name="Google Shape;121;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124"/>
        <p:cNvGrpSpPr/>
        <p:nvPr/>
      </p:nvGrpSpPr>
      <p:grpSpPr>
        <a:xfrm>
          <a:off x="0" y="0"/>
          <a:ext cx="0" cy="0"/>
          <a:chOff x="0" y="0"/>
          <a:chExt cx="0" cy="0"/>
        </a:xfrm>
      </p:grpSpPr>
      <p:sp>
        <p:nvSpPr>
          <p:cNvPr id="125" name="Google Shape;125;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131"/>
        <p:cNvGrpSpPr/>
        <p:nvPr/>
      </p:nvGrpSpPr>
      <p:grpSpPr>
        <a:xfrm>
          <a:off x="0" y="0"/>
          <a:ext cx="0" cy="0"/>
          <a:chOff x="0" y="0"/>
          <a:chExt cx="0" cy="0"/>
        </a:xfrm>
      </p:grpSpPr>
      <p:sp>
        <p:nvSpPr>
          <p:cNvPr id="132" name="Google Shape;132;p1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1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1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16"/>
        <p:cNvGrpSpPr/>
        <p:nvPr/>
      </p:nvGrpSpPr>
      <p:grpSpPr>
        <a:xfrm>
          <a:off x="0" y="0"/>
          <a:ext cx="0" cy="0"/>
          <a:chOff x="0" y="0"/>
          <a:chExt cx="0" cy="0"/>
        </a:xfrm>
      </p:grpSpPr>
      <p:sp>
        <p:nvSpPr>
          <p:cNvPr id="17" name="Google Shape;17;p99"/>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9"/>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pic>
        <p:nvPicPr>
          <p:cNvPr id="22" name="Google Shape;22;p99"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23" name="Google Shape;23;p99"/>
          <p:cNvPicPr preferRelativeResize="0"/>
          <p:nvPr/>
        </p:nvPicPr>
        <p:blipFill rotWithShape="1">
          <a:blip r:embed="rId3">
            <a:alphaModFix/>
          </a:blip>
          <a:srcRect/>
          <a:stretch/>
        </p:blipFill>
        <p:spPr>
          <a:xfrm>
            <a:off x="9341873" y="64109"/>
            <a:ext cx="2850127" cy="602032"/>
          </a:xfrm>
          <a:prstGeom prst="rect">
            <a:avLst/>
          </a:prstGeom>
          <a:noFill/>
          <a:ln>
            <a:noFill/>
          </a:ln>
        </p:spPr>
      </p:pic>
      <p:pic>
        <p:nvPicPr>
          <p:cNvPr id="24" name="Google Shape;24;p99"/>
          <p:cNvPicPr preferRelativeResize="0"/>
          <p:nvPr/>
        </p:nvPicPr>
        <p:blipFill rotWithShape="1">
          <a:blip r:embed="rId4">
            <a:alphaModFix/>
          </a:blip>
          <a:srcRect/>
          <a:stretch/>
        </p:blipFill>
        <p:spPr>
          <a:xfrm>
            <a:off x="1270850" y="49005"/>
            <a:ext cx="1204064" cy="670618"/>
          </a:xfrm>
          <a:prstGeom prst="rect">
            <a:avLst/>
          </a:prstGeom>
          <a:noFill/>
          <a:ln>
            <a:noFill/>
          </a:ln>
        </p:spPr>
      </p:pic>
      <p:sp>
        <p:nvSpPr>
          <p:cNvPr id="25" name="Google Shape;25;p99"/>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99"/>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140"/>
        <p:cNvGrpSpPr/>
        <p:nvPr/>
      </p:nvGrpSpPr>
      <p:grpSpPr>
        <a:xfrm>
          <a:off x="0" y="0"/>
          <a:ext cx="0" cy="0"/>
          <a:chOff x="0" y="0"/>
          <a:chExt cx="0" cy="0"/>
        </a:xfrm>
      </p:grpSpPr>
      <p:sp>
        <p:nvSpPr>
          <p:cNvPr id="141" name="Google Shape;141;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45"/>
        <p:cNvGrpSpPr/>
        <p:nvPr/>
      </p:nvGrpSpPr>
      <p:grpSpPr>
        <a:xfrm>
          <a:off x="0" y="0"/>
          <a:ext cx="0" cy="0"/>
          <a:chOff x="0" y="0"/>
          <a:chExt cx="0" cy="0"/>
        </a:xfrm>
      </p:grpSpPr>
      <p:sp>
        <p:nvSpPr>
          <p:cNvPr id="146" name="Google Shape;146;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149"/>
        <p:cNvGrpSpPr/>
        <p:nvPr/>
      </p:nvGrpSpPr>
      <p:grpSpPr>
        <a:xfrm>
          <a:off x="0" y="0"/>
          <a:ext cx="0" cy="0"/>
          <a:chOff x="0" y="0"/>
          <a:chExt cx="0" cy="0"/>
        </a:xfrm>
      </p:grpSpPr>
      <p:sp>
        <p:nvSpPr>
          <p:cNvPr id="150" name="Google Shape;150;p1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1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156"/>
        <p:cNvGrpSpPr/>
        <p:nvPr/>
      </p:nvGrpSpPr>
      <p:grpSpPr>
        <a:xfrm>
          <a:off x="0" y="0"/>
          <a:ext cx="0" cy="0"/>
          <a:chOff x="0" y="0"/>
          <a:chExt cx="0" cy="0"/>
        </a:xfrm>
      </p:grpSpPr>
      <p:sp>
        <p:nvSpPr>
          <p:cNvPr id="157" name="Google Shape;157;p1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1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163"/>
        <p:cNvGrpSpPr/>
        <p:nvPr/>
      </p:nvGrpSpPr>
      <p:grpSpPr>
        <a:xfrm>
          <a:off x="0" y="0"/>
          <a:ext cx="0" cy="0"/>
          <a:chOff x="0" y="0"/>
          <a:chExt cx="0" cy="0"/>
        </a:xfrm>
      </p:grpSpPr>
      <p:sp>
        <p:nvSpPr>
          <p:cNvPr id="164" name="Google Shape;164;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1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69"/>
        <p:cNvGrpSpPr/>
        <p:nvPr/>
      </p:nvGrpSpPr>
      <p:grpSpPr>
        <a:xfrm>
          <a:off x="0" y="0"/>
          <a:ext cx="0" cy="0"/>
          <a:chOff x="0" y="0"/>
          <a:chExt cx="0" cy="0"/>
        </a:xfrm>
      </p:grpSpPr>
      <p:sp>
        <p:nvSpPr>
          <p:cNvPr id="170" name="Google Shape;170;p1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7"/>
        <p:cNvGrpSpPr/>
        <p:nvPr/>
      </p:nvGrpSpPr>
      <p:grpSpPr>
        <a:xfrm>
          <a:off x="0" y="0"/>
          <a:ext cx="0" cy="0"/>
          <a:chOff x="0" y="0"/>
          <a:chExt cx="0" cy="0"/>
        </a:xfrm>
      </p:grpSpPr>
      <p:sp>
        <p:nvSpPr>
          <p:cNvPr id="28" name="Google Shape;28;p10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pic>
        <p:nvPicPr>
          <p:cNvPr id="33" name="Google Shape;33;p100"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34" name="Google Shape;34;p100"/>
          <p:cNvPicPr preferRelativeResize="0"/>
          <p:nvPr/>
        </p:nvPicPr>
        <p:blipFill rotWithShape="1">
          <a:blip r:embed="rId3">
            <a:alphaModFix/>
          </a:blip>
          <a:srcRect/>
          <a:stretch/>
        </p:blipFill>
        <p:spPr>
          <a:xfrm>
            <a:off x="1270850" y="49005"/>
            <a:ext cx="1204064" cy="670618"/>
          </a:xfrm>
          <a:prstGeom prst="rect">
            <a:avLst/>
          </a:prstGeom>
          <a:noFill/>
          <a:ln>
            <a:noFill/>
          </a:ln>
        </p:spPr>
      </p:pic>
      <p:pic>
        <p:nvPicPr>
          <p:cNvPr id="35" name="Google Shape;35;p100"/>
          <p:cNvPicPr preferRelativeResize="0"/>
          <p:nvPr/>
        </p:nvPicPr>
        <p:blipFill rotWithShape="1">
          <a:blip r:embed="rId4">
            <a:alphaModFix/>
          </a:blip>
          <a:srcRect/>
          <a:stretch/>
        </p:blipFill>
        <p:spPr>
          <a:xfrm>
            <a:off x="9341873" y="64109"/>
            <a:ext cx="2850127" cy="602032"/>
          </a:xfrm>
          <a:prstGeom prst="rect">
            <a:avLst/>
          </a:prstGeom>
          <a:noFill/>
          <a:ln>
            <a:noFill/>
          </a:ln>
        </p:spPr>
      </p:pic>
      <p:sp>
        <p:nvSpPr>
          <p:cNvPr id="36" name="Google Shape;36;p100"/>
          <p:cNvSpPr/>
          <p:nvPr/>
        </p:nvSpPr>
        <p:spPr>
          <a:xfrm rot="2280820">
            <a:off x="10189955" y="660479"/>
            <a:ext cx="1639273" cy="154705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100"/>
          <p:cNvSpPr/>
          <p:nvPr/>
        </p:nvSpPr>
        <p:spPr>
          <a:xfrm rot="914125">
            <a:off x="169237" y="5202786"/>
            <a:ext cx="1483408" cy="148642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38"/>
        <p:cNvGrpSpPr/>
        <p:nvPr/>
      </p:nvGrpSpPr>
      <p:grpSpPr>
        <a:xfrm>
          <a:off x="0" y="0"/>
          <a:ext cx="0" cy="0"/>
          <a:chOff x="0" y="0"/>
          <a:chExt cx="0" cy="0"/>
        </a:xfrm>
      </p:grpSpPr>
      <p:sp>
        <p:nvSpPr>
          <p:cNvPr id="39" name="Google Shape;39;p10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0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pic>
        <p:nvPicPr>
          <p:cNvPr id="44" name="Google Shape;44;p101"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45" name="Google Shape;45;p101"/>
          <p:cNvPicPr preferRelativeResize="0"/>
          <p:nvPr/>
        </p:nvPicPr>
        <p:blipFill rotWithShape="1">
          <a:blip r:embed="rId3">
            <a:alphaModFix/>
          </a:blip>
          <a:srcRect/>
          <a:stretch/>
        </p:blipFill>
        <p:spPr>
          <a:xfrm>
            <a:off x="1270850" y="49005"/>
            <a:ext cx="1204064" cy="670618"/>
          </a:xfrm>
          <a:prstGeom prst="rect">
            <a:avLst/>
          </a:prstGeom>
          <a:noFill/>
          <a:ln>
            <a:noFill/>
          </a:ln>
        </p:spPr>
      </p:pic>
      <p:pic>
        <p:nvPicPr>
          <p:cNvPr id="46" name="Google Shape;46;p101"/>
          <p:cNvPicPr preferRelativeResize="0"/>
          <p:nvPr/>
        </p:nvPicPr>
        <p:blipFill rotWithShape="1">
          <a:blip r:embed="rId4">
            <a:alphaModFix/>
          </a:blip>
          <a:srcRect/>
          <a:stretch/>
        </p:blipFill>
        <p:spPr>
          <a:xfrm>
            <a:off x="9341873" y="64109"/>
            <a:ext cx="2850127" cy="602032"/>
          </a:xfrm>
          <a:prstGeom prst="rect">
            <a:avLst/>
          </a:prstGeom>
          <a:noFill/>
          <a:ln>
            <a:noFill/>
          </a:ln>
        </p:spPr>
      </p:pic>
      <p:sp>
        <p:nvSpPr>
          <p:cNvPr id="47" name="Google Shape;47;p101"/>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01"/>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9"/>
        <p:cNvGrpSpPr/>
        <p:nvPr/>
      </p:nvGrpSpPr>
      <p:grpSpPr>
        <a:xfrm>
          <a:off x="0" y="0"/>
          <a:ext cx="0" cy="0"/>
          <a:chOff x="0" y="0"/>
          <a:chExt cx="0" cy="0"/>
        </a:xfrm>
      </p:grpSpPr>
      <p:sp>
        <p:nvSpPr>
          <p:cNvPr id="50" name="Google Shape;50;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0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6"/>
        <p:cNvGrpSpPr/>
        <p:nvPr/>
      </p:nvGrpSpPr>
      <p:grpSpPr>
        <a:xfrm>
          <a:off x="0" y="0"/>
          <a:ext cx="0" cy="0"/>
          <a:chOff x="0" y="0"/>
          <a:chExt cx="0" cy="0"/>
        </a:xfrm>
      </p:grpSpPr>
      <p:sp>
        <p:nvSpPr>
          <p:cNvPr id="57" name="Google Shape;57;p10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0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0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0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5"/>
        <p:cNvGrpSpPr/>
        <p:nvPr/>
      </p:nvGrpSpPr>
      <p:grpSpPr>
        <a:xfrm>
          <a:off x="0" y="0"/>
          <a:ext cx="0" cy="0"/>
          <a:chOff x="0" y="0"/>
          <a:chExt cx="0" cy="0"/>
        </a:xfrm>
      </p:grpSpPr>
      <p:sp>
        <p:nvSpPr>
          <p:cNvPr id="66" name="Google Shape;66;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0"/>
        <p:cNvGrpSpPr/>
        <p:nvPr/>
      </p:nvGrpSpPr>
      <p:grpSpPr>
        <a:xfrm>
          <a:off x="0" y="0"/>
          <a:ext cx="0" cy="0"/>
          <a:chOff x="0" y="0"/>
          <a:chExt cx="0" cy="0"/>
        </a:xfrm>
      </p:grpSpPr>
      <p:sp>
        <p:nvSpPr>
          <p:cNvPr id="71" name="Google Shape;71;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4"/>
        <p:cNvGrpSpPr/>
        <p:nvPr/>
      </p:nvGrpSpPr>
      <p:grpSpPr>
        <a:xfrm>
          <a:off x="0" y="0"/>
          <a:ext cx="0" cy="0"/>
          <a:chOff x="0" y="0"/>
          <a:chExt cx="0" cy="0"/>
        </a:xfrm>
      </p:grpSpPr>
      <p:sp>
        <p:nvSpPr>
          <p:cNvPr id="75" name="Google Shape;75;p1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10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edium.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mQby7adoc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tr.pinteres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apelasy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ntv.com.t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yiVf26C5p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uzelyasa.com.t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enisafak.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blog.nxfacil.com.b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smallenterprisesforwomen.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blog.esri.com.tr/"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ulusalpost.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tr.pinterest.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scoop.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besinler.ne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I20Yl2gRYOA"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youtube.com/watch?v=iSCxkvvBA0Q"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prevencionar.com.p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AgocMgeKZVw"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brigitte.de/"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tr.pinterest.com/"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gRi6e-xm6Pw"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greenbiz.com/" TargetMode="External"/><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watch?v=6RlxySFrkIM&amp;t=50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globalperspectives.inf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dailymotion.com/"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veme.digital/"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www.elder.org.tr/"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coyku.blogspot.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docplayer.biz.tr/"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ekolojist.net/surdurulebilirlik-nedir/" TargetMode="External"/><Relationship Id="rId7" Type="http://schemas.openxmlformats.org/officeDocument/2006/relationships/hyperlink" Target="https://www.isonedir.com/haccp-nedir/"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www.slideshare.net/ademkr61/yiyecek-iecek-iletmelerinde-kalite-ynetimi" TargetMode="External"/><Relationship Id="rId5" Type="http://schemas.openxmlformats.org/officeDocument/2006/relationships/hyperlink" Target="https://bilimbunukonusuyor.sabriulkerfoundation.org/surdurulebilir-beslenme" TargetMode="External"/><Relationship Id="rId4" Type="http://schemas.openxmlformats.org/officeDocument/2006/relationships/hyperlink" Target="https://www.tarimorman.gov.tr/ABDGM/Belgeler/%C4%B0DAR%C4%B0%20%C4%B0%C5%9ELER/Uzmanl%C4%B1k%20Tez%20Eyl%C3%BCl%202015/Nihan%20Atay%20Haspolat.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foodelphi.com/gidalari-muhafaza-yontemleri/" TargetMode="External"/><Relationship Id="rId7" Type="http://schemas.openxmlformats.org/officeDocument/2006/relationships/hyperlink" Target="http://www.cevreciyiz.com/makale-detay/1329/gida-israfi-nasil-onlenir"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s://yesilgazete.org/gida-israfi-gelecegini-cope-mi-atiyorsun-birim-mor/" TargetMode="External"/><Relationship Id="rId5" Type="http://schemas.openxmlformats.org/officeDocument/2006/relationships/hyperlink" Target="https://ekolojist.net/gida-israfi-ile-ilgili-bilmeniz-gereken-5-gercek/" TargetMode="External"/><Relationship Id="rId4" Type="http://schemas.openxmlformats.org/officeDocument/2006/relationships/hyperlink" Target="https://www.diatek.com.tr/Makale-Yontem/Genel/Gida-Muhafaza-Yontemleri_127.htm"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youtube.com/watch?v=rmQby7adocM"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www.youtube.com/watch?v=iSCxkvvBA0Q" TargetMode="External"/><Relationship Id="rId5" Type="http://schemas.openxmlformats.org/officeDocument/2006/relationships/hyperlink" Target="https://www.youtube.com/watch?v=I20Yl2gRYOA" TargetMode="External"/><Relationship Id="rId4" Type="http://schemas.openxmlformats.org/officeDocument/2006/relationships/hyperlink" Target="https://www.youtube.com/watch?v=PyiVf26C5pc"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youtube.com/watch?v=AgocMgeKZVw"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www.youtube.com/watch?v=6RlxySFrkIM&amp;t=50s" TargetMode="External"/><Relationship Id="rId4" Type="http://schemas.openxmlformats.org/officeDocument/2006/relationships/hyperlink" Target="https://www.youtube.com/watch?v=gRi6e-xm6Pw"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1.png"/><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9.png"/><Relationship Id="rId7" Type="http://schemas.openxmlformats.org/officeDocument/2006/relationships/image" Target="../media/image11.png"/><Relationship Id="rId2" Type="http://schemas.openxmlformats.org/officeDocument/2006/relationships/notesSlide" Target="../notesSlides/notesSlide93.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41.jpg"/><Relationship Id="rId10" Type="http://schemas.openxmlformats.org/officeDocument/2006/relationships/image" Target="../media/image9.png"/><Relationship Id="rId4" Type="http://schemas.openxmlformats.org/officeDocument/2006/relationships/image" Target="../media/image40.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79B587B-B118-4B6A-877E-D688348857D1}"/>
              </a:ext>
            </a:extLst>
          </p:cNvPr>
          <p:cNvSpPr/>
          <p:nvPr/>
        </p:nvSpPr>
        <p:spPr>
          <a:xfrm>
            <a:off x="-7790" y="0"/>
            <a:ext cx="12192000" cy="6858000"/>
          </a:xfrm>
          <a:prstGeom prst="rect">
            <a:avLst/>
          </a:prstGeom>
          <a:solidFill>
            <a:srgbClr val="608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solidFill>
                <a:srgbClr val="2B70AA"/>
              </a:solidFill>
            </a:endParaRPr>
          </a:p>
        </p:txBody>
      </p:sp>
      <p:sp>
        <p:nvSpPr>
          <p:cNvPr id="2" name="object 2"/>
          <p:cNvSpPr/>
          <p:nvPr/>
        </p:nvSpPr>
        <p:spPr>
          <a:xfrm>
            <a:off x="11253194" y="2690204"/>
            <a:ext cx="275589" cy="75353"/>
          </a:xfrm>
          <a:custGeom>
            <a:avLst/>
            <a:gdLst/>
            <a:ahLst/>
            <a:cxnLst/>
            <a:rect l="l" t="t" r="r" b="b"/>
            <a:pathLst>
              <a:path w="413384" h="113029">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p:spPr>
        <p:txBody>
          <a:bodyPr wrap="square" lIns="0" tIns="0" rIns="0" bIns="0" rtlCol="0"/>
          <a:lstStyle/>
          <a:p>
            <a:endParaRPr sz="1200"/>
          </a:p>
        </p:txBody>
      </p:sp>
      <p:sp>
        <p:nvSpPr>
          <p:cNvPr id="3" name="object 3"/>
          <p:cNvSpPr/>
          <p:nvPr/>
        </p:nvSpPr>
        <p:spPr>
          <a:xfrm>
            <a:off x="11153116" y="2154635"/>
            <a:ext cx="277706" cy="188807"/>
          </a:xfrm>
          <a:custGeom>
            <a:avLst/>
            <a:gdLst/>
            <a:ahLst/>
            <a:cxnLst/>
            <a:rect l="l" t="t" r="r" b="b"/>
            <a:pathLst>
              <a:path w="416559" h="283210">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p:spPr>
        <p:txBody>
          <a:bodyPr wrap="square" lIns="0" tIns="0" rIns="0" bIns="0" rtlCol="0"/>
          <a:lstStyle/>
          <a:p>
            <a:endParaRPr sz="1200"/>
          </a:p>
        </p:txBody>
      </p:sp>
      <p:sp>
        <p:nvSpPr>
          <p:cNvPr id="4" name="object 4"/>
          <p:cNvSpPr/>
          <p:nvPr/>
        </p:nvSpPr>
        <p:spPr>
          <a:xfrm>
            <a:off x="10877430" y="1872930"/>
            <a:ext cx="103293" cy="256963"/>
          </a:xfrm>
          <a:custGeom>
            <a:avLst/>
            <a:gdLst/>
            <a:ahLst/>
            <a:cxnLst/>
            <a:rect l="l" t="t" r="r" b="b"/>
            <a:pathLst>
              <a:path w="154940" h="385444">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p:spPr>
        <p:txBody>
          <a:bodyPr wrap="square" lIns="0" tIns="0" rIns="0" bIns="0" rtlCol="0"/>
          <a:lstStyle/>
          <a:p>
            <a:endParaRPr sz="1200"/>
          </a:p>
        </p:txBody>
      </p:sp>
      <p:sp>
        <p:nvSpPr>
          <p:cNvPr id="5" name="object 5"/>
          <p:cNvSpPr/>
          <p:nvPr/>
        </p:nvSpPr>
        <p:spPr>
          <a:xfrm>
            <a:off x="11052928" y="2097602"/>
            <a:ext cx="42333" cy="88900"/>
          </a:xfrm>
          <a:custGeom>
            <a:avLst/>
            <a:gdLst/>
            <a:ahLst/>
            <a:cxnLst/>
            <a:rect l="l" t="t" r="r" b="b"/>
            <a:pathLst>
              <a:path w="63500" h="13335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p:spPr>
        <p:txBody>
          <a:bodyPr wrap="square" lIns="0" tIns="0" rIns="0" bIns="0" rtlCol="0"/>
          <a:lstStyle/>
          <a:p>
            <a:endParaRPr sz="1200"/>
          </a:p>
        </p:txBody>
      </p:sp>
      <p:sp>
        <p:nvSpPr>
          <p:cNvPr id="6" name="object 6"/>
          <p:cNvSpPr/>
          <p:nvPr/>
        </p:nvSpPr>
        <p:spPr>
          <a:xfrm>
            <a:off x="11256457" y="2535925"/>
            <a:ext cx="82973" cy="15663"/>
          </a:xfrm>
          <a:custGeom>
            <a:avLst/>
            <a:gdLst/>
            <a:ahLst/>
            <a:cxnLst/>
            <a:rect l="l" t="t" r="r" b="b"/>
            <a:pathLst>
              <a:path w="124459" h="23495">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p:spPr>
        <p:txBody>
          <a:bodyPr wrap="square" lIns="0" tIns="0" rIns="0" bIns="0" rtlCol="0"/>
          <a:lstStyle/>
          <a:p>
            <a:endParaRPr sz="1200"/>
          </a:p>
        </p:txBody>
      </p:sp>
      <p:grpSp>
        <p:nvGrpSpPr>
          <p:cNvPr id="7" name="object 7"/>
          <p:cNvGrpSpPr/>
          <p:nvPr/>
        </p:nvGrpSpPr>
        <p:grpSpPr>
          <a:xfrm>
            <a:off x="-571928" y="-1576"/>
            <a:ext cx="3408272" cy="6390180"/>
            <a:chOff x="-990182" y="-74394"/>
            <a:chExt cx="5556184" cy="10361392"/>
          </a:xfrm>
        </p:grpSpPr>
        <p:sp>
          <p:nvSpPr>
            <p:cNvPr id="8" name="object 8"/>
            <p:cNvSpPr/>
            <p:nvPr/>
          </p:nvSpPr>
          <p:spPr>
            <a:xfrm>
              <a:off x="0" y="6074718"/>
              <a:ext cx="4566002" cy="4212280"/>
            </a:xfrm>
            <a:prstGeom prst="rect">
              <a:avLst/>
            </a:prstGeom>
            <a:blipFill>
              <a:blip r:embed="rId2" cstate="print"/>
              <a:stretch>
                <a:fillRect/>
              </a:stretch>
            </a:blipFill>
          </p:spPr>
          <p:txBody>
            <a:bodyPr wrap="square" lIns="0" tIns="0" rIns="0" bIns="0" rtlCol="0"/>
            <a:lstStyle/>
            <a:p>
              <a:endParaRPr sz="1200" dirty="0"/>
            </a:p>
          </p:txBody>
        </p:sp>
        <p:sp>
          <p:nvSpPr>
            <p:cNvPr id="9" name="object 9"/>
            <p:cNvSpPr/>
            <p:nvPr/>
          </p:nvSpPr>
          <p:spPr>
            <a:xfrm>
              <a:off x="-990182" y="-74394"/>
              <a:ext cx="5556184" cy="4443918"/>
            </a:xfrm>
            <a:prstGeom prst="rect">
              <a:avLst/>
            </a:prstGeom>
            <a:blipFill>
              <a:blip r:embed="rId3" cstate="print"/>
              <a:stretch>
                <a:fillRect/>
              </a:stretch>
            </a:blipFill>
          </p:spPr>
          <p:txBody>
            <a:bodyPr wrap="square" lIns="0" tIns="0" rIns="0" bIns="0" rtlCol="0"/>
            <a:lstStyle/>
            <a:p>
              <a:endParaRPr sz="1200"/>
            </a:p>
          </p:txBody>
        </p:sp>
        <p:sp>
          <p:nvSpPr>
            <p:cNvPr id="11" name="object 11"/>
            <p:cNvSpPr/>
            <p:nvPr/>
          </p:nvSpPr>
          <p:spPr>
            <a:xfrm>
              <a:off x="-48345" y="3758602"/>
              <a:ext cx="3340904" cy="5535325"/>
            </a:xfrm>
            <a:prstGeom prst="rect">
              <a:avLst/>
            </a:prstGeom>
            <a:blipFill>
              <a:blip r:embed="rId4" cstate="print"/>
              <a:stretch>
                <a:fillRect/>
              </a:stretch>
            </a:blipFill>
          </p:spPr>
          <p:txBody>
            <a:bodyPr wrap="square" lIns="0" tIns="0" rIns="0" bIns="0" rtlCol="0"/>
            <a:lstStyle/>
            <a:p>
              <a:endParaRPr sz="1200"/>
            </a:p>
          </p:txBody>
        </p:sp>
      </p:grpSp>
      <p:sp>
        <p:nvSpPr>
          <p:cNvPr id="12" name="object 12"/>
          <p:cNvSpPr txBox="1"/>
          <p:nvPr/>
        </p:nvSpPr>
        <p:spPr>
          <a:xfrm>
            <a:off x="257810" y="1573462"/>
            <a:ext cx="10671267" cy="2360476"/>
          </a:xfrm>
          <a:prstGeom prst="rect">
            <a:avLst/>
          </a:prstGeom>
        </p:spPr>
        <p:txBody>
          <a:bodyPr vert="horz" wrap="square" lIns="0" tIns="691727" rIns="0" bIns="0" rtlCol="0">
            <a:spAutoFit/>
          </a:bodyPr>
          <a:lstStyle/>
          <a:p>
            <a:pPr algn="r" fontAlgn="auto"/>
            <a:r>
              <a:rPr lang="el-GR" sz="3600" dirty="0">
                <a:solidFill>
                  <a:srgbClr val="F4FAEC"/>
                </a:solidFill>
                <a:latin typeface="Arial"/>
                <a:cs typeface="Arial"/>
              </a:rPr>
              <a:t>Ενσωμάτωση Μεταναστών Μέσω των </a:t>
            </a:r>
            <a:br>
              <a:rPr lang="el-GR" sz="3600" dirty="0">
                <a:solidFill>
                  <a:srgbClr val="F4FAEC"/>
                </a:solidFill>
                <a:latin typeface="Arial"/>
                <a:cs typeface="Arial"/>
              </a:rPr>
            </a:br>
            <a:r>
              <a:rPr lang="el-GR" sz="3600" dirty="0">
                <a:solidFill>
                  <a:srgbClr val="F4FAEC"/>
                </a:solidFill>
                <a:latin typeface="Arial"/>
                <a:cs typeface="Arial"/>
              </a:rPr>
              <a:t>Μαγειρικών Τεχνών</a:t>
            </a:r>
          </a:p>
          <a:p>
            <a:pPr algn="r"/>
            <a:r>
              <a:rPr lang="en-US" sz="3600" dirty="0">
                <a:solidFill>
                  <a:srgbClr val="F4FAEC"/>
                </a:solidFill>
                <a:latin typeface="Arial"/>
                <a:cs typeface="Arial"/>
              </a:rPr>
              <a:t>C</a:t>
            </a:r>
            <a:r>
              <a:rPr lang="el-GR" sz="3600" dirty="0">
                <a:solidFill>
                  <a:srgbClr val="F4FAEC"/>
                </a:solidFill>
                <a:latin typeface="Arial"/>
                <a:cs typeface="Arial"/>
              </a:rPr>
              <a:t>οο</a:t>
            </a:r>
            <a:r>
              <a:rPr lang="en-US" sz="3600" dirty="0">
                <a:solidFill>
                  <a:srgbClr val="F4FAEC"/>
                </a:solidFill>
                <a:latin typeface="Arial"/>
                <a:cs typeface="Arial"/>
              </a:rPr>
              <a:t>king Cultures</a:t>
            </a:r>
            <a:endParaRPr lang="el-GR" sz="3600" dirty="0">
              <a:solidFill>
                <a:srgbClr val="F4FAEC"/>
              </a:solidFill>
              <a:latin typeface="Arial"/>
              <a:cs typeface="Arial"/>
            </a:endParaRPr>
          </a:p>
        </p:txBody>
      </p:sp>
      <p:sp>
        <p:nvSpPr>
          <p:cNvPr id="13" name="object 13"/>
          <p:cNvSpPr txBox="1"/>
          <p:nvPr/>
        </p:nvSpPr>
        <p:spPr>
          <a:xfrm>
            <a:off x="7017036" y="4247190"/>
            <a:ext cx="4814180" cy="255625"/>
          </a:xfrm>
          <a:prstGeom prst="rect">
            <a:avLst/>
          </a:prstGeom>
        </p:spPr>
        <p:txBody>
          <a:bodyPr vert="horz" wrap="square" lIns="0" tIns="9313" rIns="0" bIns="0" rtlCol="0">
            <a:spAutoFit/>
          </a:bodyPr>
          <a:lstStyle/>
          <a:p>
            <a:r>
              <a:rPr lang="tr-TR" sz="1600" i="1" dirty="0">
                <a:solidFill>
                  <a:schemeClr val="bg1"/>
                </a:solidFill>
              </a:rPr>
              <a:t>Erasmus + Programme</a:t>
            </a:r>
            <a:r>
              <a:rPr lang="el-GR" sz="1600" i="1" dirty="0">
                <a:solidFill>
                  <a:schemeClr val="bg1"/>
                </a:solidFill>
              </a:rPr>
              <a:t> </a:t>
            </a:r>
            <a:r>
              <a:rPr lang="en-US" sz="1600" i="1" dirty="0">
                <a:solidFill>
                  <a:schemeClr val="bg1"/>
                </a:solidFill>
              </a:rPr>
              <a:t>[2019-1-KA204-074418]</a:t>
            </a:r>
            <a:endParaRPr lang="el-GR" sz="1600" dirty="0">
              <a:solidFill>
                <a:schemeClr val="bg1"/>
              </a:solidFill>
            </a:endParaRPr>
          </a:p>
        </p:txBody>
      </p:sp>
      <p:pic>
        <p:nvPicPr>
          <p:cNvPr id="14" name="Picture 13">
            <a:extLst>
              <a:ext uri="{FF2B5EF4-FFF2-40B4-BE49-F238E27FC236}">
                <a16:creationId xmlns:a16="http://schemas.microsoft.com/office/drawing/2014/main" xmlns="" id="{5A36E7C7-5A31-4D5E-852D-6F1027155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8153" y="-417272"/>
            <a:ext cx="3250631" cy="3250631"/>
          </a:xfrm>
          <a:prstGeom prst="rect">
            <a:avLst/>
          </a:prstGeom>
        </p:spPr>
      </p:pic>
      <p:sp>
        <p:nvSpPr>
          <p:cNvPr id="21" name="Ορθογώνιο 3">
            <a:extLst>
              <a:ext uri="{FF2B5EF4-FFF2-40B4-BE49-F238E27FC236}">
                <a16:creationId xmlns:a16="http://schemas.microsoft.com/office/drawing/2014/main" xmlns="" id="{62E47CC2-0641-4EDA-83A2-5FEAA3737B6F}"/>
              </a:ext>
            </a:extLst>
          </p:cNvPr>
          <p:cNvSpPr/>
          <p:nvPr/>
        </p:nvSpPr>
        <p:spPr>
          <a:xfrm>
            <a:off x="1891164" y="672672"/>
            <a:ext cx="6738895" cy="1077218"/>
          </a:xfrm>
          <a:prstGeom prst="rect">
            <a:avLst/>
          </a:prstGeom>
          <a:solidFill>
            <a:schemeClr val="bg2">
              <a:lumMod val="20000"/>
              <a:lumOff val="80000"/>
              <a:alpha val="84000"/>
            </a:schemeClr>
          </a:solidFill>
        </p:spPr>
        <p:txBody>
          <a:bodyPr wrap="square" rtlCol="0">
            <a:spAutoFit/>
          </a:bodyPr>
          <a:lstStyle/>
          <a:p>
            <a:pPr algn="just"/>
            <a:r>
              <a:rPr lang="el-GR" sz="3200" b="1" spc="110" dirty="0">
                <a:solidFill>
                  <a:schemeClr val="bg2"/>
                </a:solidFill>
                <a:cs typeface="Times New Roman"/>
              </a:rPr>
              <a:t>ΕΝΟΤΗΤΑ</a:t>
            </a:r>
            <a:r>
              <a:rPr lang="en-US" sz="3200" b="1" spc="110" dirty="0">
                <a:solidFill>
                  <a:schemeClr val="bg2"/>
                </a:solidFill>
                <a:cs typeface="Times New Roman"/>
              </a:rPr>
              <a:t> 4. </a:t>
            </a:r>
          </a:p>
          <a:p>
            <a:pPr algn="just"/>
            <a:r>
              <a:rPr lang="el-GR" sz="3200" b="1" spc="110" dirty="0">
                <a:solidFill>
                  <a:schemeClr val="bg2"/>
                </a:solidFill>
                <a:cs typeface="Times New Roman"/>
              </a:rPr>
              <a:t>Βιώσιμα σύστηματα τροφίμων</a:t>
            </a:r>
            <a:endParaRPr lang="en-US" sz="3200" b="1" spc="110" dirty="0">
              <a:solidFill>
                <a:schemeClr val="bg2"/>
              </a:solidFill>
              <a:cs typeface="Times New Roman"/>
            </a:endParaRPr>
          </a:p>
        </p:txBody>
      </p:sp>
      <p:grpSp>
        <p:nvGrpSpPr>
          <p:cNvPr id="24" name="Group 23">
            <a:extLst>
              <a:ext uri="{FF2B5EF4-FFF2-40B4-BE49-F238E27FC236}">
                <a16:creationId xmlns:a16="http://schemas.microsoft.com/office/drawing/2014/main" xmlns="" id="{4DE73EEB-5D3A-45FC-9274-A918AE550A34}"/>
              </a:ext>
            </a:extLst>
          </p:cNvPr>
          <p:cNvGrpSpPr/>
          <p:nvPr/>
        </p:nvGrpSpPr>
        <p:grpSpPr>
          <a:xfrm>
            <a:off x="4810832" y="4952354"/>
            <a:ext cx="6190098" cy="629674"/>
            <a:chOff x="4810832" y="4952354"/>
            <a:chExt cx="6190098" cy="629674"/>
          </a:xfrm>
        </p:grpSpPr>
        <p:pic>
          <p:nvPicPr>
            <p:cNvPr id="25" name="Picture 24">
              <a:extLst>
                <a:ext uri="{FF2B5EF4-FFF2-40B4-BE49-F238E27FC236}">
                  <a16:creationId xmlns:a16="http://schemas.microsoft.com/office/drawing/2014/main" xmlns="" id="{E3F978E4-38C8-4777-8536-618031B4D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832" y="4986433"/>
              <a:ext cx="534990" cy="534990"/>
            </a:xfrm>
            <a:prstGeom prst="rect">
              <a:avLst/>
            </a:prstGeom>
          </p:spPr>
        </p:pic>
        <p:pic>
          <p:nvPicPr>
            <p:cNvPr id="26" name="Εικόνα 11">
              <a:extLst>
                <a:ext uri="{FF2B5EF4-FFF2-40B4-BE49-F238E27FC236}">
                  <a16:creationId xmlns:a16="http://schemas.microsoft.com/office/drawing/2014/main" xmlns="" id="{F1ACD832-F6C1-406B-BC67-3D588CBCE9E9}"/>
                </a:ext>
              </a:extLst>
            </p:cNvPr>
            <p:cNvPicPr/>
            <p:nvPr/>
          </p:nvPicPr>
          <p:blipFill rotWithShape="1">
            <a:blip r:embed="rId7" cstate="print">
              <a:extLst>
                <a:ext uri="{28A0092B-C50C-407E-A947-70E740481C1C}">
                  <a14:useLocalDpi xmlns:a14="http://schemas.microsoft.com/office/drawing/2010/main" val="0"/>
                </a:ext>
              </a:extLst>
            </a:blip>
            <a:srcRect l="11242" t="31941" r="13609" b="36119"/>
            <a:stretch/>
          </p:blipFill>
          <p:spPr bwMode="auto">
            <a:xfrm>
              <a:off x="8630059" y="5167566"/>
              <a:ext cx="1268950" cy="269938"/>
            </a:xfrm>
            <a:prstGeom prst="rect">
              <a:avLst/>
            </a:prstGeom>
            <a:noFill/>
            <a:ln>
              <a:noFill/>
            </a:ln>
            <a:extLst>
              <a:ext uri="{53640926-AAD7-44D8-BBD7-CCE9431645EC}">
                <a14:shadowObscured xmlns:a14="http://schemas.microsoft.com/office/drawing/2010/main"/>
              </a:ext>
            </a:extLst>
          </p:spPr>
        </p:pic>
        <p:pic>
          <p:nvPicPr>
            <p:cNvPr id="27" name="3038AA80-E0C1-432A-9A43-755A918EF65F" descr="14742E46-8181-433E-AF9B-28FBF1A0E9CA@home">
              <a:extLst>
                <a:ext uri="{FF2B5EF4-FFF2-40B4-BE49-F238E27FC236}">
                  <a16:creationId xmlns:a16="http://schemas.microsoft.com/office/drawing/2014/main" xmlns="" id="{422856EE-362C-4300-A721-27FA01B95F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8855" y="4976582"/>
              <a:ext cx="1191487" cy="5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xmlns="" id="{A70BDEDE-9FB3-4F04-86CC-97AD39470D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9813" y="4952354"/>
              <a:ext cx="881117" cy="629674"/>
            </a:xfrm>
            <a:prstGeom prst="rect">
              <a:avLst/>
            </a:prstGeom>
          </p:spPr>
        </p:pic>
        <p:pic>
          <p:nvPicPr>
            <p:cNvPr id="30" name="Picture 29">
              <a:extLst>
                <a:ext uri="{FF2B5EF4-FFF2-40B4-BE49-F238E27FC236}">
                  <a16:creationId xmlns:a16="http://schemas.microsoft.com/office/drawing/2014/main" xmlns="" id="{77207528-FF69-4BD3-BD6B-1C55812A5DB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627058" y="5071880"/>
              <a:ext cx="1358950" cy="425316"/>
            </a:xfrm>
            <a:prstGeom prst="rect">
              <a:avLst/>
            </a:prstGeom>
          </p:spPr>
        </p:pic>
      </p:grpSp>
      <p:sp>
        <p:nvSpPr>
          <p:cNvPr id="10" name="Slide Number Placeholder 9">
            <a:extLst>
              <a:ext uri="{FF2B5EF4-FFF2-40B4-BE49-F238E27FC236}">
                <a16:creationId xmlns:a16="http://schemas.microsoft.com/office/drawing/2014/main" xmlns="" id="{371AF274-38B5-49BC-981D-7CD6BA9FCA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a:t>
            </a:fld>
            <a:endParaRPr lang="tr-TR" sz="1200" b="0" i="0" u="none" strike="noStrike" cap="none">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1"/>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261" name="Google Shape;261;p11"/>
          <p:cNvSpPr txBox="1">
            <a:spLocks noGrp="1"/>
          </p:cNvSpPr>
          <p:nvPr>
            <p:ph type="body" idx="1"/>
          </p:nvPr>
        </p:nvSpPr>
        <p:spPr>
          <a:xfrm>
            <a:off x="1259633" y="1819469"/>
            <a:ext cx="9162660" cy="4851919"/>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el-GR" sz="1800" b="1" dirty="0">
                <a:latin typeface="Arial"/>
                <a:ea typeface="Arial"/>
                <a:cs typeface="Arial"/>
                <a:sym typeface="Arial"/>
              </a:rPr>
              <a:t>Κεφάλαιο </a:t>
            </a:r>
            <a:r>
              <a:rPr lang="tr-TR" sz="1800" b="1" dirty="0">
                <a:latin typeface="Arial"/>
                <a:ea typeface="Arial"/>
                <a:cs typeface="Arial"/>
                <a:sym typeface="Arial"/>
              </a:rPr>
              <a:t>2: </a:t>
            </a:r>
            <a:r>
              <a:rPr lang="el-GR" sz="1800" b="1" dirty="0">
                <a:latin typeface="Arial"/>
                <a:ea typeface="Arial"/>
                <a:cs typeface="Arial"/>
                <a:sym typeface="Arial"/>
              </a:rPr>
              <a:t>Βιώσιμη Διατροφή</a:t>
            </a:r>
            <a:endParaRPr sz="1800"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r>
              <a:rPr lang="el-GR" sz="1800" dirty="0">
                <a:latin typeface="Arial"/>
                <a:ea typeface="Arial"/>
                <a:cs typeface="Arial"/>
                <a:sym typeface="Arial"/>
              </a:rPr>
              <a:t>Θεματική</a:t>
            </a:r>
            <a:r>
              <a:rPr lang="tr-TR" sz="1800" dirty="0">
                <a:latin typeface="Arial"/>
                <a:ea typeface="Arial"/>
                <a:cs typeface="Arial"/>
                <a:sym typeface="Arial"/>
              </a:rPr>
              <a:t> 1: </a:t>
            </a:r>
            <a:r>
              <a:rPr lang="el-GR" sz="1800" dirty="0">
                <a:latin typeface="Arial"/>
                <a:ea typeface="Arial"/>
                <a:cs typeface="Arial"/>
                <a:sym typeface="Arial"/>
              </a:rPr>
              <a:t>Διατροφή</a:t>
            </a:r>
            <a:endParaRPr sz="1800"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r>
              <a:rPr lang="el-GR" sz="1800" dirty="0">
                <a:latin typeface="Arial"/>
                <a:ea typeface="Arial"/>
                <a:cs typeface="Arial"/>
                <a:sym typeface="Arial"/>
              </a:rPr>
              <a:t>Θεματική</a:t>
            </a:r>
            <a:r>
              <a:rPr lang="tr-TR" sz="1800" dirty="0">
                <a:latin typeface="Arial"/>
                <a:ea typeface="Arial"/>
                <a:cs typeface="Arial"/>
                <a:sym typeface="Arial"/>
              </a:rPr>
              <a:t> 2: </a:t>
            </a:r>
            <a:r>
              <a:rPr lang="el-GR" sz="1800" dirty="0">
                <a:latin typeface="Arial"/>
                <a:ea typeface="Arial"/>
                <a:cs typeface="Arial"/>
                <a:sym typeface="Arial"/>
              </a:rPr>
              <a:t>Βιώσιμη Διατροφή και οι Βασικές Αρχές της</a:t>
            </a:r>
            <a:endParaRPr sz="1800" dirty="0">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b="1" dirty="0">
                <a:solidFill>
                  <a:srgbClr val="0070C0"/>
                </a:solidFill>
                <a:latin typeface="Arial"/>
                <a:ea typeface="Arial"/>
                <a:cs typeface="Arial"/>
                <a:sym typeface="Arial"/>
              </a:rPr>
              <a:t>Κεφάλαιο</a:t>
            </a:r>
            <a:r>
              <a:rPr lang="tr-TR" sz="1800" b="1" dirty="0">
                <a:solidFill>
                  <a:srgbClr val="0070C0"/>
                </a:solidFill>
                <a:latin typeface="Arial"/>
                <a:ea typeface="Arial"/>
                <a:cs typeface="Arial"/>
                <a:sym typeface="Arial"/>
              </a:rPr>
              <a:t> 3: </a:t>
            </a:r>
            <a:r>
              <a:rPr lang="el-GR" sz="1800" b="1" dirty="0">
                <a:solidFill>
                  <a:srgbClr val="0070C0"/>
                </a:solidFill>
                <a:latin typeface="Arial"/>
                <a:ea typeface="Arial"/>
                <a:cs typeface="Arial"/>
                <a:sym typeface="Arial"/>
              </a:rPr>
              <a:t>Ποιοτικός Έλεγχος, Συντήρηση και Χρήση των Τροφίμων</a:t>
            </a:r>
            <a:endParaRPr sz="1800" b="1" dirty="0">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dirty="0">
                <a:solidFill>
                  <a:srgbClr val="0070C0"/>
                </a:solidFill>
                <a:latin typeface="Arial"/>
                <a:ea typeface="Arial"/>
                <a:cs typeface="Arial"/>
                <a:sym typeface="Arial"/>
              </a:rPr>
              <a:t>Θεματική</a:t>
            </a:r>
            <a:r>
              <a:rPr lang="tr-TR" sz="1800" dirty="0">
                <a:solidFill>
                  <a:srgbClr val="0070C0"/>
                </a:solidFill>
                <a:latin typeface="Arial"/>
                <a:ea typeface="Arial"/>
                <a:cs typeface="Arial"/>
                <a:sym typeface="Arial"/>
              </a:rPr>
              <a:t> 1: </a:t>
            </a:r>
            <a:r>
              <a:rPr lang="el-GR" sz="1800" dirty="0">
                <a:solidFill>
                  <a:srgbClr val="0070C0"/>
                </a:solidFill>
                <a:latin typeface="Arial"/>
                <a:ea typeface="Arial"/>
                <a:cs typeface="Arial"/>
                <a:sym typeface="Arial"/>
              </a:rPr>
              <a:t>Ποιοτικός Έλεγχος Τροφίμων</a:t>
            </a:r>
            <a:endParaRPr sz="1800" dirty="0">
              <a:solidFill>
                <a:srgbClr val="0070C0"/>
              </a:solidFill>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dirty="0">
                <a:solidFill>
                  <a:srgbClr val="0070C0"/>
                </a:solidFill>
                <a:latin typeface="Arial"/>
                <a:ea typeface="Arial"/>
                <a:cs typeface="Arial"/>
                <a:sym typeface="Arial"/>
              </a:rPr>
              <a:t>Τι είναι το Σύστημα Διαχείρισης Ασφάλειας Τροφίμων </a:t>
            </a:r>
            <a:r>
              <a:rPr lang="en-US" sz="1800" dirty="0">
                <a:solidFill>
                  <a:srgbClr val="0070C0"/>
                </a:solidFill>
                <a:latin typeface="Arial"/>
                <a:ea typeface="Arial"/>
                <a:cs typeface="Arial"/>
                <a:sym typeface="Arial"/>
              </a:rPr>
              <a:t>HACCP</a:t>
            </a:r>
            <a:r>
              <a:rPr lang="tr-TR" sz="1800" dirty="0">
                <a:solidFill>
                  <a:srgbClr val="0070C0"/>
                </a:solidFill>
                <a:latin typeface="Arial"/>
                <a:ea typeface="Arial"/>
                <a:cs typeface="Arial"/>
                <a:sym typeface="Arial"/>
              </a:rPr>
              <a:t>?</a:t>
            </a:r>
            <a:endParaRPr sz="1800" dirty="0">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dirty="0">
                <a:solidFill>
                  <a:srgbClr val="0070C0"/>
                </a:solidFill>
                <a:latin typeface="Arial"/>
                <a:ea typeface="Arial"/>
                <a:cs typeface="Arial"/>
                <a:sym typeface="Arial"/>
              </a:rPr>
              <a:t>Ποιες είναι οι βασικές αρχές του Συστήματος </a:t>
            </a:r>
            <a:r>
              <a:rPr lang="en-US" sz="1800" dirty="0">
                <a:solidFill>
                  <a:srgbClr val="0070C0"/>
                </a:solidFill>
                <a:latin typeface="Arial"/>
                <a:ea typeface="Arial"/>
                <a:cs typeface="Arial"/>
                <a:sym typeface="Arial"/>
              </a:rPr>
              <a:t>HACCP </a:t>
            </a:r>
            <a:r>
              <a:rPr lang="el-GR" sz="1800" dirty="0">
                <a:solidFill>
                  <a:srgbClr val="0070C0"/>
                </a:solidFill>
                <a:latin typeface="Arial"/>
                <a:ea typeface="Arial"/>
                <a:cs typeface="Arial"/>
                <a:sym typeface="Arial"/>
              </a:rPr>
              <a:t>και τα βήματα υλοποίησής του</a:t>
            </a:r>
            <a:r>
              <a:rPr lang="tr-TR" sz="1800" dirty="0">
                <a:solidFill>
                  <a:srgbClr val="0070C0"/>
                </a:solidFill>
                <a:latin typeface="Arial"/>
                <a:ea typeface="Arial"/>
                <a:cs typeface="Arial"/>
                <a:sym typeface="Arial"/>
              </a:rPr>
              <a:t>?</a:t>
            </a:r>
            <a:endParaRPr sz="1800" dirty="0">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dirty="0">
                <a:solidFill>
                  <a:srgbClr val="0070C0"/>
                </a:solidFill>
                <a:latin typeface="Arial"/>
                <a:ea typeface="Arial"/>
                <a:cs typeface="Arial"/>
                <a:sym typeface="Arial"/>
              </a:rPr>
              <a:t>Θεματική</a:t>
            </a:r>
            <a:r>
              <a:rPr lang="tr-TR" sz="1800" dirty="0">
                <a:solidFill>
                  <a:srgbClr val="0070C0"/>
                </a:solidFill>
                <a:latin typeface="Arial"/>
                <a:ea typeface="Arial"/>
                <a:cs typeface="Arial"/>
                <a:sym typeface="Arial"/>
              </a:rPr>
              <a:t> 2: </a:t>
            </a:r>
            <a:r>
              <a:rPr lang="el-GR" sz="1800" dirty="0">
                <a:solidFill>
                  <a:srgbClr val="0070C0"/>
                </a:solidFill>
                <a:latin typeface="Arial"/>
                <a:ea typeface="Arial"/>
                <a:cs typeface="Arial"/>
                <a:sym typeface="Arial"/>
              </a:rPr>
              <a:t>Συντήρηση Τροφίμων</a:t>
            </a:r>
            <a:endParaRPr sz="1800" dirty="0">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el-GR" sz="1800" dirty="0">
                <a:solidFill>
                  <a:srgbClr val="0070C0"/>
                </a:solidFill>
                <a:latin typeface="Arial"/>
                <a:ea typeface="Arial"/>
                <a:cs typeface="Arial"/>
                <a:sym typeface="Arial"/>
              </a:rPr>
              <a:t>Θεματική</a:t>
            </a:r>
            <a:r>
              <a:rPr lang="tr-TR" sz="1800" dirty="0">
                <a:solidFill>
                  <a:srgbClr val="0070C0"/>
                </a:solidFill>
                <a:latin typeface="Arial"/>
                <a:ea typeface="Arial"/>
                <a:cs typeface="Arial"/>
                <a:sym typeface="Arial"/>
              </a:rPr>
              <a:t> 3: </a:t>
            </a:r>
            <a:r>
              <a:rPr lang="el-GR" sz="1800" dirty="0">
                <a:solidFill>
                  <a:srgbClr val="0070C0"/>
                </a:solidFill>
                <a:latin typeface="Arial"/>
                <a:ea typeface="Arial"/>
                <a:cs typeface="Arial"/>
                <a:sym typeface="Arial"/>
              </a:rPr>
              <a:t>Χρήση και Σπατάλη Τροφίμων</a:t>
            </a: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FE97EA31-87F2-469C-B132-277D57B0E6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2"/>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267" name="Google Shape;267;p12"/>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rgbClr val="0070C0"/>
              </a:buClr>
              <a:buSzPts val="1800"/>
              <a:buNone/>
            </a:pPr>
            <a:r>
              <a:rPr lang="el-GR" sz="1800" dirty="0">
                <a:solidFill>
                  <a:srgbClr val="0070C0"/>
                </a:solidFill>
                <a:latin typeface="Arial"/>
                <a:ea typeface="Arial"/>
                <a:cs typeface="Arial"/>
                <a:sym typeface="Arial"/>
              </a:rPr>
              <a:t>Θεματική</a:t>
            </a:r>
            <a:r>
              <a:rPr lang="tr-TR" sz="1800" dirty="0">
                <a:solidFill>
                  <a:srgbClr val="0070C0"/>
                </a:solidFill>
                <a:latin typeface="Arial"/>
                <a:ea typeface="Arial"/>
                <a:cs typeface="Arial"/>
                <a:sym typeface="Arial"/>
              </a:rPr>
              <a:t> 4: </a:t>
            </a:r>
            <a:r>
              <a:rPr lang="el-GR" sz="1800" dirty="0">
                <a:solidFill>
                  <a:srgbClr val="0070C0"/>
                </a:solidFill>
                <a:latin typeface="Arial"/>
                <a:ea typeface="Arial"/>
                <a:cs typeface="Arial"/>
                <a:sym typeface="Arial"/>
              </a:rPr>
              <a:t>Παράγοντες που επηρεάζουν την Ασφάλεια Τροφίμων και τα Συστήματα Βιώσιμης Τροφής</a:t>
            </a:r>
            <a:endParaRPr sz="1800" dirty="0">
              <a:solidFill>
                <a:srgbClr val="0070C0"/>
              </a:solidFill>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tr-TR" sz="1800" dirty="0">
                <a:solidFill>
                  <a:srgbClr val="0070C0"/>
                </a:solidFill>
                <a:latin typeface="Arial"/>
                <a:ea typeface="Arial"/>
                <a:cs typeface="Arial"/>
                <a:sym typeface="Arial"/>
              </a:rPr>
              <a:t>4.1. </a:t>
            </a:r>
            <a:r>
              <a:rPr lang="el-GR" sz="1800" dirty="0">
                <a:solidFill>
                  <a:srgbClr val="0070C0"/>
                </a:solidFill>
                <a:latin typeface="Arial"/>
                <a:ea typeface="Arial"/>
                <a:cs typeface="Arial"/>
                <a:sym typeface="Arial"/>
              </a:rPr>
              <a:t>Βιολογική Ποικιλομορφία</a:t>
            </a:r>
            <a:endParaRPr sz="1800" dirty="0">
              <a:solidFill>
                <a:srgbClr val="0070C0"/>
              </a:solidFill>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tr-TR" sz="1800" dirty="0">
                <a:solidFill>
                  <a:srgbClr val="0070C0"/>
                </a:solidFill>
                <a:latin typeface="Arial"/>
                <a:ea typeface="Arial"/>
                <a:cs typeface="Arial"/>
                <a:sym typeface="Arial"/>
              </a:rPr>
              <a:t>4.2. </a:t>
            </a:r>
            <a:r>
              <a:rPr lang="el-GR" sz="1800" dirty="0">
                <a:solidFill>
                  <a:srgbClr val="0070C0"/>
                </a:solidFill>
                <a:latin typeface="Arial"/>
                <a:ea typeface="Arial"/>
                <a:cs typeface="Arial"/>
                <a:sym typeface="Arial"/>
              </a:rPr>
              <a:t>Νερό και Ξηρασία</a:t>
            </a:r>
            <a:endParaRPr sz="1800" dirty="0">
              <a:solidFill>
                <a:srgbClr val="0070C0"/>
              </a:solidFill>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tr-TR" sz="1800" dirty="0">
                <a:solidFill>
                  <a:srgbClr val="0070C0"/>
                </a:solidFill>
                <a:latin typeface="Arial"/>
                <a:ea typeface="Arial"/>
                <a:cs typeface="Arial"/>
                <a:sym typeface="Arial"/>
              </a:rPr>
              <a:t>4.3. </a:t>
            </a:r>
            <a:r>
              <a:rPr lang="el-GR" sz="1800" dirty="0">
                <a:solidFill>
                  <a:srgbClr val="0070C0"/>
                </a:solidFill>
                <a:latin typeface="Arial"/>
                <a:ea typeface="Arial"/>
                <a:cs typeface="Arial"/>
                <a:sym typeface="Arial"/>
              </a:rPr>
              <a:t>Κλιματική Αλλαγή</a:t>
            </a:r>
            <a:endParaRPr sz="1800" dirty="0">
              <a:solidFill>
                <a:srgbClr val="0070C0"/>
              </a:solidFill>
              <a:latin typeface="Arial"/>
              <a:ea typeface="Arial"/>
              <a:cs typeface="Arial"/>
              <a:sym typeface="Arial"/>
            </a:endParaRPr>
          </a:p>
          <a:p>
            <a:pPr marL="0" lvl="0" indent="0" algn="just">
              <a:lnSpc>
                <a:spcPct val="107000"/>
              </a:lnSpc>
              <a:spcBef>
                <a:spcPts val="1800"/>
              </a:spcBef>
              <a:buClr>
                <a:srgbClr val="0070C0"/>
              </a:buClr>
              <a:buNone/>
            </a:pPr>
            <a:r>
              <a:rPr lang="tr-TR" sz="1800" dirty="0">
                <a:solidFill>
                  <a:srgbClr val="0070C0"/>
                </a:solidFill>
                <a:latin typeface="Arial"/>
                <a:ea typeface="Arial"/>
                <a:cs typeface="Arial"/>
                <a:sym typeface="Arial"/>
              </a:rPr>
              <a:t>4.4. </a:t>
            </a:r>
            <a:r>
              <a:rPr lang="el-GR" sz="1800" dirty="0">
                <a:solidFill>
                  <a:srgbClr val="0070C0"/>
                </a:solidFill>
                <a:latin typeface="Arial"/>
                <a:ea typeface="Arial"/>
                <a:cs typeface="Arial"/>
                <a:sym typeface="Arial"/>
              </a:rPr>
              <a:t>Διακυμάνσεις τιμών</a:t>
            </a:r>
            <a:endParaRPr sz="1800" dirty="0">
              <a:solidFill>
                <a:srgbClr val="0070C0"/>
              </a:solidFill>
              <a:latin typeface="Arial"/>
              <a:ea typeface="Arial"/>
              <a:cs typeface="Arial"/>
              <a:sym typeface="Arial"/>
            </a:endParaRPr>
          </a:p>
          <a:p>
            <a:pPr marL="0" lvl="0" indent="0" algn="just">
              <a:lnSpc>
                <a:spcPct val="107000"/>
              </a:lnSpc>
              <a:spcBef>
                <a:spcPts val="1800"/>
              </a:spcBef>
              <a:buClr>
                <a:srgbClr val="0070C0"/>
              </a:buClr>
              <a:buNone/>
            </a:pPr>
            <a:r>
              <a:rPr lang="tr-TR" sz="1800" dirty="0">
                <a:solidFill>
                  <a:srgbClr val="0070C0"/>
                </a:solidFill>
                <a:latin typeface="Arial"/>
                <a:ea typeface="Arial"/>
                <a:cs typeface="Arial"/>
                <a:sym typeface="Arial"/>
              </a:rPr>
              <a:t>4.5. </a:t>
            </a:r>
            <a:r>
              <a:rPr lang="el-GR" sz="1800" dirty="0">
                <a:solidFill>
                  <a:srgbClr val="0070C0"/>
                </a:solidFill>
                <a:latin typeface="Arial"/>
                <a:ea typeface="Arial"/>
                <a:cs typeface="Arial"/>
                <a:sym typeface="Arial"/>
              </a:rPr>
              <a:t>Κακή διαχείριση γεωργικών εκτάσεων</a:t>
            </a:r>
            <a:endParaRPr sz="1800" dirty="0">
              <a:solidFill>
                <a:srgbClr val="0070C0"/>
              </a:solidFill>
              <a:latin typeface="Arial"/>
              <a:ea typeface="Arial"/>
              <a:cs typeface="Arial"/>
              <a:sym typeface="Arial"/>
            </a:endParaRPr>
          </a:p>
          <a:p>
            <a:pPr marL="0" lvl="0" indent="0" algn="just">
              <a:lnSpc>
                <a:spcPct val="107000"/>
              </a:lnSpc>
              <a:spcBef>
                <a:spcPts val="1800"/>
              </a:spcBef>
              <a:buClr>
                <a:srgbClr val="0070C0"/>
              </a:buClr>
              <a:buNone/>
            </a:pPr>
            <a:r>
              <a:rPr lang="tr-TR" sz="1800" dirty="0">
                <a:solidFill>
                  <a:srgbClr val="0070C0"/>
                </a:solidFill>
                <a:latin typeface="Arial"/>
                <a:ea typeface="Arial"/>
                <a:cs typeface="Arial"/>
                <a:sym typeface="Arial"/>
              </a:rPr>
              <a:t>4.6. </a:t>
            </a:r>
            <a:r>
              <a:rPr lang="el-GR" sz="1800" dirty="0">
                <a:solidFill>
                  <a:srgbClr val="0070C0"/>
                </a:solidFill>
                <a:latin typeface="Arial"/>
                <a:ea typeface="Arial"/>
                <a:cs typeface="Arial"/>
                <a:sym typeface="Arial"/>
              </a:rPr>
              <a:t>Ταχεία αστικοποίηση</a:t>
            </a:r>
            <a:endParaRPr sz="1800" dirty="0">
              <a:solidFill>
                <a:srgbClr val="0070C0"/>
              </a:solidFill>
              <a:latin typeface="Arial"/>
              <a:ea typeface="Arial"/>
              <a:cs typeface="Arial"/>
              <a:sym typeface="Arial"/>
            </a:endParaRPr>
          </a:p>
          <a:p>
            <a:pPr marL="0" lvl="0" indent="0" algn="just" rtl="0">
              <a:lnSpc>
                <a:spcPct val="107000"/>
              </a:lnSpc>
              <a:spcBef>
                <a:spcPts val="1800"/>
              </a:spcBef>
              <a:spcAft>
                <a:spcPts val="0"/>
              </a:spcAft>
              <a:buClr>
                <a:srgbClr val="0070C0"/>
              </a:buClr>
              <a:buSzPts val="1800"/>
              <a:buNone/>
            </a:pPr>
            <a:r>
              <a:rPr lang="tr-TR" sz="1800" dirty="0">
                <a:solidFill>
                  <a:srgbClr val="0070C0"/>
                </a:solidFill>
                <a:latin typeface="Arial"/>
                <a:ea typeface="Arial"/>
                <a:cs typeface="Arial"/>
                <a:sym typeface="Arial"/>
              </a:rPr>
              <a:t>4.7. </a:t>
            </a:r>
            <a:r>
              <a:rPr lang="el-GR" sz="1800" dirty="0">
                <a:solidFill>
                  <a:srgbClr val="0070C0"/>
                </a:solidFill>
                <a:latin typeface="Arial"/>
                <a:ea typeface="Arial"/>
                <a:cs typeface="Arial"/>
                <a:sym typeface="Arial"/>
              </a:rPr>
              <a:t>Παραγωγή Βιοκαυσίμων</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72C90520-6736-43B4-B679-A4985DA47F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ctrTitle"/>
          </p:nvPr>
        </p:nvSpPr>
        <p:spPr>
          <a:xfrm>
            <a:off x="737117" y="1439604"/>
            <a:ext cx="10944809" cy="28804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000"/>
              <a:buFont typeface="Arial"/>
              <a:buNone/>
            </a:pPr>
            <a:r>
              <a:rPr lang="el-GR" sz="4000" b="1" dirty="0">
                <a:solidFill>
                  <a:schemeClr val="accent1"/>
                </a:solidFill>
                <a:latin typeface="Arial"/>
                <a:ea typeface="Arial"/>
                <a:cs typeface="Arial"/>
                <a:sym typeface="Arial"/>
              </a:rPr>
              <a:t>ΚΕΦΑΛΑΙΟ</a:t>
            </a:r>
            <a:r>
              <a:rPr lang="tr-TR" sz="4000" b="1" dirty="0">
                <a:solidFill>
                  <a:schemeClr val="accent1"/>
                </a:solidFill>
                <a:latin typeface="Arial"/>
                <a:ea typeface="Arial"/>
                <a:cs typeface="Arial"/>
                <a:sym typeface="Arial"/>
              </a:rPr>
              <a:t> 1: </a:t>
            </a:r>
            <a:r>
              <a:rPr lang="el-GR" sz="4000" b="1" dirty="0">
                <a:solidFill>
                  <a:schemeClr val="accent1"/>
                </a:solidFill>
                <a:latin typeface="Arial"/>
                <a:ea typeface="Arial"/>
                <a:cs typeface="Arial"/>
                <a:sym typeface="Arial"/>
              </a:rPr>
              <a:t/>
            </a:r>
            <a:br>
              <a:rPr lang="el-GR" sz="4000" b="1" dirty="0">
                <a:solidFill>
                  <a:schemeClr val="accent1"/>
                </a:solidFill>
                <a:latin typeface="Arial"/>
                <a:ea typeface="Arial"/>
                <a:cs typeface="Arial"/>
                <a:sym typeface="Arial"/>
              </a:rPr>
            </a:br>
            <a:r>
              <a:rPr lang="el-GR" sz="4000" b="1" dirty="0">
                <a:solidFill>
                  <a:schemeClr val="accent1"/>
                </a:solidFill>
                <a:latin typeface="Arial"/>
                <a:ea typeface="Arial"/>
                <a:cs typeface="Arial"/>
                <a:sym typeface="Arial"/>
              </a:rPr>
              <a:t>ΕΙΣΑΓΩΓΗ ΣΤΗ ΒΙΩΣΙΜΟΤΗΤΑ</a:t>
            </a:r>
            <a:endParaRPr sz="4000" dirty="0"/>
          </a:p>
        </p:txBody>
      </p:sp>
      <p:sp>
        <p:nvSpPr>
          <p:cNvPr id="2" name="Slide Number Placeholder 1">
            <a:extLst>
              <a:ext uri="{FF2B5EF4-FFF2-40B4-BE49-F238E27FC236}">
                <a16:creationId xmlns:a16="http://schemas.microsoft.com/office/drawing/2014/main" xmlns="" id="{18F9FE46-51AB-4CB4-81A5-1A3B808A05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4"/>
          <p:cNvSpPr txBox="1">
            <a:spLocks noGrp="1"/>
          </p:cNvSpPr>
          <p:nvPr>
            <p:ph type="title"/>
          </p:nvPr>
        </p:nvSpPr>
        <p:spPr>
          <a:xfrm>
            <a:off x="1063689" y="905069"/>
            <a:ext cx="9358605" cy="1424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Τι είναι η Βιωσιμότητα</a:t>
            </a:r>
            <a:r>
              <a:rPr lang="tr-TR" sz="2500" b="1" dirty="0">
                <a:solidFill>
                  <a:srgbClr val="FF0000"/>
                </a:solidFill>
                <a:latin typeface="Arial"/>
                <a:ea typeface="Arial"/>
                <a:cs typeface="Arial"/>
                <a:sym typeface="Arial"/>
              </a:rPr>
              <a:t>?</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pic>
        <p:nvPicPr>
          <p:cNvPr id="278" name="Google Shape;278;p14"/>
          <p:cNvPicPr preferRelativeResize="0">
            <a:picLocks noGrp="1"/>
          </p:cNvPicPr>
          <p:nvPr>
            <p:ph type="body" idx="1"/>
          </p:nvPr>
        </p:nvPicPr>
        <p:blipFill rotWithShape="1">
          <a:blip r:embed="rId3">
            <a:alphaModFix/>
          </a:blip>
          <a:srcRect/>
          <a:stretch/>
        </p:blipFill>
        <p:spPr>
          <a:xfrm>
            <a:off x="8387578" y="2330052"/>
            <a:ext cx="2034716" cy="2072820"/>
          </a:xfrm>
          <a:prstGeom prst="rect">
            <a:avLst/>
          </a:prstGeom>
          <a:noFill/>
          <a:ln>
            <a:noFill/>
          </a:ln>
        </p:spPr>
      </p:pic>
      <p:sp>
        <p:nvSpPr>
          <p:cNvPr id="279" name="Google Shape;279;p14"/>
          <p:cNvSpPr txBox="1"/>
          <p:nvPr/>
        </p:nvSpPr>
        <p:spPr>
          <a:xfrm>
            <a:off x="8663794" y="4527949"/>
            <a:ext cx="3666931"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900" i="1">
                <a:solidFill>
                  <a:srgbClr val="44546A"/>
                </a:solidFill>
                <a:latin typeface="Arial"/>
                <a:ea typeface="Arial"/>
                <a:cs typeface="Arial"/>
                <a:sym typeface="Arial"/>
              </a:rPr>
              <a:t>Figure 1:</a:t>
            </a:r>
            <a:r>
              <a:rPr lang="tr-TR" sz="900">
                <a:solidFill>
                  <a:srgbClr val="44546A"/>
                </a:solidFill>
                <a:latin typeface="Arial"/>
                <a:ea typeface="Arial"/>
                <a:cs typeface="Arial"/>
                <a:sym typeface="Arial"/>
              </a:rPr>
              <a:t> </a:t>
            </a:r>
            <a:r>
              <a:rPr lang="tr-TR" sz="9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https://medium.com</a:t>
            </a:r>
            <a:endParaRPr sz="900">
              <a:solidFill>
                <a:schemeClr val="dk1"/>
              </a:solidFill>
              <a:latin typeface="Calibri"/>
              <a:ea typeface="Calibri"/>
              <a:cs typeface="Calibri"/>
              <a:sym typeface="Calibri"/>
            </a:endParaRPr>
          </a:p>
        </p:txBody>
      </p:sp>
      <p:sp>
        <p:nvSpPr>
          <p:cNvPr id="280" name="Google Shape;280;p14"/>
          <p:cNvSpPr txBox="1"/>
          <p:nvPr/>
        </p:nvSpPr>
        <p:spPr>
          <a:xfrm>
            <a:off x="1063689" y="2090057"/>
            <a:ext cx="7063273" cy="2862153"/>
          </a:xfrm>
          <a:prstGeom prst="rect">
            <a:avLst/>
          </a:prstGeom>
          <a:noFill/>
          <a:ln>
            <a:noFill/>
          </a:ln>
        </p:spPr>
        <p:txBody>
          <a:bodyPr spcFirstLastPara="1" wrap="square" lIns="91425" tIns="45700" rIns="91425" bIns="45700" anchor="t" anchorCtr="0">
            <a:spAutoFit/>
          </a:bodyPr>
          <a:lstStyle/>
          <a:p>
            <a:pPr lvl="0" algn="just">
              <a:lnSpc>
                <a:spcPct val="107000"/>
              </a:lnSpc>
            </a:pPr>
            <a:r>
              <a:rPr lang="el-GR" sz="1800" b="1" dirty="0">
                <a:solidFill>
                  <a:schemeClr val="dk1"/>
                </a:solidFill>
              </a:rPr>
              <a:t>Ο όρος βιωσιμότητα </a:t>
            </a:r>
            <a:r>
              <a:rPr lang="el-GR" sz="1800" dirty="0">
                <a:solidFill>
                  <a:schemeClr val="dk1"/>
                </a:solidFill>
              </a:rPr>
              <a:t>περιγράφει την ικανότητα να κάνει τη ζωή της ανθρωπότητας μόνιμη, διασφαλίζοντας παράλληλα τη συνέχεια της παραγωγής και της ποικιλομορφίας. Με άλλα λόγια, η βιωσιμότητα είναι η ικανότητα να ικανοποιούμε τις δικές μας ανάγκες χωρίς να διακινδυνεύουμε τις ανάγκες των μελλοντικών γενεών. </a:t>
            </a:r>
            <a:endParaRPr sz="1800" dirty="0">
              <a:solidFill>
                <a:schemeClr val="dk1"/>
              </a:solidFill>
              <a:latin typeface="Calibri"/>
              <a:ea typeface="Calibri"/>
              <a:cs typeface="Calibri"/>
              <a:sym typeface="Calibri"/>
            </a:endParaRPr>
          </a:p>
          <a:p>
            <a:pPr lvl="0" algn="just">
              <a:lnSpc>
                <a:spcPct val="107000"/>
              </a:lnSpc>
              <a:spcBef>
                <a:spcPts val="800"/>
              </a:spcBef>
            </a:pPr>
            <a:r>
              <a:rPr lang="el-GR" sz="1800" dirty="0">
                <a:solidFill>
                  <a:schemeClr val="dk1"/>
                </a:solidFill>
              </a:rPr>
              <a:t>Κάνοντας τη βιωσιμότητα έναν τρόπο ζωής είναι σημαντικό για κάθε άτομο στον κόσμο. Η κατανόηση της αειφορίας πρέπει να είναι απαραίτητη ειδικά για άτομα που εργάζονται στη βιομηχανία τροφίμων και ποτών όσον αφορά τη συνέχεια της παραγωγής.</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775CE1D5-1188-46BF-9173-2C643AD012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1063690" y="886409"/>
            <a:ext cx="9358604" cy="12619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Πότε εισήχθη στη ζωή μας</a:t>
            </a:r>
            <a:r>
              <a:rPr lang="tr-TR" sz="2500" b="1" dirty="0">
                <a:solidFill>
                  <a:srgbClr val="FF0000"/>
                </a:solidFill>
                <a:latin typeface="Arial"/>
                <a:ea typeface="Arial"/>
                <a:cs typeface="Arial"/>
                <a:sym typeface="Arial"/>
              </a:rPr>
              <a:t>?</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286" name="Google Shape;286;p15"/>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Το κοινό γνώρισε για πρώτη φορά την έννοια της αειφορίας μέσω της έκθεσης με τίτλο "Το κοινό μας μέλλον" που δημοσιεύθηκε το 1987 από την Παγκόσμια Επιτροπή Περιβάλλοντος και Ανάπτυξης, η οποία εργάστηκε στο πλαίσιο των Ηνωμένων Εθνών.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 ορισμός της βιωσιμότητας στην έκθεση πραγματοποιήθηκε ως εξής: «Η ανθρωπότητα έχει τη δυνατότητα να κάνει την ανάπτυξη βιώσιμη για να διασφαλίσει ότι ικανοποιεί τις ανάγκες του παρόντος χωρίς να διακυβεύεται η ικανότητα των μελλοντικών γενεών να ικανοποιούν τις δικές τους ανάγκες».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Στο σημείο που βρισκόμαστε σήμερα, παρόλο που υπάρχει γενική συναίνεση ότι οι παγκόσμιοι πόροι και το περιβάλλον κινούνται προς το όριο της εξάντλησης ως αποτέλεσμα ανθρώπινων δραστηριοτήτων, είναι κοινή ιδέα ότι η βιωσιμότητα μπορεί να επιτευχθεί μόνο με τη χρήση των πόρων που προσφέρονται από τη φύση με ρυθμό που τους επιτρέπει να ανανεώνονται αυτόματα.</a:t>
            </a:r>
            <a:endParaRPr dirty="0"/>
          </a:p>
        </p:txBody>
      </p:sp>
      <p:sp>
        <p:nvSpPr>
          <p:cNvPr id="2" name="Slide Number Placeholder 1">
            <a:extLst>
              <a:ext uri="{FF2B5EF4-FFF2-40B4-BE49-F238E27FC236}">
                <a16:creationId xmlns:a16="http://schemas.microsoft.com/office/drawing/2014/main" xmlns="" id="{264CE571-3F30-473A-990A-8540244701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6"/>
          <p:cNvSpPr txBox="1">
            <a:spLocks noGrp="1"/>
          </p:cNvSpPr>
          <p:nvPr>
            <p:ph type="title"/>
          </p:nvPr>
        </p:nvSpPr>
        <p:spPr>
          <a:xfrm>
            <a:off x="1063690" y="942392"/>
            <a:ext cx="9358604" cy="139261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Γιατί είναι σημαντική η Βίωσιμότητα</a:t>
            </a:r>
            <a:r>
              <a:rPr lang="tr-TR" sz="2500" b="1" dirty="0">
                <a:solidFill>
                  <a:srgbClr val="FF0000"/>
                </a:solidFill>
                <a:latin typeface="Arial"/>
                <a:ea typeface="Arial"/>
                <a:cs typeface="Arial"/>
                <a:sym typeface="Arial"/>
              </a:rPr>
              <a:t>?</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292" name="Google Shape;292;p16"/>
          <p:cNvSpPr txBox="1">
            <a:spLocks noGrp="1"/>
          </p:cNvSpPr>
          <p:nvPr>
            <p:ph type="body" idx="1"/>
          </p:nvPr>
        </p:nvSpPr>
        <p:spPr>
          <a:xfrm>
            <a:off x="1063690" y="1828800"/>
            <a:ext cx="9358604"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Τα άτομα έχουν μεγάλη ευθύνη για τη βιωσιμότητα. Τα άτομα πρέπει πρώτα να αλληλεπιδράσουν με τη σημασία της βιωσιμότητας και να δώσουν ένα παράδειγμα στην κοινωνία μέσω της αλλαγής των καθημερινών τους συνηθειών, όπως ο φωτισμός, η θέρμανση, ο καθαρισμός και ακόμη και η διατροφή και συμβάλλοντας έτσι στο μέλλον.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Από την άλλη πλευρά, όσοι εργάζονται στους τομείς των τροφίμων και των ποτών, που είναι οι πιο απαραίτητοι τομείς για τη συνέχεια της ζωής, πρέπει να γνωρίζουν και να γνωρίζουν τις διαδικασίες αειφορίας.</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4F1A2B09-EBAB-4517-BE92-24B34F869B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Γιατί είναι σημαντική η Βιωσιμότητα</a:t>
            </a:r>
            <a:r>
              <a:rPr lang="tr-TR" sz="2500" b="1" dirty="0">
                <a:solidFill>
                  <a:srgbClr val="FF0000"/>
                </a:solidFill>
                <a:latin typeface="Arial"/>
                <a:ea typeface="Arial"/>
                <a:cs typeface="Arial"/>
                <a:sym typeface="Arial"/>
              </a:rPr>
              <a:t>?</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298" name="Google Shape;298;p17"/>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γνώση των παραγόντων που συνιστούν βιωσιμότητα προκειμένου να διασφαλιστεί η αειφορία της παραγωγής ή της διαχείρισης επιτρέπει σε ένα άτομο που συμμετέχει στη διαδικασία παραγωγής ή διαχείρισης να δημιουργήσει μια κοινωνικά, περιβαλλοντικά και οικονομικά ολοκληρωμένη διαδικασία αειφορίας.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Εάν είστε άτομο που εργάζεται στη βιομηχανία τροφίμων και ποτών, ας εξετάσουμε τα στοιχεία της αειφορίας μαζί στο επόμενο θέμα.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Για περισσότερες πληροφορίες σχετικά με τη βιωσιμότητα μπορείτε να παρακολουθήσετε το παρακάτω βίντεο</a:t>
            </a:r>
            <a:r>
              <a:rPr lang="tr-TR" sz="1800" dirty="0">
                <a:latin typeface="Arial"/>
                <a:ea typeface="Arial"/>
                <a:cs typeface="Arial"/>
                <a:sym typeface="Arial"/>
              </a:rPr>
              <a:t>:</a:t>
            </a:r>
            <a:endParaRPr sz="1800" dirty="0">
              <a:latin typeface="Arial"/>
              <a:ea typeface="Arial"/>
              <a:cs typeface="Arial"/>
              <a:sym typeface="Arial"/>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https://www.youtube.com/watch?v=rmQby7adocM</a:t>
            </a: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9D6DEB52-C1FF-4AB4-84AD-9716C0E317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1035698" y="942392"/>
            <a:ext cx="9386596" cy="12060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Ποια είναι τα στοιχεία της Βιωσιμότητας</a:t>
            </a:r>
            <a:r>
              <a:rPr lang="tr-TR" sz="2500" b="1" dirty="0">
                <a:solidFill>
                  <a:srgbClr val="FF0000"/>
                </a:solidFill>
                <a:latin typeface="Arial"/>
                <a:ea typeface="Arial"/>
                <a:cs typeface="Arial"/>
                <a:sym typeface="Arial"/>
              </a:rPr>
              <a:t>?</a:t>
            </a:r>
            <a:r>
              <a:rPr lang="tr-TR" sz="2500" b="1" dirty="0">
                <a:latin typeface="Arial"/>
                <a:ea typeface="Arial"/>
                <a:cs typeface="Arial"/>
                <a:sym typeface="Arial"/>
              </a:rPr>
              <a:t/>
            </a:r>
            <a:br>
              <a:rPr lang="tr-TR" sz="2500" b="1" dirty="0">
                <a:latin typeface="Arial"/>
                <a:ea typeface="Arial"/>
                <a:cs typeface="Arial"/>
                <a:sym typeface="Arial"/>
              </a:rPr>
            </a:br>
            <a:endParaRPr sz="2500" b="1" dirty="0">
              <a:latin typeface="Arial"/>
              <a:ea typeface="Arial"/>
              <a:cs typeface="Arial"/>
              <a:sym typeface="Arial"/>
            </a:endParaRPr>
          </a:p>
        </p:txBody>
      </p:sp>
      <p:sp>
        <p:nvSpPr>
          <p:cNvPr id="304" name="Google Shape;304;p18"/>
          <p:cNvSpPr txBox="1">
            <a:spLocks noGrp="1"/>
          </p:cNvSpPr>
          <p:nvPr>
            <p:ph type="body" idx="1"/>
          </p:nvPr>
        </p:nvSpPr>
        <p:spPr>
          <a:xfrm>
            <a:off x="1101013" y="1819469"/>
            <a:ext cx="6503436"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Αν και η προστασία του περιβάλλοντος έρχεται στο μυαλό όταν λέμε τι είναι η αειφορία, η έννοια της αειφορίας είναι μια ολιστική προσέγγιση που περιλαμβάνει οικολογικές, οικονομικές και κοινωνικές διαστάσεις μαζί.</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αειφορία έχει 3 κύρια συστατικά. Αυτά τα συστατικά είναι: προστασία του περιβάλλοντος, οικονομική ανάπτυξη και κοινωνική ανάπτυξη. Αυτές οι έννοιες πρέπει να διαχειρίζονται με ισορροπημένο τρόπο προκειμένου να διασφαλιστεί η βιωσιμότητα.</a:t>
            </a:r>
            <a:endParaRPr dirty="0"/>
          </a:p>
        </p:txBody>
      </p:sp>
      <p:pic>
        <p:nvPicPr>
          <p:cNvPr id="305" name="Google Shape;305;p18"/>
          <p:cNvPicPr preferRelativeResize="0"/>
          <p:nvPr/>
        </p:nvPicPr>
        <p:blipFill rotWithShape="1">
          <a:blip r:embed="rId3">
            <a:alphaModFix/>
          </a:blip>
          <a:srcRect/>
          <a:stretch/>
        </p:blipFill>
        <p:spPr>
          <a:xfrm>
            <a:off x="7763069" y="2239347"/>
            <a:ext cx="2724539" cy="2470258"/>
          </a:xfrm>
          <a:prstGeom prst="rect">
            <a:avLst/>
          </a:prstGeom>
          <a:noFill/>
          <a:ln>
            <a:noFill/>
          </a:ln>
        </p:spPr>
      </p:pic>
      <p:sp>
        <p:nvSpPr>
          <p:cNvPr id="306" name="Google Shape;306;p18"/>
          <p:cNvSpPr txBox="1"/>
          <p:nvPr/>
        </p:nvSpPr>
        <p:spPr>
          <a:xfrm>
            <a:off x="8523048" y="4802766"/>
            <a:ext cx="6097554"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900">
                <a:solidFill>
                  <a:schemeClr val="dk1"/>
                </a:solidFill>
                <a:latin typeface="Arial"/>
                <a:ea typeface="Arial"/>
                <a:cs typeface="Arial"/>
                <a:sym typeface="Arial"/>
              </a:rPr>
              <a:t>Figure 2: </a:t>
            </a:r>
            <a:r>
              <a:rPr lang="tr-TR" sz="9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https://tr.pinterest.com</a:t>
            </a:r>
            <a:endParaRPr sz="9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E5BC7DB6-4E42-45A1-87CE-F9068EC60F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Ποια είναι τα στοιχεία της Βιωσιμότητας</a:t>
            </a:r>
            <a:r>
              <a:rPr lang="tr-TR" sz="2500" b="1" dirty="0">
                <a:solidFill>
                  <a:srgbClr val="FF0000"/>
                </a:solidFill>
                <a:latin typeface="Arial"/>
                <a:ea typeface="Arial"/>
                <a:cs typeface="Arial"/>
                <a:sym typeface="Arial"/>
              </a:rPr>
              <a:t>?</a:t>
            </a:r>
            <a:r>
              <a:rPr lang="tr-TR" sz="2500" b="1" dirty="0">
                <a:latin typeface="Arial"/>
                <a:ea typeface="Arial"/>
                <a:cs typeface="Arial"/>
                <a:sym typeface="Arial"/>
              </a:rPr>
              <a:t/>
            </a:r>
            <a:br>
              <a:rPr lang="tr-TR" sz="2500" b="1" dirty="0">
                <a:latin typeface="Arial"/>
                <a:ea typeface="Arial"/>
                <a:cs typeface="Arial"/>
                <a:sym typeface="Arial"/>
              </a:rPr>
            </a:br>
            <a:endParaRPr sz="2500" dirty="0"/>
          </a:p>
        </p:txBody>
      </p:sp>
      <p:sp>
        <p:nvSpPr>
          <p:cNvPr id="312" name="Google Shape;312;p19"/>
          <p:cNvSpPr txBox="1">
            <a:spLocks noGrp="1"/>
          </p:cNvSpPr>
          <p:nvPr>
            <p:ph type="body" idx="1"/>
          </p:nvPr>
        </p:nvSpPr>
        <p:spPr>
          <a:xfrm>
            <a:off x="1063690" y="1828800"/>
            <a:ext cx="9358604" cy="4758613"/>
          </a:xfrm>
          <a:prstGeom prst="rect">
            <a:avLst/>
          </a:prstGeom>
          <a:noFill/>
          <a:ln>
            <a:noFill/>
          </a:ln>
        </p:spPr>
        <p:txBody>
          <a:bodyPr spcFirstLastPara="1" wrap="square" lIns="91425" tIns="45700" rIns="91425" bIns="45700" anchor="t" anchorCtr="0">
            <a:normAutofit/>
          </a:bodyPr>
          <a:lstStyle/>
          <a:p>
            <a:pPr marL="0" lvl="0" indent="0" algn="just" rtl="0">
              <a:lnSpc>
                <a:spcPct val="87000"/>
              </a:lnSpc>
              <a:spcBef>
                <a:spcPts val="0"/>
              </a:spcBef>
              <a:spcAft>
                <a:spcPts val="0"/>
              </a:spcAft>
              <a:buClr>
                <a:schemeClr val="dk1"/>
              </a:buClr>
              <a:buSzPts val="1785"/>
              <a:buNone/>
            </a:pPr>
            <a:r>
              <a:rPr lang="tr-TR" sz="1785" b="1" dirty="0">
                <a:latin typeface="Arial"/>
                <a:ea typeface="Arial"/>
                <a:cs typeface="Arial"/>
                <a:sym typeface="Arial"/>
              </a:rPr>
              <a:t>A. </a:t>
            </a:r>
            <a:r>
              <a:rPr lang="el-GR" sz="1785" b="1" dirty="0">
                <a:latin typeface="Arial"/>
                <a:ea typeface="Arial"/>
                <a:cs typeface="Arial"/>
                <a:sym typeface="Arial"/>
              </a:rPr>
              <a:t>Προστασία Περιβάλλοντος</a:t>
            </a:r>
            <a:endParaRPr sz="1785" dirty="0">
              <a:latin typeface="Arial"/>
              <a:ea typeface="Arial"/>
              <a:cs typeface="Arial"/>
              <a:sym typeface="Arial"/>
            </a:endParaRPr>
          </a:p>
          <a:p>
            <a:pPr marL="0" lvl="0" indent="0" algn="just">
              <a:lnSpc>
                <a:spcPct val="87000"/>
              </a:lnSpc>
              <a:spcBef>
                <a:spcPts val="1800"/>
              </a:spcBef>
              <a:buSzPts val="1785"/>
              <a:buNone/>
            </a:pPr>
            <a:r>
              <a:rPr lang="el-GR" sz="1785" dirty="0">
                <a:latin typeface="Arial"/>
                <a:ea typeface="Arial"/>
                <a:cs typeface="Arial"/>
                <a:sym typeface="Arial"/>
              </a:rPr>
              <a:t>Η θεμελιώδης αρχή της αειφορίας επικεντρώνεται στο γεγονός ότι οι πόροι στο περιβάλλον και τη φύση είναι εξαντλητικοί και ως εκ τούτου χρησιμοποιούν αυτούς τους πόρους με ορθολογικές προσεγγίσεις. Η ακεραιότητα και η ευελιξία των οικοσυστημάτων διατηρούνται.</a:t>
            </a:r>
          </a:p>
          <a:p>
            <a:pPr marL="0" lvl="0" indent="0" algn="just">
              <a:lnSpc>
                <a:spcPct val="87000"/>
              </a:lnSpc>
              <a:spcBef>
                <a:spcPts val="1800"/>
              </a:spcBef>
              <a:buSzPts val="1785"/>
              <a:buNone/>
            </a:pPr>
            <a:r>
              <a:rPr lang="tr-TR" sz="1785" b="1" dirty="0">
                <a:latin typeface="Arial"/>
                <a:ea typeface="Arial"/>
                <a:cs typeface="Arial"/>
                <a:sym typeface="Arial"/>
              </a:rPr>
              <a:t>B. </a:t>
            </a:r>
            <a:r>
              <a:rPr lang="el-GR" sz="1785" b="1" dirty="0">
                <a:latin typeface="Arial"/>
                <a:ea typeface="Arial"/>
                <a:cs typeface="Arial"/>
                <a:sym typeface="Arial"/>
              </a:rPr>
              <a:t>Οικονομική Ανάπτυξη</a:t>
            </a:r>
            <a:endParaRPr sz="1785" dirty="0">
              <a:latin typeface="Arial"/>
              <a:ea typeface="Arial"/>
              <a:cs typeface="Arial"/>
              <a:sym typeface="Arial"/>
            </a:endParaRPr>
          </a:p>
          <a:p>
            <a:pPr marL="0" lvl="0" indent="0" algn="just">
              <a:lnSpc>
                <a:spcPct val="87000"/>
              </a:lnSpc>
              <a:spcBef>
                <a:spcPts val="1800"/>
              </a:spcBef>
              <a:buSzPts val="1785"/>
              <a:buNone/>
            </a:pPr>
            <a:r>
              <a:rPr lang="el-GR" sz="1785" dirty="0">
                <a:latin typeface="Arial"/>
                <a:ea typeface="Arial"/>
                <a:cs typeface="Arial"/>
                <a:sym typeface="Arial"/>
              </a:rPr>
              <a:t>Η αειφορία επικεντρώνεται στη διασφάλιση οικονομικής ανάπτυξης που θα φέρει ευημερία στις κοινωνίες χωρίς να βλάπτει το περιβάλλον. Ενώ η κατανάλωση αγαθών και υπηρεσιών αυξάνεται, αποσκοπεί στην αύξηση της ανθρώπινης ευημερίας.</a:t>
            </a:r>
          </a:p>
          <a:p>
            <a:pPr marL="0" lvl="0" indent="0" algn="just">
              <a:lnSpc>
                <a:spcPct val="87000"/>
              </a:lnSpc>
              <a:spcBef>
                <a:spcPts val="1800"/>
              </a:spcBef>
              <a:buSzPts val="1785"/>
              <a:buNone/>
            </a:pPr>
            <a:r>
              <a:rPr lang="en-US" sz="1785" b="1" dirty="0">
                <a:latin typeface="Arial"/>
                <a:ea typeface="Arial"/>
                <a:cs typeface="Arial"/>
                <a:sym typeface="Arial"/>
              </a:rPr>
              <a:t>C</a:t>
            </a:r>
            <a:r>
              <a:rPr lang="tr-TR" sz="1785" b="1" dirty="0">
                <a:latin typeface="Arial"/>
                <a:ea typeface="Arial"/>
                <a:cs typeface="Arial"/>
                <a:sym typeface="Arial"/>
              </a:rPr>
              <a:t>. </a:t>
            </a:r>
            <a:r>
              <a:rPr lang="el-GR" sz="1785" b="1" dirty="0">
                <a:latin typeface="Arial"/>
                <a:ea typeface="Arial"/>
                <a:cs typeface="Arial"/>
                <a:sym typeface="Arial"/>
              </a:rPr>
              <a:t>Κοινωνική Ανάπτυξη</a:t>
            </a:r>
            <a:endParaRPr sz="1785" dirty="0">
              <a:latin typeface="Arial"/>
              <a:ea typeface="Arial"/>
              <a:cs typeface="Arial"/>
              <a:sym typeface="Arial"/>
            </a:endParaRPr>
          </a:p>
          <a:p>
            <a:pPr marL="0" lvl="0" indent="0" algn="just">
              <a:lnSpc>
                <a:spcPct val="87000"/>
              </a:lnSpc>
              <a:spcBef>
                <a:spcPts val="1800"/>
              </a:spcBef>
              <a:buSzPts val="1785"/>
              <a:buNone/>
            </a:pPr>
            <a:r>
              <a:rPr lang="el-GR" sz="1785" dirty="0">
                <a:latin typeface="Arial"/>
                <a:ea typeface="Arial"/>
                <a:cs typeface="Arial"/>
                <a:sym typeface="Arial"/>
              </a:rPr>
              <a:t>Η βιωσιμότητα υποστηρίζει την κοινωνική ανάπτυξη εστιάζοντας στο θέμα της επίτευξης ικανοποιητικού επιπέδου υγείας, ζωής και εκπαίδευσης για όλες τις κοινωνίες. Εκτός από τον εμπλουτισμό και την ενίσχυση των ανθρώπινων σχέσεων, διασφαλίζεται ότι οι άνθρωποι μπορούν να επιτύχουν τους στόχους τους μεμονωμένα και ως ομάδα.</a:t>
            </a:r>
            <a:endParaRPr sz="2380" dirty="0"/>
          </a:p>
        </p:txBody>
      </p:sp>
      <p:sp>
        <p:nvSpPr>
          <p:cNvPr id="2" name="Slide Number Placeholder 1">
            <a:extLst>
              <a:ext uri="{FF2B5EF4-FFF2-40B4-BE49-F238E27FC236}">
                <a16:creationId xmlns:a16="http://schemas.microsoft.com/office/drawing/2014/main" xmlns="" id="{D7FEEA0A-CCE7-4758-BB48-D17DEC92AF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0"/>
          <p:cNvSpPr txBox="1">
            <a:spLocks noGrp="1"/>
          </p:cNvSpPr>
          <p:nvPr>
            <p:ph type="title"/>
          </p:nvPr>
        </p:nvSpPr>
        <p:spPr>
          <a:xfrm>
            <a:off x="1063690" y="886408"/>
            <a:ext cx="9358604"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318" name="Google Shape;318;p20"/>
          <p:cNvSpPr txBox="1">
            <a:spLocks noGrp="1"/>
          </p:cNvSpPr>
          <p:nvPr>
            <p:ph type="body" idx="1"/>
          </p:nvPr>
        </p:nvSpPr>
        <p:spPr>
          <a:xfrm>
            <a:off x="1063690" y="1800807"/>
            <a:ext cx="6690049" cy="455333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tr-TR" sz="1800" b="1" dirty="0">
                <a:latin typeface="Arial"/>
                <a:ea typeface="Arial"/>
                <a:cs typeface="Arial"/>
                <a:sym typeface="Arial"/>
              </a:rPr>
              <a:t>5.1. </a:t>
            </a:r>
            <a:r>
              <a:rPr lang="el-GR" sz="1800" b="1" dirty="0">
                <a:latin typeface="Arial"/>
                <a:ea typeface="Arial"/>
                <a:cs typeface="Arial"/>
                <a:sym typeface="Arial"/>
              </a:rPr>
              <a:t>Τι είναι τα Βιώσιμα Συστήματα Τροφίμων</a:t>
            </a:r>
            <a:endParaRPr sz="1800" b="1" dirty="0">
              <a:latin typeface="Arial"/>
              <a:ea typeface="Arial"/>
              <a:cs typeface="Arial"/>
              <a:sym typeface="Arial"/>
            </a:endParaRPr>
          </a:p>
          <a:p>
            <a:pPr marL="0" lvl="0" indent="0" algn="just">
              <a:lnSpc>
                <a:spcPct val="107000"/>
              </a:lnSpc>
              <a:buNone/>
            </a:pPr>
            <a:r>
              <a:rPr lang="el-GR" sz="1800" dirty="0">
                <a:latin typeface="Arial"/>
                <a:ea typeface="Arial"/>
                <a:cs typeface="Arial"/>
                <a:sym typeface="Arial"/>
              </a:rPr>
              <a:t>Τα συστήματα τροφίμων είναι δραστηριότητες που περιλαμβάνουν όλα τα στοιχεία που σχετίζονται με την παραγωγή, την επεξεργασία, τη διανομή, την προετοιμασία των τροφίμων και τις περιβαλλοντικές, κοινωνικές και οικονομικές επιπτώσεις που αλληλεπιδρούν με αυτές τις δραστηριότητες.</a:t>
            </a:r>
            <a:endParaRPr lang="en-US" sz="1800" dirty="0">
              <a:latin typeface="Arial"/>
              <a:ea typeface="Arial"/>
              <a:cs typeface="Arial"/>
              <a:sym typeface="Arial"/>
            </a:endParaRPr>
          </a:p>
          <a:p>
            <a:pPr marL="0" lvl="0" indent="0" algn="just">
              <a:lnSpc>
                <a:spcPct val="107000"/>
              </a:lnSpc>
              <a:buNone/>
            </a:pPr>
            <a:r>
              <a:rPr lang="el-GR" sz="1800" dirty="0">
                <a:latin typeface="Arial"/>
                <a:ea typeface="Arial"/>
                <a:cs typeface="Arial"/>
                <a:sym typeface="Arial"/>
              </a:rPr>
              <a:t>Το βιώσιμο σύστημα τροφίμων αναφέρεται σε μια μακροπρόθεσμη δομή που θα συμβάλει στην ασφάλεια των τροφίμων, στις ανάγκες των μελλοντικών γενεών και στην προστασία των φυσικών πόρων στο πλαίσιο της έννοιας της αειφορίας. Το προαναφερθέν σύστημα πρέπει να αξιολογηθεί από διάφορες πτυχές λόγω της σχέσης του με διαφορετικούς τομείς.</a:t>
            </a:r>
            <a:endParaRPr dirty="0"/>
          </a:p>
        </p:txBody>
      </p:sp>
      <p:pic>
        <p:nvPicPr>
          <p:cNvPr id="319" name="Google Shape;319;p20"/>
          <p:cNvPicPr preferRelativeResize="0"/>
          <p:nvPr/>
        </p:nvPicPr>
        <p:blipFill rotWithShape="1">
          <a:blip r:embed="rId3">
            <a:alphaModFix/>
          </a:blip>
          <a:srcRect/>
          <a:stretch/>
        </p:blipFill>
        <p:spPr>
          <a:xfrm>
            <a:off x="8573348" y="2770285"/>
            <a:ext cx="2554962" cy="1538510"/>
          </a:xfrm>
          <a:prstGeom prst="rect">
            <a:avLst/>
          </a:prstGeom>
          <a:noFill/>
          <a:ln>
            <a:noFill/>
          </a:ln>
        </p:spPr>
      </p:pic>
      <p:sp>
        <p:nvSpPr>
          <p:cNvPr id="320" name="Google Shape;320;p20"/>
          <p:cNvSpPr txBox="1"/>
          <p:nvPr/>
        </p:nvSpPr>
        <p:spPr>
          <a:xfrm>
            <a:off x="9124562" y="4214767"/>
            <a:ext cx="1873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 </a:t>
            </a:r>
            <a:r>
              <a:rPr lang="tr-TR" sz="900">
                <a:solidFill>
                  <a:schemeClr val="dk1"/>
                </a:solidFill>
                <a:latin typeface="Arial"/>
                <a:ea typeface="Arial"/>
                <a:cs typeface="Arial"/>
                <a:sym typeface="Arial"/>
              </a:rPr>
              <a:t>Figure 3: </a:t>
            </a:r>
            <a:r>
              <a:rPr lang="tr-TR" sz="9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http://apelasyon.com</a:t>
            </a:r>
            <a:endParaRPr sz="9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285969C-10B6-458A-ADBC-0E7E6A122E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lvl="0">
              <a:buClr>
                <a:srgbClr val="4472C4"/>
              </a:buClr>
              <a:buSzPts val="2000"/>
            </a:pPr>
            <a:r>
              <a:rPr lang="el-GR" sz="2000" b="1" dirty="0">
                <a:solidFill>
                  <a:srgbClr val="4472C4"/>
                </a:solidFill>
                <a:latin typeface="Arial"/>
                <a:ea typeface="Arial"/>
                <a:cs typeface="Arial"/>
                <a:sym typeface="Arial"/>
              </a:rPr>
              <a:t>ΠΡΟΤΕΡΑΙΟΤΗΤΕΣ ΓΙΑ ΤΙΣ ΘΕΣΕΙΣ ΤΟΥ </a:t>
            </a:r>
            <a:r>
              <a:rPr lang="el-GR" sz="2000" b="1" dirty="0">
                <a:solidFill>
                  <a:srgbClr val="4472C4"/>
                </a:solidFill>
                <a:latin typeface="Arial"/>
                <a:ea typeface="Arial"/>
                <a:cs typeface="Arial"/>
                <a:sym typeface="Arial"/>
              </a:rPr>
              <a:t>ΤΟΜΕΑ ΤΟΥ ΕΠΙΣΙΤΙΣΜΟΥ</a:t>
            </a:r>
            <a:endParaRPr sz="2000" dirty="0"/>
          </a:p>
        </p:txBody>
      </p:sp>
      <p:sp>
        <p:nvSpPr>
          <p:cNvPr id="2" name="Slide Number Placeholder 1">
            <a:extLst>
              <a:ext uri="{FF2B5EF4-FFF2-40B4-BE49-F238E27FC236}">
                <a16:creationId xmlns:a16="http://schemas.microsoft.com/office/drawing/2014/main" xmlns="" id="{86E022AC-289B-41D0-8B2D-E970E6BB68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a:t>
            </a:fld>
            <a:endParaRPr lang="tr-TR"/>
          </a:p>
        </p:txBody>
      </p:sp>
      <p:sp>
        <p:nvSpPr>
          <p:cNvPr id="6" name="Google Shape;128;p2"/>
          <p:cNvSpPr txBox="1">
            <a:spLocks noGrp="1"/>
          </p:cNvSpPr>
          <p:nvPr>
            <p:ph type="body" idx="1"/>
          </p:nvPr>
        </p:nvSpPr>
        <p:spPr>
          <a:xfrm>
            <a:off x="838200" y="2025748"/>
            <a:ext cx="10515600" cy="4151215"/>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87000"/>
              </a:lnSpc>
              <a:spcBef>
                <a:spcPts val="0"/>
              </a:spcBef>
              <a:buSzPts val="1750"/>
              <a:buNone/>
            </a:pPr>
            <a:r>
              <a:rPr lang="el-GR" sz="1750" dirty="0">
                <a:latin typeface="Arial"/>
                <a:ea typeface="Arial"/>
                <a:cs typeface="Arial"/>
                <a:sym typeface="Arial"/>
              </a:rPr>
              <a:t>Ο επισιτιστικός τομέας περιλαμβάνει πολλά επαγγέλματα. Συγκεντρώσαμε μερικά από αυτά σε 4 ομάδες, με βάση τις θέσεις εργασίας και τις ειδικότητες των ατόμων που συμμετείχαν στις έρευνες του Έργου «</a:t>
            </a:r>
            <a:r>
              <a:rPr lang="el-GR" sz="1750" dirty="0" err="1">
                <a:latin typeface="Arial"/>
                <a:ea typeface="Arial"/>
                <a:cs typeface="Arial"/>
                <a:sym typeface="Arial"/>
              </a:rPr>
              <a:t>Cooking</a:t>
            </a:r>
            <a:r>
              <a:rPr lang="el-GR" sz="1750" dirty="0">
                <a:latin typeface="Arial"/>
                <a:ea typeface="Arial"/>
                <a:cs typeface="Arial"/>
                <a:sym typeface="Arial"/>
              </a:rPr>
              <a:t> </a:t>
            </a:r>
            <a:r>
              <a:rPr lang="el-GR" sz="1750" dirty="0" err="1">
                <a:latin typeface="Arial"/>
                <a:ea typeface="Arial"/>
                <a:cs typeface="Arial"/>
                <a:sym typeface="Arial"/>
              </a:rPr>
              <a:t>Cultures</a:t>
            </a:r>
            <a:r>
              <a:rPr lang="el-GR" sz="1750" dirty="0">
                <a:latin typeface="Arial"/>
                <a:ea typeface="Arial"/>
                <a:cs typeface="Arial"/>
                <a:sym typeface="Arial"/>
              </a:rPr>
              <a:t>». </a:t>
            </a:r>
            <a:r>
              <a:rPr lang="tr-TR" sz="1750" dirty="0">
                <a:solidFill>
                  <a:srgbClr val="000000"/>
                </a:solidFill>
                <a:latin typeface="Arial"/>
                <a:ea typeface="Arial"/>
                <a:cs typeface="Arial"/>
                <a:sym typeface="Arial"/>
              </a:rPr>
              <a:t>Αυτές οι κατηγορίες επαγγελμάτων και </a:t>
            </a:r>
            <a:r>
              <a:rPr lang="el-GR" sz="1750" dirty="0">
                <a:solidFill>
                  <a:srgbClr val="000000"/>
                </a:solidFill>
                <a:latin typeface="Arial"/>
                <a:ea typeface="Arial"/>
                <a:cs typeface="Arial"/>
                <a:sym typeface="Arial"/>
              </a:rPr>
              <a:t>οι επιμέρους θέσεις εργασίας</a:t>
            </a:r>
            <a:r>
              <a:rPr lang="tr-TR" sz="1750" dirty="0">
                <a:solidFill>
                  <a:srgbClr val="000000"/>
                </a:solidFill>
                <a:latin typeface="Arial"/>
                <a:ea typeface="Arial"/>
                <a:cs typeface="Arial"/>
                <a:sym typeface="Arial"/>
              </a:rPr>
              <a:t>, έχουν </a:t>
            </a:r>
            <a:r>
              <a:rPr lang="el-GR" sz="1750" dirty="0">
                <a:solidFill>
                  <a:srgbClr val="000000"/>
                </a:solidFill>
                <a:latin typeface="Arial"/>
                <a:ea typeface="Arial"/>
                <a:cs typeface="Arial"/>
                <a:sym typeface="Arial"/>
              </a:rPr>
              <a:t>ενδεικτικά </a:t>
            </a:r>
            <a:r>
              <a:rPr lang="tr-TR" sz="1750" dirty="0">
                <a:solidFill>
                  <a:srgbClr val="000000"/>
                </a:solidFill>
                <a:latin typeface="Arial"/>
                <a:ea typeface="Arial"/>
                <a:cs typeface="Arial"/>
                <a:sym typeface="Arial"/>
              </a:rPr>
              <a:t>ως εξής</a:t>
            </a:r>
            <a:r>
              <a:rPr lang="el-GR" sz="1750" dirty="0">
                <a:latin typeface="Arial"/>
                <a:ea typeface="Arial"/>
                <a:cs typeface="Arial"/>
                <a:sym typeface="Arial"/>
              </a:rPr>
              <a:t>:</a:t>
            </a:r>
            <a:endParaRPr sz="1750" dirty="0">
              <a:latin typeface="Arial"/>
              <a:ea typeface="Arial"/>
              <a:cs typeface="Arial"/>
              <a:sym typeface="Arial"/>
            </a:endParaRPr>
          </a:p>
          <a:p>
            <a:pPr marL="0" lvl="0" indent="0" algn="just" rtl="0">
              <a:lnSpc>
                <a:spcPct val="87000"/>
              </a:lnSpc>
              <a:spcBef>
                <a:spcPts val="0"/>
              </a:spcBef>
              <a:spcAft>
                <a:spcPts val="0"/>
              </a:spcAft>
              <a:buSzPts val="1750"/>
              <a:buNone/>
            </a:pPr>
            <a:endParaRPr lang="el-GR" sz="1750" b="1" dirty="0">
              <a:latin typeface="Arial"/>
              <a:ea typeface="Arial"/>
              <a:cs typeface="Arial"/>
              <a:sym typeface="Arial"/>
            </a:endParaRPr>
          </a:p>
          <a:p>
            <a:pPr marL="0" lvl="0" indent="0" algn="just" rtl="0">
              <a:lnSpc>
                <a:spcPct val="87000"/>
              </a:lnSpc>
              <a:spcBef>
                <a:spcPts val="0"/>
              </a:spcBef>
              <a:spcAft>
                <a:spcPts val="0"/>
              </a:spcAft>
              <a:buSzPts val="1750"/>
              <a:buNone/>
            </a:pPr>
            <a:r>
              <a:rPr lang="el-GR" sz="1750" b="1" dirty="0">
                <a:latin typeface="Arial"/>
                <a:ea typeface="Arial"/>
                <a:cs typeface="Arial"/>
                <a:sym typeface="Arial"/>
              </a:rPr>
              <a:t>1. Σεφ και επαγγελματίες μαγειρικής:</a:t>
            </a:r>
            <a:r>
              <a:rPr lang="el-GR" sz="1750" dirty="0">
                <a:latin typeface="Arial"/>
                <a:ea typeface="Arial"/>
                <a:cs typeface="Arial"/>
                <a:sym typeface="Arial"/>
              </a:rPr>
              <a:t> </a:t>
            </a:r>
            <a:r>
              <a:rPr lang="el-GR" sz="1750" dirty="0">
                <a:solidFill>
                  <a:srgbClr val="000000"/>
                </a:solidFill>
                <a:latin typeface="Arial"/>
                <a:ea typeface="Arial"/>
                <a:cs typeface="Arial"/>
                <a:sym typeface="Arial"/>
              </a:rPr>
              <a:t>Σεφ, Βοηθός Σεφ, Επεξεργαστής Κρέατος, Ειδικός Γαστρονομίας, Ζαχαροπλάστης, Αρτοποιός, Σεφ Ζαχαροπλαστικής, Τεχνικός Μαγειρικής Τέχνης, </a:t>
            </a:r>
            <a:r>
              <a:rPr lang="el-GR" sz="1750" dirty="0" err="1">
                <a:solidFill>
                  <a:srgbClr val="000000"/>
                </a:solidFill>
                <a:latin typeface="Arial"/>
                <a:ea typeface="Arial"/>
                <a:cs typeface="Arial"/>
                <a:sym typeface="Arial"/>
              </a:rPr>
              <a:t>Σοκολατοποιός</a:t>
            </a:r>
            <a:r>
              <a:rPr lang="el-GR" sz="1750" dirty="0">
                <a:solidFill>
                  <a:srgbClr val="000000"/>
                </a:solidFill>
                <a:latin typeface="Arial"/>
                <a:ea typeface="Arial"/>
                <a:cs typeface="Arial"/>
                <a:sym typeface="Arial"/>
              </a:rPr>
              <a:t> και κάποιοι τοπικοί σεφ/μάγειρες (Σεφ σε Πιτσαρία, Σεφ ειδικός στο Κεμπάπ (</a:t>
            </a:r>
            <a:r>
              <a:rPr lang="el-GR" sz="1750" dirty="0" err="1">
                <a:solidFill>
                  <a:srgbClr val="000000"/>
                </a:solidFill>
                <a:latin typeface="Arial"/>
                <a:ea typeface="Arial"/>
                <a:cs typeface="Arial"/>
                <a:sym typeface="Arial"/>
              </a:rPr>
              <a:t>Kebapçı</a:t>
            </a:r>
            <a:r>
              <a:rPr lang="el-GR" sz="1750" dirty="0">
                <a:solidFill>
                  <a:srgbClr val="000000"/>
                </a:solidFill>
                <a:latin typeface="Arial"/>
                <a:ea typeface="Arial"/>
                <a:cs typeface="Arial"/>
                <a:sym typeface="Arial"/>
              </a:rPr>
              <a:t>) κ.α.)</a:t>
            </a:r>
            <a:endParaRPr lang="el-GR" sz="1750" dirty="0">
              <a:latin typeface="Arial"/>
              <a:ea typeface="Arial"/>
              <a:cs typeface="Arial"/>
              <a:sym typeface="Arial"/>
            </a:endParaRPr>
          </a:p>
          <a:p>
            <a:pPr marL="0" lvl="0" indent="0" algn="just"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2. Προϊστάμενοι κουζίνας και ειδικοί/εμπειρογνώμονες:</a:t>
            </a:r>
            <a:r>
              <a:rPr lang="el-GR" sz="1750" dirty="0">
                <a:solidFill>
                  <a:srgbClr val="000000"/>
                </a:solidFill>
                <a:latin typeface="Arial"/>
                <a:ea typeface="Arial"/>
                <a:cs typeface="Arial"/>
                <a:sym typeface="Arial"/>
              </a:rPr>
              <a:t> Υπεύθυνος Εστιατορίων, Συντονιστής Κουζίνας, Μάνατζερ Εταιρείας Παροχής Γευμάτων (</a:t>
            </a:r>
            <a:r>
              <a:rPr lang="en-US" sz="1750" dirty="0">
                <a:solidFill>
                  <a:srgbClr val="000000"/>
                </a:solidFill>
                <a:latin typeface="Arial"/>
                <a:ea typeface="Arial"/>
                <a:cs typeface="Arial"/>
                <a:sym typeface="Arial"/>
              </a:rPr>
              <a:t>catering)</a:t>
            </a:r>
            <a:r>
              <a:rPr lang="el-GR" sz="1750" dirty="0">
                <a:solidFill>
                  <a:srgbClr val="000000"/>
                </a:solidFill>
                <a:latin typeface="Arial"/>
                <a:ea typeface="Arial"/>
                <a:cs typeface="Arial"/>
                <a:sym typeface="Arial"/>
              </a:rPr>
              <a:t>, Διαιτολόγος, Μηχανικός Τροφίμων, Τεχνικός Τεχνολογίας Τροφίμων</a:t>
            </a:r>
            <a:endParaRPr lang="el-GR" sz="1750" dirty="0">
              <a:latin typeface="Arial"/>
              <a:ea typeface="Arial"/>
              <a:cs typeface="Arial"/>
              <a:sym typeface="Arial"/>
            </a:endParaRPr>
          </a:p>
          <a:p>
            <a:pPr marL="0" lvl="0" indent="0" algn="just"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3. Εξυπηρέτηση Πελατών:</a:t>
            </a:r>
            <a:r>
              <a:rPr lang="el-GR" sz="1750" dirty="0">
                <a:solidFill>
                  <a:srgbClr val="000000"/>
                </a:solidFill>
                <a:latin typeface="Arial"/>
                <a:ea typeface="Arial"/>
                <a:cs typeface="Arial"/>
                <a:sym typeface="Arial"/>
              </a:rPr>
              <a:t> Υπεύθυνος/η ή βοηθός Μπαρ, Βοηθός Σερβιτόρου, Υπεύθυνος Σέρβις, Προμηθευτής, Μεταφορέας, Σερβιτόρος, Μετρ, Ταμίας/Τηλεφωνική Εξυπηρέτηση Πελατών</a:t>
            </a:r>
            <a:endParaRPr lang="el-GR" sz="1750" dirty="0">
              <a:latin typeface="Arial"/>
              <a:ea typeface="Arial"/>
              <a:cs typeface="Arial"/>
              <a:sym typeface="Arial"/>
            </a:endParaRPr>
          </a:p>
          <a:p>
            <a:pPr marL="0" lvl="0" indent="0" algn="l" rtl="0">
              <a:lnSpc>
                <a:spcPct val="87000"/>
              </a:lnSpc>
              <a:spcBef>
                <a:spcPts val="1800"/>
              </a:spcBef>
              <a:spcAft>
                <a:spcPts val="0"/>
              </a:spcAft>
              <a:buClr>
                <a:srgbClr val="000000"/>
              </a:buClr>
              <a:buSzPts val="1750"/>
              <a:buNone/>
            </a:pPr>
            <a:r>
              <a:rPr lang="el-GR" sz="1750" b="1" dirty="0">
                <a:solidFill>
                  <a:srgbClr val="000000"/>
                </a:solidFill>
                <a:latin typeface="Arial"/>
                <a:ea typeface="Arial"/>
                <a:cs typeface="Arial"/>
                <a:sym typeface="Arial"/>
              </a:rPr>
              <a:t>4.Προσωπικό καθαριότητες και ειδικοί: </a:t>
            </a:r>
            <a:r>
              <a:rPr lang="el-GR" sz="1750" dirty="0" err="1">
                <a:solidFill>
                  <a:srgbClr val="000000"/>
                </a:solidFill>
                <a:latin typeface="Arial"/>
                <a:ea typeface="Arial"/>
                <a:cs typeface="Arial"/>
                <a:sym typeface="Arial"/>
              </a:rPr>
              <a:t>Λατζιέρης</a:t>
            </a:r>
            <a:r>
              <a:rPr lang="el-GR" sz="1750" dirty="0">
                <a:solidFill>
                  <a:srgbClr val="000000"/>
                </a:solidFill>
                <a:latin typeface="Arial"/>
                <a:ea typeface="Arial"/>
                <a:cs typeface="Arial"/>
                <a:sym typeface="Arial"/>
              </a:rPr>
              <a:t>/</a:t>
            </a:r>
            <a:r>
              <a:rPr lang="el-GR" sz="1750" dirty="0" err="1">
                <a:solidFill>
                  <a:srgbClr val="000000"/>
                </a:solidFill>
                <a:latin typeface="Arial"/>
                <a:ea typeface="Arial"/>
                <a:cs typeface="Arial"/>
                <a:sym typeface="Arial"/>
              </a:rPr>
              <a:t>ισσα</a:t>
            </a:r>
            <a:r>
              <a:rPr lang="el-GR" sz="1750" dirty="0">
                <a:solidFill>
                  <a:srgbClr val="000000"/>
                </a:solidFill>
                <a:latin typeface="Arial"/>
                <a:ea typeface="Arial"/>
                <a:cs typeface="Arial"/>
                <a:sym typeface="Arial"/>
              </a:rPr>
              <a:t>, Βοηθός </a:t>
            </a:r>
            <a:r>
              <a:rPr lang="el-GR" sz="1750" dirty="0" err="1">
                <a:solidFill>
                  <a:srgbClr val="000000"/>
                </a:solidFill>
                <a:latin typeface="Arial"/>
                <a:ea typeface="Arial"/>
                <a:cs typeface="Arial"/>
                <a:sym typeface="Arial"/>
              </a:rPr>
              <a:t>Λατζιέρη</a:t>
            </a:r>
            <a:r>
              <a:rPr lang="el-GR" sz="1750" dirty="0">
                <a:solidFill>
                  <a:srgbClr val="000000"/>
                </a:solidFill>
                <a:latin typeface="Arial"/>
                <a:ea typeface="Arial"/>
                <a:cs typeface="Arial"/>
                <a:sym typeface="Arial"/>
              </a:rPr>
              <a:t>, Προσωπικό καθαριότητας, Υγειονομικά υπεύθυνοι.</a:t>
            </a:r>
            <a:endParaRPr lang="el-GR" sz="1750" dirty="0">
              <a:latin typeface="Arial"/>
              <a:ea typeface="Arial"/>
              <a:cs typeface="Arial"/>
              <a:sym typeface="Arial"/>
            </a:endParaRPr>
          </a:p>
          <a:p>
            <a:pPr marL="0" lvl="0" indent="0" algn="l" rtl="0">
              <a:lnSpc>
                <a:spcPct val="87000"/>
              </a:lnSpc>
              <a:spcBef>
                <a:spcPts val="1800"/>
              </a:spcBef>
              <a:spcAft>
                <a:spcPts val="0"/>
              </a:spcAft>
              <a:buClr>
                <a:srgbClr val="000000"/>
              </a:buClr>
              <a:buSzPts val="1750"/>
              <a:buNone/>
            </a:pPr>
            <a:endParaRPr sz="1750" dirty="0">
              <a:latin typeface="Arial"/>
              <a:ea typeface="Arial"/>
              <a:cs typeface="Arial"/>
              <a:sym typeface="Arial"/>
            </a:endParaRPr>
          </a:p>
          <a:p>
            <a:pPr marL="228600" lvl="0" indent="-117475" algn="l" rtl="0">
              <a:lnSpc>
                <a:spcPct val="70000"/>
              </a:lnSpc>
              <a:spcBef>
                <a:spcPts val="1800"/>
              </a:spcBef>
              <a:spcAft>
                <a:spcPts val="0"/>
              </a:spcAft>
              <a:buClr>
                <a:schemeClr val="dk1"/>
              </a:buClr>
              <a:buSzPts val="1750"/>
              <a:buNone/>
            </a:pPr>
            <a:endParaRPr sz="1750" dirty="0">
              <a:latin typeface="Arial"/>
              <a:ea typeface="Arial"/>
              <a:cs typeface="Arial"/>
              <a:sym typeface="Arial"/>
            </a:endParaRPr>
          </a:p>
          <a:p>
            <a:pPr marL="228600" lvl="0" indent="-117475" algn="l" rtl="0">
              <a:lnSpc>
                <a:spcPct val="70000"/>
              </a:lnSpc>
              <a:spcBef>
                <a:spcPts val="1000"/>
              </a:spcBef>
              <a:spcAft>
                <a:spcPts val="0"/>
              </a:spcAft>
              <a:buClr>
                <a:schemeClr val="dk1"/>
              </a:buClr>
              <a:buSzPts val="1750"/>
              <a:buNone/>
            </a:pPr>
            <a:endParaRPr sz="175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26" name="Google Shape;326;p21"/>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Είναι ζωτικής σημασίας για κάθε άτομο που εργάζεται στη βιομηχανία τροφίμων να κατανοήσει και να ενδοεπιχειρήσει ένα βιώσιμο σύστημα τροφίμων. Διότι εάν τα τρόφιμα δεν καταστούν βιώσιμα, κάθε άτομο που εργάζεται στον κλάδο θα χάσει τη δουλειά του. Επομένως, για ένα βιώσιμο σύστημα τροφίμων, κάθε άτομο που εργάζεται στη βιομηχανία τροφίμων πρέπει να διαβάσει προσεκτικά αυτήν την ενότητα και να αναλάβει δράση.</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έννοια της βιώσιμης τροφής δημιουργήθηκε λαμβάνοντας υπόψη τις επιπτώσεις της παραγωγής και της κατανάλωσης τροφίμων, η οποία είναι σημαντική για την υγεία μας, στους πόρους του κόσμου.</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αναφερόμενη ιδέα περιλαμβάνει την ευαισθησία της προστασίας του περιβάλλοντος, των φυσικών πόρων και της υγιεινής διατροφής έως ότου το φαγητό είναι έτοιμο για κατανάλωση και κατά τη φάση κατανάλωσης.</a:t>
            </a:r>
            <a:endParaRPr dirty="0"/>
          </a:p>
        </p:txBody>
      </p:sp>
      <p:sp>
        <p:nvSpPr>
          <p:cNvPr id="2" name="Slide Number Placeholder 1">
            <a:extLst>
              <a:ext uri="{FF2B5EF4-FFF2-40B4-BE49-F238E27FC236}">
                <a16:creationId xmlns:a16="http://schemas.microsoft.com/office/drawing/2014/main" xmlns="" id="{67E7206F-CC34-44C4-AE28-950A9A17FC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1063689" y="886408"/>
            <a:ext cx="9358605"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32" name="Google Shape;332;p22"/>
          <p:cNvSpPr txBox="1">
            <a:spLocks noGrp="1"/>
          </p:cNvSpPr>
          <p:nvPr>
            <p:ph type="body" idx="1"/>
          </p:nvPr>
        </p:nvSpPr>
        <p:spPr>
          <a:xfrm>
            <a:off x="1063690" y="1819275"/>
            <a:ext cx="6375336" cy="4357688"/>
          </a:xfrm>
          <a:prstGeom prst="rect">
            <a:avLst/>
          </a:prstGeom>
          <a:noFill/>
          <a:ln>
            <a:noFill/>
          </a:ln>
        </p:spPr>
        <p:txBody>
          <a:bodyPr spcFirstLastPara="1" wrap="square" lIns="91425" tIns="45700" rIns="91425" bIns="45700" anchor="t" anchorCtr="0">
            <a:normAutofit/>
          </a:bodyPr>
          <a:lstStyle/>
          <a:p>
            <a:pPr marL="0" lvl="0" indent="0" algn="just">
              <a:spcBef>
                <a:spcPts val="0"/>
              </a:spcBef>
              <a:buNone/>
            </a:pPr>
            <a:r>
              <a:rPr lang="el-GR" sz="1800" dirty="0">
                <a:latin typeface="Arial"/>
                <a:ea typeface="Arial"/>
                <a:cs typeface="Arial"/>
                <a:sym typeface="Arial"/>
              </a:rPr>
              <a:t>Κάθε άτομο που εργάζεται σε συστήματα τροφίμων από τη διαδικασία παραγωγής έως την κατανάλωση πρέπει να το θεωρήσει ως επιχειρηματική ηθική για την αποτροπή βλάβης στο περιβάλλον και τους φυσικούς πόρους, προκειμένου να παρέχει βιώσιμα τρόφιμα, πρώτα σε τοπικό και έπειτα σε εθνικό επίπεδο.</a:t>
            </a:r>
          </a:p>
          <a:p>
            <a:pPr marL="0" lvl="0" indent="0" algn="just">
              <a:spcBef>
                <a:spcPts val="0"/>
              </a:spcBef>
              <a:buNone/>
            </a:pPr>
            <a:endParaRPr lang="el-GR" sz="1800" dirty="0">
              <a:latin typeface="Arial"/>
              <a:ea typeface="Arial"/>
              <a:cs typeface="Arial"/>
              <a:sym typeface="Arial"/>
            </a:endParaRPr>
          </a:p>
          <a:p>
            <a:pPr marL="0" lvl="0" indent="0" algn="just">
              <a:spcBef>
                <a:spcPts val="0"/>
              </a:spcBef>
              <a:buNone/>
            </a:pPr>
            <a:r>
              <a:rPr lang="el-GR" sz="1800" dirty="0">
                <a:latin typeface="Arial"/>
                <a:ea typeface="Arial"/>
                <a:cs typeface="Arial"/>
                <a:sym typeface="Arial"/>
              </a:rPr>
              <a:t>Το παγκόσμιο σύστημα τροφίμων αποτελείται από τοπικά και εθνικά συστήματα τροφίμων. Τοπικό σύστημα τροφίμων ορίζεται ως «τοπική παραγωγή, επεξεργασία, διανομή και κατανάλωση τροφίμων που επηρεάζει την περιβαλλοντική, οικονομική, κοινωνική και τροφική σφαίρα».</a:t>
            </a:r>
          </a:p>
          <a:p>
            <a:pPr marL="0" lvl="0" indent="0" algn="just">
              <a:spcBef>
                <a:spcPts val="0"/>
              </a:spcBef>
              <a:buNone/>
            </a:pPr>
            <a:endParaRPr lang="el-GR" sz="1800" dirty="0">
              <a:latin typeface="Arial"/>
              <a:ea typeface="Arial"/>
              <a:cs typeface="Arial"/>
              <a:sym typeface="Arial"/>
            </a:endParaRPr>
          </a:p>
          <a:p>
            <a:pPr marL="0" lvl="0" indent="0" algn="just">
              <a:spcBef>
                <a:spcPts val="0"/>
              </a:spcBef>
              <a:buNone/>
            </a:pPr>
            <a:r>
              <a:rPr lang="el-GR" sz="1800" dirty="0">
                <a:latin typeface="Arial"/>
                <a:ea typeface="Arial"/>
                <a:cs typeface="Arial"/>
                <a:sym typeface="Arial"/>
              </a:rPr>
              <a:t>Τα τοπικά συστήματα τροφίμων αλληλεπιδρούν συχνά μεταξύ τους. Το εθνικό σύστημα τροφίμων αναφέρεται στο σύστημα που υπερβαίνει το τοπικό σύστημα τροφίμων σε εθνικό επίπεδο.</a:t>
            </a:r>
            <a:endParaRPr sz="1800" dirty="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dirty="0"/>
          </a:p>
        </p:txBody>
      </p:sp>
      <p:pic>
        <p:nvPicPr>
          <p:cNvPr id="333" name="Google Shape;333;p22"/>
          <p:cNvPicPr preferRelativeResize="0"/>
          <p:nvPr/>
        </p:nvPicPr>
        <p:blipFill rotWithShape="1">
          <a:blip r:embed="rId3">
            <a:alphaModFix/>
          </a:blip>
          <a:srcRect/>
          <a:stretch/>
        </p:blipFill>
        <p:spPr>
          <a:xfrm>
            <a:off x="7743825" y="2362200"/>
            <a:ext cx="2678469" cy="1609453"/>
          </a:xfrm>
          <a:prstGeom prst="rect">
            <a:avLst/>
          </a:prstGeom>
          <a:noFill/>
          <a:ln>
            <a:noFill/>
          </a:ln>
        </p:spPr>
      </p:pic>
      <p:sp>
        <p:nvSpPr>
          <p:cNvPr id="334" name="Google Shape;334;p22"/>
          <p:cNvSpPr txBox="1"/>
          <p:nvPr/>
        </p:nvSpPr>
        <p:spPr>
          <a:xfrm>
            <a:off x="8267700" y="3786987"/>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1">
                <a:solidFill>
                  <a:srgbClr val="44546A"/>
                </a:solidFill>
                <a:latin typeface="Arial"/>
                <a:ea typeface="Arial"/>
                <a:cs typeface="Arial"/>
                <a:sym typeface="Arial"/>
              </a:rPr>
              <a:t> </a:t>
            </a:r>
            <a:r>
              <a:rPr lang="tr-TR" sz="900" i="1">
                <a:solidFill>
                  <a:srgbClr val="44546A"/>
                </a:solidFill>
                <a:latin typeface="Arial"/>
                <a:ea typeface="Arial"/>
                <a:cs typeface="Arial"/>
                <a:sym typeface="Arial"/>
              </a:rPr>
              <a:t>Figure 4:</a:t>
            </a:r>
            <a:r>
              <a:rPr lang="tr-TR" sz="900">
                <a:solidFill>
                  <a:srgbClr val="44546A"/>
                </a:solidFill>
                <a:latin typeface="Arial"/>
                <a:ea typeface="Arial"/>
                <a:cs typeface="Arial"/>
                <a:sym typeface="Arial"/>
              </a:rPr>
              <a:t> </a:t>
            </a:r>
            <a:r>
              <a:rPr lang="tr-TR" sz="9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http://ntv.com.tr/</a:t>
            </a:r>
            <a:endParaRPr sz="9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19BFE8E3-1B4D-4A2F-8358-5794E69B96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3"/>
          <p:cNvSpPr txBox="1">
            <a:spLocks noGrp="1"/>
          </p:cNvSpPr>
          <p:nvPr>
            <p:ph type="title"/>
          </p:nvPr>
        </p:nvSpPr>
        <p:spPr>
          <a:xfrm>
            <a:off x="1063690" y="877078"/>
            <a:ext cx="9358604" cy="127131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40" name="Google Shape;340;p23"/>
          <p:cNvSpPr txBox="1">
            <a:spLocks noGrp="1"/>
          </p:cNvSpPr>
          <p:nvPr>
            <p:ph type="body" idx="1"/>
          </p:nvPr>
        </p:nvSpPr>
        <p:spPr>
          <a:xfrm>
            <a:off x="1147664" y="1828800"/>
            <a:ext cx="9274629"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Τα βιώσιμα συστήματα τροφίμων απαιτούν την αποδοτική και αποτελεσματική χρήση των πόρων λαμβάνοντας υπόψη τις οικονομικές, κοινωνικές και περιβαλλοντικές επιπτώσεις σχεδόν σε κάθε στάδιο της αλυσίδας από το αγρόκτημα στο τραπέζι.</a:t>
            </a:r>
            <a:endParaRPr lang="en-US" sz="1800" dirty="0">
              <a:latin typeface="Arial"/>
              <a:ea typeface="Arial"/>
              <a:cs typeface="Arial"/>
              <a:sym typeface="Arial"/>
            </a:endParaRPr>
          </a:p>
          <a:p>
            <a:pPr marL="0" lvl="0" indent="0" algn="just">
              <a:lnSpc>
                <a:spcPct val="107000"/>
              </a:lnSpc>
              <a:spcBef>
                <a:spcPts val="0"/>
              </a:spcBef>
              <a:buNone/>
            </a:pPr>
            <a:endParaRPr lang="en-US"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Ένας υπάλληλος στη βιομηχανία τροφίμων πρέπει να καταλάβει ότι είναι σημαντικό μέρος του βιώσιμου συστήματος τροφίμων και πρέπει να γνωρίζει την αλυσίδα αξίας των τροφίμων προκειμένου να χρησιμοποιεί τους πόρους πιο αποτελεσματικά. Αυτό συζητείται λεπτομερώς στην επόμενη ενότητα.</a:t>
            </a:r>
            <a:endParaRPr lang="en-US" sz="1800" dirty="0">
              <a:latin typeface="Arial"/>
              <a:ea typeface="Arial"/>
              <a:cs typeface="Arial"/>
              <a:sym typeface="Arial"/>
            </a:endParaRPr>
          </a:p>
          <a:p>
            <a:pPr marL="0" lvl="0" indent="0" algn="just">
              <a:lnSpc>
                <a:spcPct val="107000"/>
              </a:lnSpc>
              <a:spcBef>
                <a:spcPts val="0"/>
              </a:spcBef>
              <a:buNone/>
            </a:pPr>
            <a:endParaRPr lang="en-US"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Αν θέλετε να βρείτε περισσότερες πληροφορίες για τα βιώσιμα τρόφιμα μπορείτε να παρακολουθήσετε το παρακάτω βίντεο</a:t>
            </a:r>
            <a:r>
              <a:rPr lang="tr-TR" sz="1800" dirty="0">
                <a:latin typeface="Arial"/>
                <a:ea typeface="Arial"/>
                <a:cs typeface="Arial"/>
                <a:sym typeface="Arial"/>
              </a:rPr>
              <a:t>:</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https://www.youtube.com/watch?v=PyiVf26C5pc</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A118284D-A4B9-4184-9DE1-03EEFFCEBE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4"/>
          <p:cNvSpPr txBox="1">
            <a:spLocks noGrp="1"/>
          </p:cNvSpPr>
          <p:nvPr>
            <p:ph type="title"/>
          </p:nvPr>
        </p:nvSpPr>
        <p:spPr>
          <a:xfrm>
            <a:off x="1063690" y="886408"/>
            <a:ext cx="9358604"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46" name="Google Shape;346;p24"/>
          <p:cNvSpPr txBox="1">
            <a:spLocks noGrp="1"/>
          </p:cNvSpPr>
          <p:nvPr>
            <p:ph type="body" idx="1"/>
          </p:nvPr>
        </p:nvSpPr>
        <p:spPr>
          <a:xfrm>
            <a:off x="1129004" y="1800808"/>
            <a:ext cx="9293290"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dirty="0">
                <a:latin typeface="Arial"/>
                <a:ea typeface="Arial"/>
                <a:cs typeface="Arial"/>
                <a:sym typeface="Arial"/>
              </a:rPr>
              <a:t>5.2. </a:t>
            </a:r>
            <a:r>
              <a:rPr lang="el-GR" sz="1800" b="1" dirty="0">
                <a:latin typeface="Arial"/>
                <a:ea typeface="Arial"/>
                <a:cs typeface="Arial"/>
                <a:sym typeface="Arial"/>
              </a:rPr>
              <a:t>Σημαντικά αλληλένδετα μέρη των βιώσιμων συστημάτων τροφίμων</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Για κάθε άτομο που εργάζεται στη διαδικασία παραγωγής, επεξεργασίας, διανομής και προετοιμασίας της βιομηχανίας τροφίμων, η γνώση ολόκληρης της διαδικασίας των συστημάτων τροφίμων παρέχει καλύτερη κατανόηση της εργασίας που έχει γίνει. Για παράδειγμα, όταν ένας μάγειρας που μαγειρεύει καποιο φαγητό γνωρίζει όλα τα βήματα του συστήματος τροφίμων, γνωρίζει ότι το φαγητό δεν παράγεται μόνο, αλλά επίσης υποβάλλεται σε επεξεργασία και προσφέρεται για χρήση.</a:t>
            </a:r>
          </a:p>
          <a:p>
            <a:pPr marL="0" lvl="0" indent="0" algn="just">
              <a:lnSpc>
                <a:spcPct val="107000"/>
              </a:lnSpc>
              <a:spcBef>
                <a:spcPts val="1800"/>
              </a:spcBef>
              <a:buNone/>
            </a:pPr>
            <a:r>
              <a:rPr lang="el-GR" sz="1800" dirty="0">
                <a:latin typeface="Arial"/>
                <a:ea typeface="Arial"/>
                <a:cs typeface="Arial"/>
                <a:sym typeface="Arial"/>
              </a:rPr>
              <a:t>Αν και αυτό δεν είναι ζωτικής σημασίας για έναν μάγειρα, τον κάνει να μπορεί να θεωρηθεί πιο περιεκτικό στη δουλειά του. Ως αποτέλεσμα, αντιλαμβάνεται ότι δεν μπορεί να υπάρχει χωρίς τον παραγωγό και τον επεξεργαστή και ότι είναι όλοι ένα.</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A1C4B5B6-4748-447F-92DB-B349DCBD0D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5"/>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 </a:t>
            </a:r>
            <a:r>
              <a:rPr lang="tr-TR" sz="2500" b="1" dirty="0">
                <a:solidFill>
                  <a:srgbClr val="FF0000"/>
                </a:solidFill>
                <a:latin typeface="Arial"/>
                <a:ea typeface="Arial"/>
                <a:cs typeface="Arial"/>
                <a:sym typeface="Arial"/>
              </a:rPr>
              <a:t>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52" name="Google Shape;352;p25"/>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Ας υποθέσουμε ότι είστε ένας διαχειριστής εστιατορίου. Αυτός ο διαχειριστής πρέπει να γνωρίζει όλους τους παράγοντες που συμμετέχουν στη διαδικασία και να επικοινωνεί με κάθε έναν από αυτούς για να μην αποξενωθεί από τη δουλειά του και να διασφαλίσει τη βιωσιμότητα του εστιατορίου. Είναι υποχρεωτικό για έναν χειριστή να γνωρίζει πώς παράγεται, μεταποιείται και διανέμεται το προϊόν που πρόκειται να αγοραστεί, προκειμένου να διατηρηθεί η ποιότητα της επιχείρησης.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Το σύνολο όλων των διαδικασιών στο σύστημα τροφίμων μερικές φορές αναφέρεται ως τροφική αλυσίδα και φαίνεται να συνοψίζεται από συνθήματα όπως "από το χωράφι στο τραπέζι".</a:t>
            </a:r>
            <a:endParaRPr dirty="0"/>
          </a:p>
        </p:txBody>
      </p:sp>
      <p:sp>
        <p:nvSpPr>
          <p:cNvPr id="2" name="Slide Number Placeholder 1">
            <a:extLst>
              <a:ext uri="{FF2B5EF4-FFF2-40B4-BE49-F238E27FC236}">
                <a16:creationId xmlns:a16="http://schemas.microsoft.com/office/drawing/2014/main" xmlns="" id="{2012B747-396F-4E2F-8C2F-00A89CA7A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6"/>
          <p:cNvSpPr txBox="1">
            <a:spLocks noGrp="1"/>
          </p:cNvSpPr>
          <p:nvPr>
            <p:ph type="title"/>
          </p:nvPr>
        </p:nvSpPr>
        <p:spPr>
          <a:xfrm>
            <a:off x="1063690" y="810076"/>
            <a:ext cx="9358604" cy="1478280"/>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 5</a:t>
            </a:r>
            <a:r>
              <a:rPr lang="tr-TR" sz="2500" b="1" dirty="0">
                <a:solidFill>
                  <a:srgbClr val="FF0000"/>
                </a:solidFill>
                <a:latin typeface="Arial"/>
                <a:ea typeface="Arial"/>
                <a:cs typeface="Arial"/>
                <a:sym typeface="Arial"/>
              </a:rPr>
              <a:t>: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58" name="Google Shape;358;p26"/>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lgn="l" rtl="0">
              <a:lnSpc>
                <a:spcPct val="90000"/>
              </a:lnSpc>
              <a:spcBef>
                <a:spcPts val="1000"/>
              </a:spcBef>
              <a:spcAft>
                <a:spcPts val="0"/>
              </a:spcAft>
              <a:buClr>
                <a:srgbClr val="44546A"/>
              </a:buClr>
              <a:buSzPts val="900"/>
              <a:buNone/>
            </a:pPr>
            <a:r>
              <a:rPr lang="tr-TR" sz="900" i="1" dirty="0">
                <a:solidFill>
                  <a:srgbClr val="44546A"/>
                </a:solidFill>
                <a:latin typeface="Arial"/>
                <a:ea typeface="Arial"/>
                <a:cs typeface="Arial"/>
                <a:sym typeface="Arial"/>
              </a:rPr>
              <a:t>                                                                                             Figure 5: </a:t>
            </a:r>
            <a:r>
              <a:rPr lang="tr-TR" sz="900" i="1"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https://www.guzelyasa.com.tr/</a:t>
            </a:r>
            <a:endParaRPr sz="900" i="1" u="sng" dirty="0">
              <a:solidFill>
                <a:srgbClr val="0563C1"/>
              </a:solidFill>
              <a:latin typeface="Arial"/>
              <a:ea typeface="Arial"/>
              <a:cs typeface="Arial"/>
              <a:sym typeface="Arial"/>
            </a:endParaRPr>
          </a:p>
          <a:p>
            <a:pPr marL="0" lvl="0" indent="0" algn="l" rtl="0">
              <a:lnSpc>
                <a:spcPct val="90000"/>
              </a:lnSpc>
              <a:spcBef>
                <a:spcPts val="1000"/>
              </a:spcBef>
              <a:spcAft>
                <a:spcPts val="0"/>
              </a:spcAft>
              <a:buClr>
                <a:schemeClr val="dk1"/>
              </a:buClr>
              <a:buSzPts val="900"/>
              <a:buNone/>
            </a:pPr>
            <a:endParaRPr sz="900" dirty="0">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lgn="just">
              <a:buNone/>
            </a:pPr>
            <a:r>
              <a:rPr lang="el-GR" sz="1800" dirty="0">
                <a:latin typeface="Arial"/>
                <a:ea typeface="Arial"/>
                <a:cs typeface="Arial"/>
                <a:sym typeface="Arial"/>
              </a:rPr>
              <a:t>Τα τρόφιμα που καταναλώνουμε φτάνουν σε εμάς χάρη στην τροφική αλυσίδα που επιτρέπει στα τρόφιμα να μετακινούνται συστηματικά από τον παραγωγό στον καταναλωτή. Κάθε βήμα της τροφικής αλυσίδας απαιτεί την ύπαρξη και χρήση φυσικών και ανθρώπινων πόρων. Όταν συμβαίνει κάποια επίδραση σε οποιοδήποτε μέρος αυτής της αλυσίδας που μπορεί να εξομοιωθεί με ντόμινο, επηρεάζει ολόκληρη την αλυσίδα.</a:t>
            </a:r>
            <a:endParaRPr dirty="0"/>
          </a:p>
        </p:txBody>
      </p:sp>
      <p:pic>
        <p:nvPicPr>
          <p:cNvPr id="359" name="Google Shape;359;p26"/>
          <p:cNvPicPr preferRelativeResize="0"/>
          <p:nvPr/>
        </p:nvPicPr>
        <p:blipFill rotWithShape="1">
          <a:blip r:embed="rId4">
            <a:alphaModFix/>
          </a:blip>
          <a:srcRect/>
          <a:stretch/>
        </p:blipFill>
        <p:spPr>
          <a:xfrm>
            <a:off x="4038115" y="1998425"/>
            <a:ext cx="2339340" cy="1478280"/>
          </a:xfrm>
          <a:prstGeom prst="rect">
            <a:avLst/>
          </a:prstGeom>
          <a:noFill/>
          <a:ln>
            <a:noFill/>
          </a:ln>
        </p:spPr>
      </p:pic>
      <p:sp>
        <p:nvSpPr>
          <p:cNvPr id="360" name="Google Shape;360;p26"/>
          <p:cNvSpPr txBox="1"/>
          <p:nvPr/>
        </p:nvSpPr>
        <p:spPr>
          <a:xfrm>
            <a:off x="2245568" y="3493529"/>
            <a:ext cx="6097554" cy="217432"/>
          </a:xfrm>
          <a:prstGeom prst="rect">
            <a:avLst/>
          </a:prstGeom>
          <a:noFill/>
          <a:ln>
            <a:noFill/>
          </a:ln>
        </p:spPr>
        <p:txBody>
          <a:bodyPr spcFirstLastPara="1" wrap="square" lIns="91425" tIns="45700" rIns="91425" bIns="45700" anchor="t" anchorCtr="0">
            <a:spAutoFit/>
          </a:bodyPr>
          <a:lstStyle/>
          <a:p>
            <a:pPr marL="1371600" marR="0" lvl="0" indent="457200" algn="just" rtl="0">
              <a:lnSpc>
                <a:spcPct val="107000"/>
              </a:lnSpc>
              <a:spcBef>
                <a:spcPts val="0"/>
              </a:spcBef>
              <a:spcAft>
                <a:spcPts val="0"/>
              </a:spcAft>
              <a:buNone/>
            </a:pPr>
            <a:r>
              <a:rPr lang="tr-TR" sz="800" i="1">
                <a:solidFill>
                  <a:srgbClr val="44546A"/>
                </a:solidFill>
                <a:latin typeface="Arial"/>
                <a:ea typeface="Arial"/>
                <a:cs typeface="Arial"/>
                <a:sym typeface="Arial"/>
              </a:rPr>
              <a:t>Figure 5: </a:t>
            </a:r>
            <a:r>
              <a:rPr lang="tr-TR" sz="800" i="1" u="sng">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https://www.guzelyasa.com.tr/</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D3688D33-E2A4-42A9-A16F-A18FCBFB7B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title"/>
          </p:nvPr>
        </p:nvSpPr>
        <p:spPr>
          <a:xfrm>
            <a:off x="1063690" y="923731"/>
            <a:ext cx="9358604" cy="1224665"/>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66" name="Google Shape;366;p27"/>
          <p:cNvSpPr txBox="1">
            <a:spLocks noGrp="1"/>
          </p:cNvSpPr>
          <p:nvPr>
            <p:ph type="body" idx="1"/>
          </p:nvPr>
        </p:nvSpPr>
        <p:spPr>
          <a:xfrm>
            <a:off x="5850293" y="1800809"/>
            <a:ext cx="5197152" cy="478660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800"/>
              <a:buNone/>
            </a:pPr>
            <a:r>
              <a:rPr lang="tr-TR" sz="1800" b="1" dirty="0">
                <a:latin typeface="Arial"/>
                <a:ea typeface="Arial"/>
                <a:cs typeface="Arial"/>
                <a:sym typeface="Arial"/>
              </a:rPr>
              <a:t> </a:t>
            </a:r>
            <a:r>
              <a:rPr lang="tr-TR" sz="1900" b="1" dirty="0">
                <a:latin typeface="Arial"/>
                <a:ea typeface="Arial"/>
                <a:cs typeface="Arial"/>
                <a:sym typeface="Arial"/>
              </a:rPr>
              <a:t>5.2.1. </a:t>
            </a:r>
            <a:r>
              <a:rPr lang="el-GR" sz="1900" b="1" dirty="0">
                <a:latin typeface="Arial"/>
                <a:ea typeface="Arial"/>
                <a:cs typeface="Arial"/>
                <a:sym typeface="Arial"/>
              </a:rPr>
              <a:t>Παραγωγή</a:t>
            </a:r>
            <a:endParaRPr sz="1900" b="1" dirty="0">
              <a:latin typeface="Arial"/>
              <a:ea typeface="Arial"/>
              <a:cs typeface="Arial"/>
              <a:sym typeface="Arial"/>
            </a:endParaRPr>
          </a:p>
          <a:p>
            <a:pPr marL="0" lvl="0" indent="0" algn="just">
              <a:lnSpc>
                <a:spcPct val="107000"/>
              </a:lnSpc>
              <a:buSzPts val="1900"/>
              <a:buNone/>
            </a:pPr>
            <a:r>
              <a:rPr lang="el-GR" sz="1900" dirty="0">
                <a:latin typeface="Arial"/>
                <a:ea typeface="Arial"/>
                <a:cs typeface="Arial"/>
                <a:sym typeface="Arial"/>
              </a:rPr>
              <a:t>Η παραγωγή έχει θεμελιώδη σημασία ως ο πρώτος κρίκρος της τροφικής αλυσίδας και η δομή της πρέπει να οικοδομηθεί λαμβάνοντας υπόψη όλους τους παράγοντες προκειμένου να διασφαλιστεί η βιωσιμότητα στο σύστημα τροφίμων.</a:t>
            </a:r>
          </a:p>
          <a:p>
            <a:pPr marL="0" lvl="0" indent="0" algn="just">
              <a:lnSpc>
                <a:spcPct val="107000"/>
              </a:lnSpc>
              <a:buSzPts val="1900"/>
              <a:buNone/>
            </a:pPr>
            <a:r>
              <a:rPr lang="el-GR" sz="1900" dirty="0">
                <a:latin typeface="Arial"/>
                <a:ea typeface="Arial"/>
                <a:cs typeface="Arial"/>
                <a:sym typeface="Arial"/>
              </a:rPr>
              <a:t>Οι άνθρωποι που βρίσκονται ή εργάζονται σε οποιαδήποτε περιοχή της τροφικής αλυσίδας πρέπει να γνωρίζουν ότι το πιο σημαντικό βήμα στην τροφική αλυσίδα είναι η παραγωγή. Ένας υπάλληλος που εμπλέκεται σε παραγωγικές διαδικασίες πρέπει να γνωρίζει ότι το πιο σημαντικό μέρος των τροφίμων είναι η γεωργία.</a:t>
            </a:r>
            <a:endParaRPr dirty="0"/>
          </a:p>
        </p:txBody>
      </p:sp>
      <p:pic>
        <p:nvPicPr>
          <p:cNvPr id="367" name="Google Shape;367;p27"/>
          <p:cNvPicPr preferRelativeResize="0"/>
          <p:nvPr/>
        </p:nvPicPr>
        <p:blipFill rotWithShape="1">
          <a:blip r:embed="rId3">
            <a:alphaModFix/>
          </a:blip>
          <a:srcRect/>
          <a:stretch/>
        </p:blipFill>
        <p:spPr>
          <a:xfrm>
            <a:off x="1629747" y="2351314"/>
            <a:ext cx="3016898" cy="1727329"/>
          </a:xfrm>
          <a:prstGeom prst="rect">
            <a:avLst/>
          </a:prstGeom>
          <a:noFill/>
          <a:ln>
            <a:noFill/>
          </a:ln>
        </p:spPr>
      </p:pic>
      <p:sp>
        <p:nvSpPr>
          <p:cNvPr id="368" name="Google Shape;368;p27"/>
          <p:cNvSpPr txBox="1"/>
          <p:nvPr/>
        </p:nvSpPr>
        <p:spPr>
          <a:xfrm>
            <a:off x="2040294" y="4173839"/>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i="1">
                <a:solidFill>
                  <a:srgbClr val="44546A"/>
                </a:solidFill>
                <a:latin typeface="Arial"/>
                <a:ea typeface="Arial"/>
                <a:cs typeface="Arial"/>
                <a:sym typeface="Arial"/>
              </a:rPr>
              <a:t> Figure 6: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https://www.yenisafak.com/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797C2CBA-1D2F-46CA-83CD-DDAA70FA5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8"/>
          <p:cNvSpPr txBox="1">
            <a:spLocks noGrp="1"/>
          </p:cNvSpPr>
          <p:nvPr>
            <p:ph type="title"/>
          </p:nvPr>
        </p:nvSpPr>
        <p:spPr>
          <a:xfrm>
            <a:off x="1063690" y="923731"/>
            <a:ext cx="9358604" cy="1224665"/>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74" name="Google Shape;374;p28"/>
          <p:cNvSpPr txBox="1">
            <a:spLocks noGrp="1"/>
          </p:cNvSpPr>
          <p:nvPr>
            <p:ph type="body" idx="1"/>
          </p:nvPr>
        </p:nvSpPr>
        <p:spPr>
          <a:xfrm>
            <a:off x="1063690" y="1800809"/>
            <a:ext cx="9358604" cy="478660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SzPts val="1900"/>
              <a:buNone/>
            </a:pPr>
            <a:r>
              <a:rPr lang="el-GR" sz="1900" dirty="0">
                <a:latin typeface="Arial"/>
                <a:ea typeface="Arial"/>
                <a:cs typeface="Arial"/>
                <a:sym typeface="Arial"/>
              </a:rPr>
              <a:t>Μια διαταραχή ή ανάπτυξη που σχετίζεται με τη γεωργία θα επηρεάσει κάθε άτομο που εργάζεται ή θέλει να εργαστεί στον τομέα της παραγωγής τροφίμων, στο ίδιο επίπεδο. Με άλλα λόγια, η κατανόηση της γεωργίας και η σημασία της γεωργίας αφορά τόσο έναν γεωργικό μηχανικό που συμμετέχει στη διαδικασία παραγωγής όσο και το άτομο που συντηρεί τα τρόφιμα.</a:t>
            </a:r>
          </a:p>
          <a:p>
            <a:pPr marL="0" lvl="0" indent="0" algn="just">
              <a:lnSpc>
                <a:spcPct val="107000"/>
              </a:lnSpc>
              <a:spcBef>
                <a:spcPts val="0"/>
              </a:spcBef>
              <a:buSzPts val="1900"/>
              <a:buNone/>
            </a:pPr>
            <a:endParaRPr lang="el-GR" sz="1900" dirty="0">
              <a:latin typeface="Arial"/>
              <a:ea typeface="Arial"/>
              <a:cs typeface="Arial"/>
              <a:sym typeface="Arial"/>
            </a:endParaRPr>
          </a:p>
          <a:p>
            <a:pPr marL="0" lvl="0" indent="0" algn="just">
              <a:lnSpc>
                <a:spcPct val="107000"/>
              </a:lnSpc>
              <a:spcBef>
                <a:spcPts val="0"/>
              </a:spcBef>
              <a:buSzPts val="1900"/>
              <a:buNone/>
            </a:pPr>
            <a:r>
              <a:rPr lang="el-GR" sz="1900" dirty="0">
                <a:latin typeface="Arial"/>
                <a:ea typeface="Arial"/>
                <a:cs typeface="Arial"/>
                <a:sym typeface="Arial"/>
              </a:rPr>
              <a:t>Επομένως, προκειμένου να διασφαλιστεί η βιωσιμότητα της παραγωγής, η γεωργία πρέπει να καταστεί βιώσιμη και γι 'αυτό, ειδικά εκείνοι που εργάζονται στον τομέα πρέπει να ενδιαφέρονται για τη γεωργία.</a:t>
            </a:r>
            <a:endParaRPr dirty="0"/>
          </a:p>
        </p:txBody>
      </p:sp>
      <p:sp>
        <p:nvSpPr>
          <p:cNvPr id="2" name="Slide Number Placeholder 1">
            <a:extLst>
              <a:ext uri="{FF2B5EF4-FFF2-40B4-BE49-F238E27FC236}">
                <a16:creationId xmlns:a16="http://schemas.microsoft.com/office/drawing/2014/main" xmlns="" id="{EB02570D-BA84-4691-9E2C-3DCA478C5D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1063690" y="905069"/>
            <a:ext cx="9358603" cy="124332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80" name="Google Shape;380;p29"/>
          <p:cNvSpPr txBox="1">
            <a:spLocks noGrp="1"/>
          </p:cNvSpPr>
          <p:nvPr>
            <p:ph type="body" idx="1"/>
          </p:nvPr>
        </p:nvSpPr>
        <p:spPr>
          <a:xfrm>
            <a:off x="1063690" y="1782148"/>
            <a:ext cx="9358604" cy="4394816"/>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Στη φάση παραγωγής των τροφίμων, η γεωργία είναι ένας τομέας που αφορά άμεσα όλους. Με τους πιο βασικούς όρους, το γεγονός ότι τα τρόφιμα παράγονται από τη γεωργία μας κάνει να εξαρτώνται από αυτά για την επιβίωσή μας. Η γεωργία μπορεί επίσης να θεωρηθεί ως ένα είδος βιομηχανίας που δημιουργεί εισόδημα για άτομα που κατέχουν και εργάζονται σε γεωργικές εκτάσεις.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Αν και η γεωργία είναι ένας τρόπος ζωής για πολλούς ανθρώπους, η φυτική και η ζωική παραγωγή και η γεωργική βιομηχανία είναι οι περιοχές που χρησιμοποιούν περισσότερο τους φυσικούς πόρους, όπως το έδαφος και το νερό. Από αυτή την άποψη, η γεωργία επηρεάζει τις συνθήκες διαβίωσης όχι μόνο των ανθρώπων αλλά και πολλών ειδών.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Σήμερα, η άρδευση έκτασης 10 τετραγωνικών χιλιομέτρων μπορεί να προσφέρει αρκετή τροφή για 3.000 άτομα. Με άλλα λόγια, η γεωργία έχει δώσει την ευκαιρία για σημαντική αύξηση του πληθυσμού.</a:t>
            </a:r>
            <a:endParaRPr dirty="0"/>
          </a:p>
        </p:txBody>
      </p:sp>
      <p:sp>
        <p:nvSpPr>
          <p:cNvPr id="2" name="Slide Number Placeholder 1">
            <a:extLst>
              <a:ext uri="{FF2B5EF4-FFF2-40B4-BE49-F238E27FC236}">
                <a16:creationId xmlns:a16="http://schemas.microsoft.com/office/drawing/2014/main" xmlns="" id="{13C99824-9E6A-4352-BA97-FA07D7CAA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0"/>
          <p:cNvSpPr txBox="1">
            <a:spLocks noGrp="1"/>
          </p:cNvSpPr>
          <p:nvPr>
            <p:ph type="title"/>
          </p:nvPr>
        </p:nvSpPr>
        <p:spPr>
          <a:xfrm>
            <a:off x="1063690" y="886408"/>
            <a:ext cx="9358604"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86" name="Google Shape;386;p30"/>
          <p:cNvSpPr txBox="1">
            <a:spLocks noGrp="1"/>
          </p:cNvSpPr>
          <p:nvPr>
            <p:ph type="body" idx="1"/>
          </p:nvPr>
        </p:nvSpPr>
        <p:spPr>
          <a:xfrm>
            <a:off x="1063690" y="1828800"/>
            <a:ext cx="6830008" cy="434816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παραγωγική ικανότητα του κόσμου έχει καθορίσει την οικονομική και κοινωνική πρόοδο της ανθρωπότητας, και η έλλειψη τροφίμων και καλλιεργειών αποτέλεσε σοβαρή απειλή, όπως συνέβη τον 18ο αιώνα.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Σήμερα, περίπου το ένα τέταρτο της διαθέσιμης γης στον κόσμο χρησιμοποιείται για την παραγωγή τροφίμων, σχεδόν όλες αυτές οι περιοχές είναι κατάλληλες για γεωργία.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Ωστόσο, λόγω των εντατικών και μη βιώσιμων μεθόδων γεωργικής παραγωγής, αυτές οι εκτάσεις έχουν υποβαθμιστεί και το έδαφος έχει χαθεί.</a:t>
            </a:r>
            <a:endParaRPr dirty="0"/>
          </a:p>
        </p:txBody>
      </p:sp>
      <p:pic>
        <p:nvPicPr>
          <p:cNvPr id="387" name="Google Shape;387;p30"/>
          <p:cNvPicPr preferRelativeResize="0"/>
          <p:nvPr/>
        </p:nvPicPr>
        <p:blipFill rotWithShape="1">
          <a:blip r:embed="rId3">
            <a:alphaModFix/>
          </a:blip>
          <a:srcRect/>
          <a:stretch/>
        </p:blipFill>
        <p:spPr>
          <a:xfrm>
            <a:off x="8472195" y="2613310"/>
            <a:ext cx="2752531" cy="1631379"/>
          </a:xfrm>
          <a:prstGeom prst="rect">
            <a:avLst/>
          </a:prstGeom>
          <a:noFill/>
          <a:ln>
            <a:noFill/>
          </a:ln>
        </p:spPr>
      </p:pic>
      <p:sp>
        <p:nvSpPr>
          <p:cNvPr id="388" name="Google Shape;388;p30"/>
          <p:cNvSpPr txBox="1"/>
          <p:nvPr/>
        </p:nvSpPr>
        <p:spPr>
          <a:xfrm>
            <a:off x="8627707" y="4244689"/>
            <a:ext cx="221446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i="1">
                <a:solidFill>
                  <a:srgbClr val="44546A"/>
                </a:solidFill>
                <a:latin typeface="Arial"/>
                <a:ea typeface="Arial"/>
                <a:cs typeface="Arial"/>
                <a:sym typeface="Arial"/>
              </a:rPr>
              <a:t> </a:t>
            </a:r>
            <a:r>
              <a:rPr lang="tr-TR" sz="900" i="1">
                <a:solidFill>
                  <a:srgbClr val="44546A"/>
                </a:solidFill>
                <a:latin typeface="Arial"/>
                <a:ea typeface="Arial"/>
                <a:cs typeface="Arial"/>
                <a:sym typeface="Arial"/>
              </a:rPr>
              <a:t>Figure 7: </a:t>
            </a:r>
            <a:r>
              <a:rPr lang="tr-TR" sz="9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https://blog.nxfacil.com.br/</a:t>
            </a:r>
            <a:endParaRPr sz="9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C64501F-3F00-4DBA-B17A-810F44DC9E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669471" y="661588"/>
            <a:ext cx="10853057" cy="1428773"/>
          </a:xfrm>
          <a:prstGeom prst="rect">
            <a:avLst/>
          </a:prstGeom>
          <a:noFill/>
          <a:ln>
            <a:noFill/>
          </a:ln>
        </p:spPr>
        <p:txBody>
          <a:bodyPr spcFirstLastPara="1" wrap="square" lIns="91425" tIns="45700" rIns="91425" bIns="45700" anchor="ctr" anchorCtr="0">
            <a:normAutofit/>
          </a:bodyPr>
          <a:lstStyle/>
          <a:p>
            <a:pPr lvl="0">
              <a:buClr>
                <a:srgbClr val="4472C4"/>
              </a:buClr>
              <a:buSzPts val="2500"/>
            </a:pPr>
            <a:r>
              <a:rPr lang="el-GR" sz="2000" b="1" dirty="0">
                <a:solidFill>
                  <a:srgbClr val="4472C4"/>
                </a:solidFill>
                <a:latin typeface="Arial"/>
                <a:ea typeface="Arial"/>
                <a:cs typeface="Arial"/>
                <a:sym typeface="Arial"/>
              </a:rPr>
              <a:t>ΠΡΟΤΕΡΑΙΟΤΗΤΕΣ ΓΙΑ ΤΙΣ ΘΕΣΕΙΣ ΤΟΥ ΤΟΜΕΑ ΜΑΓΕΙΡΙΚΗΣ</a:t>
            </a:r>
            <a:r>
              <a:rPr lang="tr-TR" sz="2000" dirty="0">
                <a:latin typeface="Arial"/>
                <a:ea typeface="Arial"/>
                <a:cs typeface="Arial"/>
                <a:sym typeface="Arial"/>
              </a:rPr>
              <a:t/>
            </a:r>
            <a:br>
              <a:rPr lang="tr-TR" sz="2000" dirty="0">
                <a:latin typeface="Arial"/>
                <a:ea typeface="Arial"/>
                <a:cs typeface="Arial"/>
                <a:sym typeface="Arial"/>
              </a:rPr>
            </a:br>
            <a:endParaRPr sz="2000" dirty="0"/>
          </a:p>
        </p:txBody>
      </p:sp>
      <p:sp>
        <p:nvSpPr>
          <p:cNvPr id="134" name="Google Shape;134;p3"/>
          <p:cNvSpPr txBox="1">
            <a:spLocks noGrp="1"/>
          </p:cNvSpPr>
          <p:nvPr>
            <p:ph type="body" idx="1"/>
          </p:nvPr>
        </p:nvSpPr>
        <p:spPr>
          <a:xfrm>
            <a:off x="838200" y="2090361"/>
            <a:ext cx="10515600" cy="1428773"/>
          </a:xfrm>
          <a:prstGeom prst="rect">
            <a:avLst/>
          </a:prstGeom>
          <a:noFill/>
          <a:ln>
            <a:noFill/>
          </a:ln>
        </p:spPr>
        <p:txBody>
          <a:bodyPr spcFirstLastPara="1" wrap="square" lIns="91425" tIns="45700" rIns="91425" bIns="45700" anchor="t" anchorCtr="0">
            <a:normAutofit/>
          </a:bodyPr>
          <a:lstStyle/>
          <a:p>
            <a:pPr marL="0" lvl="0" indent="0" algn="just">
              <a:spcBef>
                <a:spcPts val="0"/>
              </a:spcBef>
              <a:buNone/>
            </a:pPr>
            <a:r>
              <a:rPr lang="el-GR" sz="1800" dirty="0">
                <a:latin typeface="Arial"/>
                <a:ea typeface="Arial"/>
                <a:cs typeface="Arial"/>
                <a:sym typeface="Arial"/>
              </a:rPr>
              <a:t>Δεν έχουν όλα τα μαθήματα που δημιουργήσαμε την ίδια προτεραιότητα για όλα αυτά τα επαγγέλματα. Η παρακάτω ομαδοποίηση γίνεται προκειμένου να δείξει τον βαθμό προτεραιότητας των μαθημάτων που διατίθενται ανάλογα με το είδος του επαγγέλματος σε εθνικό και διεθνές επίπεδο. Υπάρχουν τρεις τύποι προτεραιότητας, που είναι οι εξής:</a:t>
            </a:r>
            <a:endParaRPr sz="1800" dirty="0"/>
          </a:p>
        </p:txBody>
      </p:sp>
      <p:grpSp>
        <p:nvGrpSpPr>
          <p:cNvPr id="135" name="Google Shape;135;p3"/>
          <p:cNvGrpSpPr/>
          <p:nvPr/>
        </p:nvGrpSpPr>
        <p:grpSpPr>
          <a:xfrm>
            <a:off x="1284098" y="3800234"/>
            <a:ext cx="10853057" cy="2342773"/>
            <a:chOff x="2486073" y="5395434"/>
            <a:chExt cx="13631927" cy="3224003"/>
          </a:xfrm>
        </p:grpSpPr>
        <p:sp>
          <p:nvSpPr>
            <p:cNvPr id="136" name="Google Shape;136;p3"/>
            <p:cNvSpPr/>
            <p:nvPr/>
          </p:nvSpPr>
          <p:spPr>
            <a:xfrm>
              <a:off x="2486073" y="7777672"/>
              <a:ext cx="1768391" cy="793822"/>
            </a:xfrm>
            <a:prstGeom prst="roundRect">
              <a:avLst>
                <a:gd name="adj" fmla="val 16667"/>
              </a:avLst>
            </a:prstGeom>
            <a:solidFill>
              <a:srgbClr val="F6882E"/>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200"/>
                <a:buFont typeface="Arial"/>
                <a:buNone/>
              </a:pPr>
              <a:r>
                <a:rPr lang="el-GR" sz="1000" b="1" i="0" u="none" strike="noStrike" cap="none" dirty="0">
                  <a:solidFill>
                    <a:srgbClr val="000000"/>
                  </a:solidFill>
                  <a:latin typeface="Arial"/>
                  <a:ea typeface="Arial"/>
                  <a:cs typeface="Arial"/>
                  <a:sym typeface="Arial"/>
                </a:rPr>
                <a:t>ΧΑΜΗΛΗ ΠΡΟΤΕΡΑΙΟΤΗΤΑ</a:t>
              </a:r>
              <a:endParaRPr sz="1000" b="0" i="0" u="none" strike="noStrike" cap="none" dirty="0">
                <a:solidFill>
                  <a:schemeClr val="lt1"/>
                </a:solidFill>
                <a:latin typeface="Arial"/>
                <a:ea typeface="Arial"/>
                <a:cs typeface="Arial"/>
                <a:sym typeface="Arial"/>
              </a:endParaRPr>
            </a:p>
          </p:txBody>
        </p:sp>
        <p:sp>
          <p:nvSpPr>
            <p:cNvPr id="137" name="Google Shape;137;p3"/>
            <p:cNvSpPr/>
            <p:nvPr/>
          </p:nvSpPr>
          <p:spPr>
            <a:xfrm>
              <a:off x="2511586" y="6536285"/>
              <a:ext cx="2299411" cy="793820"/>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100" b="1" i="0" u="none" strike="noStrike" cap="none" dirty="0">
                  <a:solidFill>
                    <a:srgbClr val="000000"/>
                  </a:solidFill>
                  <a:latin typeface="Arial"/>
                  <a:ea typeface="Arial"/>
                  <a:cs typeface="Arial"/>
                  <a:sym typeface="Arial"/>
                </a:rPr>
                <a:t>ΜΕΣΑΙΑ ΠΡΟΤΕΡΑΙΟΤΗΤΑ</a:t>
              </a:r>
              <a:endParaRPr sz="1100" b="1" i="0" u="none" strike="noStrike" cap="none" dirty="0">
                <a:solidFill>
                  <a:srgbClr val="000000"/>
                </a:solidFill>
                <a:latin typeface="Arial"/>
                <a:ea typeface="Arial"/>
                <a:cs typeface="Arial"/>
                <a:sym typeface="Arial"/>
              </a:endParaRPr>
            </a:p>
          </p:txBody>
        </p:sp>
        <p:sp>
          <p:nvSpPr>
            <p:cNvPr id="138" name="Google Shape;138;p3"/>
            <p:cNvSpPr/>
            <p:nvPr/>
          </p:nvSpPr>
          <p:spPr>
            <a:xfrm>
              <a:off x="2486073" y="5395434"/>
              <a:ext cx="2764674" cy="851473"/>
            </a:xfrm>
            <a:prstGeom prst="roundRect">
              <a:avLst>
                <a:gd name="adj" fmla="val 16667"/>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600"/>
                <a:buFont typeface="Arial"/>
                <a:buNone/>
              </a:pPr>
              <a:r>
                <a:rPr lang="el-GR" sz="1600" b="1" i="0" u="none" strike="noStrike" cap="none" dirty="0">
                  <a:solidFill>
                    <a:schemeClr val="lt1"/>
                  </a:solidFill>
                  <a:latin typeface="Arial"/>
                  <a:ea typeface="Arial"/>
                  <a:cs typeface="Arial"/>
                  <a:sym typeface="Arial"/>
                </a:rPr>
                <a:t>ΥΨΗΛΗ ΠΡΟΤΕΡΑΙΟΤΗΤΑ</a:t>
              </a:r>
              <a:endParaRPr sz="1600" b="0" i="0" u="none" strike="noStrike" cap="none" dirty="0">
                <a:solidFill>
                  <a:schemeClr val="lt1"/>
                </a:solidFill>
                <a:latin typeface="Arial"/>
                <a:ea typeface="Arial"/>
                <a:cs typeface="Arial"/>
                <a:sym typeface="Arial"/>
              </a:endParaRPr>
            </a:p>
          </p:txBody>
        </p:sp>
        <p:sp>
          <p:nvSpPr>
            <p:cNvPr id="139" name="Google Shape;139;p3"/>
            <p:cNvSpPr txBox="1"/>
            <p:nvPr/>
          </p:nvSpPr>
          <p:spPr>
            <a:xfrm>
              <a:off x="5458521" y="5395434"/>
              <a:ext cx="10659479" cy="1214729"/>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600"/>
              </a:pPr>
              <a:r>
                <a:rPr lang="el-GR" sz="1600" b="1" i="1" dirty="0">
                  <a:solidFill>
                    <a:schemeClr val="dk1"/>
                  </a:solidFill>
                </a:rPr>
                <a:t>Αυτή η ενότητα αποτελεί υψηλή προτεραιότητα για αυτήν την επαγγελματική ομάδα. </a:t>
              </a:r>
            </a:p>
            <a:p>
              <a:pPr lvl="0">
                <a:lnSpc>
                  <a:spcPct val="107000"/>
                </a:lnSpc>
                <a:buClr>
                  <a:schemeClr val="dk1"/>
                </a:buClr>
                <a:buSzPts val="1600"/>
              </a:pPr>
              <a:r>
                <a:rPr lang="el-GR" sz="1600" b="1" i="1" dirty="0">
                  <a:solidFill>
                    <a:schemeClr val="dk1"/>
                  </a:solidFill>
                </a:rPr>
                <a:t>Αυτή η επαγγελματική ομάδα πρέπει σίγουρα να </a:t>
              </a:r>
              <a:r>
                <a:rPr lang="el-GR" sz="1600" b="1" i="1" dirty="0">
                  <a:solidFill>
                    <a:schemeClr val="dk1"/>
                  </a:solidFill>
                </a:rPr>
                <a:t>παρακολουθήσει αυτήν </a:t>
              </a:r>
              <a:r>
                <a:rPr lang="el-GR" sz="1600" b="1" i="1" dirty="0">
                  <a:solidFill>
                    <a:schemeClr val="dk1"/>
                  </a:solidFill>
                </a:rPr>
                <a:t>την εκπαίδευση.</a:t>
              </a:r>
              <a:endParaRPr sz="1600" b="0" i="0" u="none" strike="noStrike" cap="none" dirty="0">
                <a:solidFill>
                  <a:schemeClr val="dk1"/>
                </a:solidFill>
                <a:latin typeface="Calibri"/>
                <a:ea typeface="Calibri"/>
                <a:cs typeface="Calibri"/>
                <a:sym typeface="Calibri"/>
              </a:endParaRPr>
            </a:p>
          </p:txBody>
        </p:sp>
        <p:sp>
          <p:nvSpPr>
            <p:cNvPr id="140" name="Google Shape;140;p3"/>
            <p:cNvSpPr txBox="1"/>
            <p:nvPr/>
          </p:nvSpPr>
          <p:spPr>
            <a:xfrm>
              <a:off x="5458521" y="6654585"/>
              <a:ext cx="9143999" cy="1078665"/>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400"/>
              </a:pPr>
              <a:r>
                <a:rPr lang="el-GR" b="1" i="1" dirty="0">
                  <a:solidFill>
                    <a:schemeClr val="dk1"/>
                  </a:solidFill>
                </a:rPr>
                <a:t>Αυτή η ενότητα είναι μεσαίας προτεραιότητας για αυτήν την ομάδα επαγγέλματος. Συνιστάται σε αυτήν την επαγγελματική ομάδα να </a:t>
              </a:r>
              <a:r>
                <a:rPr lang="el-GR" b="1" i="1" dirty="0">
                  <a:solidFill>
                    <a:schemeClr val="dk1"/>
                  </a:solidFill>
                </a:rPr>
                <a:t>παρακολουθήσει αυτήν </a:t>
              </a:r>
              <a:r>
                <a:rPr lang="el-GR" b="1" i="1" dirty="0">
                  <a:solidFill>
                    <a:schemeClr val="dk1"/>
                  </a:solidFill>
                </a:rPr>
                <a:t>την ενότητα.</a:t>
              </a:r>
              <a:endParaRPr sz="1400" b="1" i="1" u="none" strike="noStrike" cap="none" dirty="0">
                <a:solidFill>
                  <a:schemeClr val="dk1"/>
                </a:solidFill>
                <a:latin typeface="Arial"/>
                <a:ea typeface="Arial"/>
                <a:cs typeface="Arial"/>
                <a:sym typeface="Arial"/>
              </a:endParaRPr>
            </a:p>
          </p:txBody>
        </p:sp>
        <p:sp>
          <p:nvSpPr>
            <p:cNvPr id="141" name="Google Shape;141;p3"/>
            <p:cNvSpPr txBox="1"/>
            <p:nvPr/>
          </p:nvSpPr>
          <p:spPr>
            <a:xfrm>
              <a:off x="5458521" y="7948525"/>
              <a:ext cx="10065495" cy="670912"/>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200"/>
              </a:pPr>
              <a:r>
                <a:rPr lang="el-GR" sz="1200" b="1" i="1" dirty="0">
                  <a:solidFill>
                    <a:schemeClr val="dk1"/>
                  </a:solidFill>
                </a:rPr>
                <a:t>Αυτή η ενότητα είναι χαμηλής προτεραιότητας για αυτήν την ομάδα επαγγέλματος. </a:t>
              </a:r>
            </a:p>
            <a:p>
              <a:pPr lvl="0">
                <a:lnSpc>
                  <a:spcPct val="107000"/>
                </a:lnSpc>
                <a:buClr>
                  <a:schemeClr val="dk1"/>
                </a:buClr>
                <a:buSzPts val="1200"/>
              </a:pPr>
              <a:r>
                <a:rPr lang="el-GR" sz="1200" b="1" i="1" dirty="0">
                  <a:solidFill>
                    <a:schemeClr val="dk1"/>
                  </a:solidFill>
                </a:rPr>
                <a:t>Δεν είναι απαραίτητο η επαγγελματική ομάδα να </a:t>
              </a:r>
              <a:r>
                <a:rPr lang="el-GR" sz="1200" b="1" i="1" dirty="0" smtClean="0">
                  <a:solidFill>
                    <a:schemeClr val="dk1"/>
                  </a:solidFill>
                </a:rPr>
                <a:t>παρακολουθήσει αυτήν </a:t>
              </a:r>
              <a:r>
                <a:rPr lang="el-GR" sz="1200" b="1" i="1" dirty="0">
                  <a:solidFill>
                    <a:schemeClr val="dk1"/>
                  </a:solidFill>
                </a:rPr>
                <a:t>την ενότητα.</a:t>
              </a:r>
              <a:endParaRPr sz="1200" b="1" i="1" u="none" strike="noStrike" cap="none" dirty="0">
                <a:solidFill>
                  <a:schemeClr val="dk1"/>
                </a:solidFill>
                <a:latin typeface="Arial"/>
                <a:ea typeface="Arial"/>
                <a:cs typeface="Arial"/>
                <a:sym typeface="Arial"/>
              </a:endParaRPr>
            </a:p>
          </p:txBody>
        </p:sp>
      </p:grpSp>
      <p:sp>
        <p:nvSpPr>
          <p:cNvPr id="2" name="Slide Number Placeholder 1">
            <a:extLst>
              <a:ext uri="{FF2B5EF4-FFF2-40B4-BE49-F238E27FC236}">
                <a16:creationId xmlns:a16="http://schemas.microsoft.com/office/drawing/2014/main" xmlns="" id="{E2A445A8-613B-4B0D-BBC2-4048DD8374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title"/>
          </p:nvPr>
        </p:nvSpPr>
        <p:spPr>
          <a:xfrm>
            <a:off x="1063690" y="886408"/>
            <a:ext cx="9358604"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394" name="Google Shape;394;p31"/>
          <p:cNvSpPr txBox="1">
            <a:spLocks noGrp="1"/>
          </p:cNvSpPr>
          <p:nvPr>
            <p:ph type="body" idx="1"/>
          </p:nvPr>
        </p:nvSpPr>
        <p:spPr>
          <a:xfrm>
            <a:off x="968828" y="1847462"/>
            <a:ext cx="1025434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Σε αυτό το πλαίσιο, εκτός από την αποτελεσματική χρήση της υποδομής και της τεχνολογίας, είναι πολύ σημαντικό οι παραγωγοί, ιδίως οι μικροί, να γνωρίζουν αυτές τις εξελίξεις. Σε αυτό το σημείο, η αποτελεσματικότητα των γεωργικών υπηρεσιών επέκτασης και κατάρτισης διαδραματίζει σημαντικό ρόλο στην παροχή παραγωγικότητας.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Οι άνθρωποι που δραστηριοποιούνται στη διαδικασία παραγωγής πρέπει να επιταχύνουν την εξάλειψη των περιοριστικών παραγόντων στην παραγωγή για να αποτρέψουν τη διακοπή της παραγωγικής διαδικασίας και να επηρεάσουν τις μελλοντικές γενιές από τη διαδικασία παραγωγής.</a:t>
            </a:r>
            <a:endParaRPr dirty="0"/>
          </a:p>
        </p:txBody>
      </p:sp>
      <p:sp>
        <p:nvSpPr>
          <p:cNvPr id="2" name="Slide Number Placeholder 1">
            <a:extLst>
              <a:ext uri="{FF2B5EF4-FFF2-40B4-BE49-F238E27FC236}">
                <a16:creationId xmlns:a16="http://schemas.microsoft.com/office/drawing/2014/main" xmlns="" id="{69C58335-2ED2-4924-A401-912740A92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1063690" y="933061"/>
            <a:ext cx="9358604" cy="12153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Τροφής</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00" name="Google Shape;400;p32"/>
          <p:cNvSpPr txBox="1">
            <a:spLocks noGrp="1"/>
          </p:cNvSpPr>
          <p:nvPr>
            <p:ph type="body" idx="1"/>
          </p:nvPr>
        </p:nvSpPr>
        <p:spPr>
          <a:xfrm>
            <a:off x="1063690" y="1828800"/>
            <a:ext cx="9358604" cy="4348163"/>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5.2.2. </a:t>
            </a:r>
            <a:r>
              <a:rPr lang="el-GR" sz="1800" b="1" dirty="0">
                <a:latin typeface="Arial"/>
                <a:ea typeface="Arial"/>
                <a:cs typeface="Arial"/>
                <a:sym typeface="Arial"/>
              </a:rPr>
              <a:t>Επεξεργασία και Κατανομή</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Εκτός από τους υπαλλήλους που εργάζονται στη διαδικασία παραγωγής τροφίμων, τα άτομα που συμμετέχουν στις διαδικασίες επεξεργασίας και διανομής έχουν επίσης μεγάλη σημασία όσον αφορά τα βιώσιμα συστήματα τροφίμων. Εάν είστε προμηθευτής ή επεξεργαστής τροφίμων που επιθυμεί τη βιωσιμότητα του συστήματος τροφίμων, διαβάστε αυτό το άρθρο.</a:t>
            </a:r>
          </a:p>
          <a:p>
            <a:pPr marL="0" lvl="0" indent="0" algn="just">
              <a:lnSpc>
                <a:spcPct val="107000"/>
              </a:lnSpc>
              <a:spcBef>
                <a:spcPts val="1800"/>
              </a:spcBef>
              <a:buNone/>
            </a:pPr>
            <a:r>
              <a:rPr lang="el-GR" sz="1800" dirty="0">
                <a:latin typeface="Arial"/>
                <a:ea typeface="Arial"/>
                <a:cs typeface="Arial"/>
                <a:sym typeface="Arial"/>
              </a:rPr>
              <a:t>Η μετατροπή των πρώτων υλών της γεωργίας σε προϊόντα τροφίμων και ποτών με επεξεργασία είναι ο τομέας της βιομηχανίας τροφίμων. Από την άλλη πλευρά, η βιώσιμη παραγωγή τροφίμων "παράγει ποιότητα, υγιεινά τρόφιμα και ποτά με την επεξεργασία των γεωργικών πρώτων υλών και ως μέριμνα για πολλούς παράγοντες σε όλες τις διαδικασίες μέχρι την κατανάλωση.</a:t>
            </a:r>
            <a:endParaRPr dirty="0"/>
          </a:p>
        </p:txBody>
      </p:sp>
      <p:sp>
        <p:nvSpPr>
          <p:cNvPr id="2" name="Slide Number Placeholder 1">
            <a:extLst>
              <a:ext uri="{FF2B5EF4-FFF2-40B4-BE49-F238E27FC236}">
                <a16:creationId xmlns:a16="http://schemas.microsoft.com/office/drawing/2014/main" xmlns="" id="{8F3CC46C-D4A1-4168-9EEC-973B66D67B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title"/>
          </p:nvPr>
        </p:nvSpPr>
        <p:spPr>
          <a:xfrm>
            <a:off x="1063689" y="923731"/>
            <a:ext cx="9358605" cy="1224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Συστήματα Βιώσιμης Τροφής</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06" name="Google Shape;406;p33"/>
          <p:cNvSpPr txBox="1">
            <a:spLocks noGrp="1"/>
          </p:cNvSpPr>
          <p:nvPr>
            <p:ph type="body" idx="1"/>
          </p:nvPr>
        </p:nvSpPr>
        <p:spPr>
          <a:xfrm>
            <a:off x="1063689" y="1828800"/>
            <a:ext cx="6167535" cy="434816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Σε αυτό το πλαίσιο, η προτεραιότητα στη χρήση ενέργειας και νερού, στη διαχείριση πόρων και αποβλήτων, όπως και στη γεωργία, ο στόχος της διασφάλισης της συνέχειας σε όλους τους εμπλεκόμενους τομείς, και όχι απλώς η επίτευξη του αποτελέσματος, διασφαλίζει τη βιωσιμότητα.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Όπως αναφέρθηκε, στη γεωργία εάν οι επιχειρήσεις του κλάδου έχουν γνώση σχετικά με αυτές τις έννοιες και συνεχίσουν τις εργασίες τους με αυτήν την ευθύνη, θα παρέχει ένα πραγματικό σύστημα που πρέπει να αναφερθεί.</a:t>
            </a:r>
            <a:endParaRPr dirty="0"/>
          </a:p>
        </p:txBody>
      </p:sp>
      <p:pic>
        <p:nvPicPr>
          <p:cNvPr id="407" name="Google Shape;407;p33"/>
          <p:cNvPicPr preferRelativeResize="0"/>
          <p:nvPr/>
        </p:nvPicPr>
        <p:blipFill rotWithShape="1">
          <a:blip r:embed="rId3">
            <a:alphaModFix/>
          </a:blip>
          <a:srcRect/>
          <a:stretch/>
        </p:blipFill>
        <p:spPr>
          <a:xfrm>
            <a:off x="7921690" y="2547257"/>
            <a:ext cx="2948474" cy="1351923"/>
          </a:xfrm>
          <a:prstGeom prst="rect">
            <a:avLst/>
          </a:prstGeom>
          <a:noFill/>
          <a:ln>
            <a:noFill/>
          </a:ln>
        </p:spPr>
      </p:pic>
      <p:sp>
        <p:nvSpPr>
          <p:cNvPr id="408" name="Google Shape;408;p33"/>
          <p:cNvSpPr txBox="1"/>
          <p:nvPr/>
        </p:nvSpPr>
        <p:spPr>
          <a:xfrm>
            <a:off x="8040656" y="3993502"/>
            <a:ext cx="2948474" cy="2239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800" i="1">
                <a:solidFill>
                  <a:srgbClr val="44546A"/>
                </a:solidFill>
                <a:latin typeface="Arial"/>
                <a:ea typeface="Arial"/>
                <a:cs typeface="Arial"/>
                <a:sym typeface="Arial"/>
              </a:rPr>
              <a:t>Figure 8: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https://www.smallenterprisesforwomen.com/</a:t>
            </a:r>
            <a:endParaRPr sz="800" i="1">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2AF8075C-5583-4D3E-B8D8-4B62C25E2D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4"/>
          <p:cNvSpPr txBox="1">
            <a:spLocks noGrp="1"/>
          </p:cNvSpPr>
          <p:nvPr>
            <p:ph type="title"/>
          </p:nvPr>
        </p:nvSpPr>
        <p:spPr>
          <a:xfrm>
            <a:off x="1063689" y="877078"/>
            <a:ext cx="9358605" cy="127131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14" name="Google Shape;414;p34"/>
          <p:cNvSpPr txBox="1">
            <a:spLocks noGrp="1"/>
          </p:cNvSpPr>
          <p:nvPr>
            <p:ph type="body" idx="1"/>
          </p:nvPr>
        </p:nvSpPr>
        <p:spPr>
          <a:xfrm>
            <a:off x="1063689" y="1819470"/>
            <a:ext cx="6242179"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Όσον αφορά τη βιωσιμότητα, οι συσκευασίες που περιλαμβάνονται στην επεξεργασία τροφίμων, ο σχεδιασμός πρέπει να γίνει με τετοιο τροπο προκειμένου να μειώσει τις αρνητικές επιπτώσεις του προϊόντος στο περιβάλλον και θα πρέπει να χρησιμοποιείται αποτελεσματικά και να ανκυκλώνεται μετά τη χρήση.</a:t>
            </a:r>
            <a:endParaRPr sz="1800" dirty="0">
              <a:latin typeface="Arial"/>
              <a:ea typeface="Arial"/>
              <a:cs typeface="Arial"/>
              <a:sym typeface="Arial"/>
            </a:endParaRPr>
          </a:p>
          <a:p>
            <a:pPr marL="0" lvl="0" indent="0" algn="just">
              <a:lnSpc>
                <a:spcPct val="107000"/>
              </a:lnSpc>
              <a:spcBef>
                <a:spcPts val="1800"/>
              </a:spcBef>
              <a:buNone/>
            </a:pPr>
            <a:r>
              <a:rPr lang="el-GR" sz="1800" dirty="0">
                <a:latin typeface="Arial"/>
                <a:ea typeface="Arial"/>
                <a:cs typeface="Arial"/>
                <a:sym typeface="Arial"/>
              </a:rPr>
              <a:t>Προκειμένου να καταστεί δυνατή η πρόοδος στην ευαισθησία στην παραγωγή με επιτυχία στον τελευταίο κρίκο της αλυσίδας, η υποδομή των δικτύων μεταφοράς πρέπει να είναι ισχυρή. Οι κακές υποδομές, οι απώλειες και οι μεταφορές εμποδίζουν την πώληση προϊόντων σε καλές τιμές.</a:t>
            </a:r>
            <a:endParaRPr dirty="0"/>
          </a:p>
        </p:txBody>
      </p:sp>
      <p:pic>
        <p:nvPicPr>
          <p:cNvPr id="415" name="Google Shape;415;p34"/>
          <p:cNvPicPr preferRelativeResize="0"/>
          <p:nvPr/>
        </p:nvPicPr>
        <p:blipFill rotWithShape="1">
          <a:blip r:embed="rId3">
            <a:alphaModFix/>
          </a:blip>
          <a:srcRect/>
          <a:stretch/>
        </p:blipFill>
        <p:spPr>
          <a:xfrm>
            <a:off x="7859253" y="2429764"/>
            <a:ext cx="2034540" cy="1732915"/>
          </a:xfrm>
          <a:prstGeom prst="rect">
            <a:avLst/>
          </a:prstGeom>
          <a:noFill/>
          <a:ln>
            <a:noFill/>
          </a:ln>
        </p:spPr>
      </p:pic>
      <p:sp>
        <p:nvSpPr>
          <p:cNvPr id="416" name="Google Shape;416;p34"/>
          <p:cNvSpPr txBox="1"/>
          <p:nvPr/>
        </p:nvSpPr>
        <p:spPr>
          <a:xfrm>
            <a:off x="8080310" y="4162679"/>
            <a:ext cx="236686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Figure 9: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https://blog.esri.com.tr/</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ECBEA279-382C-4CD4-8500-90780F5E70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5"/>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22" name="Google Shape;422;p35"/>
          <p:cNvSpPr txBox="1">
            <a:spLocks noGrp="1"/>
          </p:cNvSpPr>
          <p:nvPr>
            <p:ph type="body" idx="1"/>
          </p:nvPr>
        </p:nvSpPr>
        <p:spPr>
          <a:xfrm>
            <a:off x="1063690" y="1791478"/>
            <a:ext cx="9358604" cy="438548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Επιπλέον, όταν επικρατούν δύσκολες συνθήκες, θα υπάρχουν λιγότεροι κατάλληλοι αγοραστές και οι απώλειες τροφίμων θα αντικατοπτρίζονται στις τιμές. Σε πολλές αναπτυσσόμενες χώρες, οι αγρότες μπορούν να πάρουν το ήμισυ της τιμής της παγκόσμιας αγοράς.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Όταν η αλυσίδα αξίας είναι πιο αποτελεσματική, ο αστικός καταναλωτής θα είναι σε θέση να περιορίσει την τιμή. Με την καλύτερη υποδομή όσον αφορά τη διάδοση πληροφοριών, η γνώση της αγοράς θα αυξηθεί και η σχέση εξάρτησης θα μειωθεί.</a:t>
            </a:r>
            <a:endParaRPr dirty="0"/>
          </a:p>
        </p:txBody>
      </p:sp>
      <p:sp>
        <p:nvSpPr>
          <p:cNvPr id="2" name="Slide Number Placeholder 1">
            <a:extLst>
              <a:ext uri="{FF2B5EF4-FFF2-40B4-BE49-F238E27FC236}">
                <a16:creationId xmlns:a16="http://schemas.microsoft.com/office/drawing/2014/main" xmlns="" id="{AD7BA0A0-AEA1-44DA-AA11-13FB62CFCD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6"/>
          <p:cNvSpPr txBox="1">
            <a:spLocks noGrp="1"/>
          </p:cNvSpPr>
          <p:nvPr>
            <p:ph type="title"/>
          </p:nvPr>
        </p:nvSpPr>
        <p:spPr>
          <a:xfrm>
            <a:off x="979714" y="905069"/>
            <a:ext cx="10374085" cy="1278294"/>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28" name="Google Shape;428;p36"/>
          <p:cNvSpPr txBox="1">
            <a:spLocks noGrp="1"/>
          </p:cNvSpPr>
          <p:nvPr>
            <p:ph type="body" idx="1"/>
          </p:nvPr>
        </p:nvSpPr>
        <p:spPr>
          <a:xfrm>
            <a:off x="979715" y="1856792"/>
            <a:ext cx="9451910" cy="4236098"/>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Εκτός από την επίδρασή της στη σχέση τιμής-εισπραξης, η μεταφορά έχει επίσης περιβαλλοντικές επιπτώσεις όσον αφορά τη βιωσιμότητα. Η χερσαία, θαλάσσια και εναέρια μεταφορά, έχει σημαντικό ρόλο όσον αφορά τις περιβαλλοντικές επιπτώσεις και την απώλεια μεταφερόμενων προϊόντων.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αύξηση της περιβαλλοντικής ευαισθητοποίησης ενός προμηθευτή ή ταχυμεταφορέα που μεταφέρει τρόφιμα θα είναι επωφελής για την περιβαλλοντική βιωσιμότητα και θα κάνει τον κόσμο πιο βιώσιμο.</a:t>
            </a:r>
            <a:endParaRPr dirty="0"/>
          </a:p>
        </p:txBody>
      </p:sp>
      <p:sp>
        <p:nvSpPr>
          <p:cNvPr id="2" name="Slide Number Placeholder 1">
            <a:extLst>
              <a:ext uri="{FF2B5EF4-FFF2-40B4-BE49-F238E27FC236}">
                <a16:creationId xmlns:a16="http://schemas.microsoft.com/office/drawing/2014/main" xmlns="" id="{1FB41E68-CF62-4980-BFE9-AB390F8F0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7"/>
          <p:cNvSpPr txBox="1">
            <a:spLocks noGrp="1"/>
          </p:cNvSpPr>
          <p:nvPr>
            <p:ph type="title"/>
          </p:nvPr>
        </p:nvSpPr>
        <p:spPr>
          <a:xfrm>
            <a:off x="1045029" y="886409"/>
            <a:ext cx="9377265"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34" name="Google Shape;434;p37"/>
          <p:cNvSpPr txBox="1">
            <a:spLocks noGrp="1"/>
          </p:cNvSpPr>
          <p:nvPr>
            <p:ph type="body" idx="1"/>
          </p:nvPr>
        </p:nvSpPr>
        <p:spPr>
          <a:xfrm>
            <a:off x="1054359" y="1819470"/>
            <a:ext cx="9367935" cy="433873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5.2.3. </a:t>
            </a:r>
            <a:r>
              <a:rPr lang="el-GR" sz="1800" b="1" dirty="0">
                <a:latin typeface="Arial"/>
                <a:ea typeface="Arial"/>
                <a:cs typeface="Arial"/>
                <a:sym typeface="Arial"/>
              </a:rPr>
              <a:t>Κατανάλωση</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διαδικασία κατανάλωσης τροφίμων είναι η διανομή τροφίμων στον τελικό χρήστη. Πρότυπα και συνήθειες κατανάλωσης διαμορφώνονται από οικονομική δομή, τεχνολογική πρόοδο, ιστορική κληρονομιά, περιβαλλοντικούς, κοινωνιολογικούς, πολιτιστικούς και ψυχολογικούς παράγοντες.</a:t>
            </a:r>
          </a:p>
          <a:p>
            <a:pPr marL="0" lvl="0" indent="0" algn="just">
              <a:lnSpc>
                <a:spcPct val="107000"/>
              </a:lnSpc>
              <a:spcBef>
                <a:spcPts val="1800"/>
              </a:spcBef>
              <a:buNone/>
            </a:pPr>
            <a:r>
              <a:rPr lang="el-GR" sz="1800" dirty="0">
                <a:latin typeface="Arial"/>
                <a:ea typeface="Arial"/>
                <a:cs typeface="Arial"/>
                <a:sym typeface="Arial"/>
              </a:rPr>
              <a:t>Η κατανάλωση έχει κυρίαρχο αντίκτυπο με την ευελιξία της και είναι ανοικτή σε αλλαγές πτυχών βραχυπρόθεσμα και μακροπρόθεσμα για τη βιωσιμότητα, στην αλυσίδα αξίας από την άποψη της στενής αίσθησης, και στο σύστημα από την άποψη της συνολικής αίσθησης.</a:t>
            </a:r>
            <a:endParaRPr dirty="0"/>
          </a:p>
        </p:txBody>
      </p:sp>
      <p:sp>
        <p:nvSpPr>
          <p:cNvPr id="2" name="Slide Number Placeholder 1">
            <a:extLst>
              <a:ext uri="{FF2B5EF4-FFF2-40B4-BE49-F238E27FC236}">
                <a16:creationId xmlns:a16="http://schemas.microsoft.com/office/drawing/2014/main" xmlns="" id="{57B06FAE-8B25-4234-AFB9-B47EF0FEE0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1091682" y="895739"/>
            <a:ext cx="9330612"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40" name="Google Shape;440;p38"/>
          <p:cNvSpPr txBox="1">
            <a:spLocks noGrp="1"/>
          </p:cNvSpPr>
          <p:nvPr>
            <p:ph type="body" idx="1"/>
          </p:nvPr>
        </p:nvSpPr>
        <p:spPr>
          <a:xfrm>
            <a:off x="4208106" y="2295331"/>
            <a:ext cx="6214188" cy="3881632"/>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 καθορισμός μιας αποτελεσματικής στρατηγικής παραγωγής τροφίμων μπορεί να προσφέρει οικονομικά οφέλη με φιλικό προς το περιβάλλον τρόπο, αλλά το γεγονός ότι οι τάσεις κατανάλωσης δεν είναι προς την ίδια κατεύθυνση θα αποτρέψουν την επίτευξη ενός εντελώς βιώσιμου συστήματος τροφίμων.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Σήμερα, καταναλώνονται περισσότεροι πόροι από ποτέ και πρέπει να γίνουν θεμελιώδεις αλλαγές προκειμένου να επιτευχθεί εθνική και παγκόσμια αειφόρος ανάπτυξη.</a:t>
            </a:r>
            <a:endParaRPr dirty="0"/>
          </a:p>
        </p:txBody>
      </p:sp>
      <p:pic>
        <p:nvPicPr>
          <p:cNvPr id="441" name="Google Shape;441;p38"/>
          <p:cNvPicPr preferRelativeResize="0"/>
          <p:nvPr/>
        </p:nvPicPr>
        <p:blipFill rotWithShape="1">
          <a:blip r:embed="rId3">
            <a:alphaModFix/>
          </a:blip>
          <a:srcRect/>
          <a:stretch/>
        </p:blipFill>
        <p:spPr>
          <a:xfrm>
            <a:off x="1091682" y="2695321"/>
            <a:ext cx="2593910" cy="1551410"/>
          </a:xfrm>
          <a:prstGeom prst="rect">
            <a:avLst/>
          </a:prstGeom>
          <a:noFill/>
          <a:ln>
            <a:noFill/>
          </a:ln>
        </p:spPr>
      </p:pic>
      <p:sp>
        <p:nvSpPr>
          <p:cNvPr id="442" name="Google Shape;442;p38"/>
          <p:cNvSpPr txBox="1"/>
          <p:nvPr/>
        </p:nvSpPr>
        <p:spPr>
          <a:xfrm>
            <a:off x="1334278" y="4236147"/>
            <a:ext cx="23513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Arial"/>
                <a:ea typeface="Arial"/>
                <a:cs typeface="Arial"/>
                <a:sym typeface="Arial"/>
              </a:rPr>
              <a:t> </a:t>
            </a:r>
            <a:r>
              <a:rPr lang="tr-TR" sz="800">
                <a:solidFill>
                  <a:schemeClr val="dk1"/>
                </a:solidFill>
                <a:latin typeface="Arial"/>
                <a:ea typeface="Arial"/>
                <a:cs typeface="Arial"/>
                <a:sym typeface="Arial"/>
              </a:rPr>
              <a:t>Figure 10: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https://www.ulusalpost.com/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316F99B8-03C9-4D1B-BCB1-3F6EA4C2E2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9"/>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br>
              <a:rPr lang="el-GR" sz="2500" b="1" dirty="0">
                <a:solidFill>
                  <a:srgbClr val="FF0000"/>
                </a:solidFill>
                <a:latin typeface="Arial"/>
                <a:ea typeface="Arial"/>
                <a:cs typeface="Arial"/>
                <a:sym typeface="Arial"/>
              </a:rPr>
            </a:b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48" name="Google Shape;448;p39"/>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Αν και είναι γενικά αποδεκτό ότι οι πλούσιοι καταναλώνουν υπερβολικά και οι φτωχοί καταναλώνουν ανεπαρκώς, η τάση κατανάλωσης έχει πολύ πιο περίπλοκη δομή από αυτήν την υπόθεση για λόγους υγείας, αλλά και οικονομικούς και περιβαλλοντικούς.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παγκόσμια ανισορροπία στην κατανάλωση τροφίμων μαζί με τη διατροφή και τα απόβλητα τροφίμων εμποδίζουν την επίτευξη βιωσιμότητας.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Κάθε εργαζόμενος στη βιομηχανία τροφίμων ή κουζίνας είναι επίσης άμεσος καταναλωτής τροφίμων. Πρώτοι, οι εργαζόμενοι σε αυτόν τον τομέα πρέπει να απομακρυνθούν από τις ασυνείδητες καταναλωτικές τάσεις.</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D757A576-49FA-4837-A7F2-15B3C9CC74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5: </a:t>
            </a:r>
            <a:r>
              <a:rPr lang="el-GR" sz="2500" b="1" dirty="0">
                <a:solidFill>
                  <a:srgbClr val="FF0000"/>
                </a:solidFill>
                <a:latin typeface="Arial"/>
                <a:ea typeface="Arial"/>
                <a:cs typeface="Arial"/>
                <a:sym typeface="Arial"/>
              </a:rPr>
              <a:t>Εισαγωγή στα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54" name="Google Shape;454;p40"/>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cs typeface="Arial"/>
              </a:rPr>
              <a:t>Στον τομέα της μαγειρικής ο εργαζόμενος πρέπει να καταναλώνει αποτελεσματικά τα τρόφιμα που χρησιμοποιεί για την παρασκευή κέικ και αποτρέπει τη σπατάλη τροφίμων όσο καλύτερα μπορεί.</a:t>
            </a:r>
            <a:endParaRPr sz="1800" dirty="0">
              <a:latin typeface="Arial"/>
              <a:cs typeface="Arial"/>
            </a:endParaRPr>
          </a:p>
          <a:p>
            <a:pPr marL="0" lvl="0" indent="0" algn="just" rtl="0">
              <a:lnSpc>
                <a:spcPct val="107000"/>
              </a:lnSpc>
              <a:spcBef>
                <a:spcPts val="1800"/>
              </a:spcBef>
              <a:spcAft>
                <a:spcPts val="0"/>
              </a:spcAft>
              <a:buClr>
                <a:schemeClr val="dk1"/>
              </a:buClr>
              <a:buSzPts val="1800"/>
              <a:buNone/>
            </a:pPr>
            <a:endParaRPr sz="1800" dirty="0">
              <a:latin typeface="Arial"/>
              <a:ea typeface="Arial"/>
              <a:cs typeface="Arial"/>
              <a:sym typeface="Arial"/>
            </a:endParaRPr>
          </a:p>
          <a:p>
            <a:pPr marL="0" lvl="0" indent="0" algn="just">
              <a:lnSpc>
                <a:spcPct val="107000"/>
              </a:lnSpc>
              <a:spcBef>
                <a:spcPts val="1800"/>
              </a:spcBef>
              <a:buNone/>
            </a:pPr>
            <a:r>
              <a:rPr lang="el-GR" sz="1800" dirty="0">
                <a:latin typeface="Arial"/>
                <a:cs typeface="Arial"/>
              </a:rPr>
              <a:t>Τα δικαιώματα των καταναλωτών πρέπει να γνωστοποιούνται προκειμένου το τμήμα κατανάλωσης να χειρίζεται σωστά στην τροφική αλυσίδα, να προτιμά τα ασφαλή τρόφιμα και να διασφαλίζει ότι ο καταναλωτής έχει πρόσβαση σε ασφαλή τρόφιμα. Υπό αυτή την έννοια, οι οργανώσεις καταναλωτών τροφίμων έχουν σημαντικά καθήκοντα.</a:t>
            </a:r>
            <a:endParaRPr sz="1800" dirty="0">
              <a:latin typeface="Arial"/>
              <a:cs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FEB2279A-80F4-49DB-A766-5270EBFC7F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lvl="0">
              <a:buClr>
                <a:srgbClr val="4472C4"/>
              </a:buClr>
              <a:buSzPts val="2500"/>
            </a:pPr>
            <a:r>
              <a:rPr lang="el-GR" sz="2000" b="1" dirty="0">
                <a:solidFill>
                  <a:srgbClr val="4472C4"/>
                </a:solidFill>
                <a:latin typeface="Arial"/>
                <a:ea typeface="Arial"/>
                <a:cs typeface="Arial"/>
                <a:sym typeface="Arial"/>
              </a:rPr>
              <a:t>ΠΡΟΤΕΡΑΙΟΤΗΤΕΣ ΓΙΑ ΤΙΣ ΘΕΣΕΙΣ ΤΟΥ ΤΟΜΕΑ ΜΑΓΕΙΡΙΚΗΣ</a:t>
            </a:r>
            <a:r>
              <a:rPr lang="tr-TR" sz="2000" dirty="0">
                <a:latin typeface="Arial"/>
                <a:ea typeface="Arial"/>
                <a:cs typeface="Arial"/>
                <a:sym typeface="Arial"/>
              </a:rPr>
              <a:t/>
            </a:r>
            <a:br>
              <a:rPr lang="tr-TR" sz="2000" dirty="0">
                <a:latin typeface="Arial"/>
                <a:ea typeface="Arial"/>
                <a:cs typeface="Arial"/>
                <a:sym typeface="Arial"/>
              </a:rPr>
            </a:br>
            <a:endParaRPr sz="2000" dirty="0"/>
          </a:p>
        </p:txBody>
      </p:sp>
      <p:sp>
        <p:nvSpPr>
          <p:cNvPr id="147" name="Google Shape;147;p4"/>
          <p:cNvSpPr txBox="1">
            <a:spLocks noGrp="1"/>
          </p:cNvSpPr>
          <p:nvPr>
            <p:ph type="body" idx="1"/>
          </p:nvPr>
        </p:nvSpPr>
        <p:spPr>
          <a:xfrm>
            <a:off x="838200" y="1859515"/>
            <a:ext cx="11198290" cy="1543313"/>
          </a:xfrm>
          <a:prstGeom prst="rect">
            <a:avLst/>
          </a:prstGeom>
          <a:noFill/>
          <a:ln>
            <a:noFill/>
          </a:ln>
        </p:spPr>
        <p:txBody>
          <a:bodyPr spcFirstLastPara="1" wrap="square" lIns="91425" tIns="45700" rIns="91425" bIns="45700" anchor="t" anchorCtr="0">
            <a:normAutofit lnSpcReduction="10000"/>
          </a:bodyPr>
          <a:lstStyle/>
          <a:p>
            <a:pPr marL="0" lvl="0" indent="0">
              <a:lnSpc>
                <a:spcPct val="107000"/>
              </a:lnSpc>
              <a:spcBef>
                <a:spcPts val="0"/>
              </a:spcBef>
              <a:buNone/>
            </a:pPr>
            <a:r>
              <a:rPr lang="el-GR" sz="1800" dirty="0">
                <a:latin typeface="Arial"/>
                <a:ea typeface="Arial"/>
                <a:cs typeface="Arial"/>
                <a:sym typeface="Arial"/>
              </a:rPr>
              <a:t>Αποτελεί αυτό το μάθημα προτεραιότητα για το επάγγελμά σας; Δείτε τις προτεραιότητες ανά ομάδες επαγγέλματος παρακάτω.</a:t>
            </a:r>
          </a:p>
          <a:p>
            <a:pPr marL="0" lvl="0" indent="0">
              <a:lnSpc>
                <a:spcPct val="107000"/>
              </a:lnSpc>
              <a:spcBef>
                <a:spcPts val="0"/>
              </a:spcBef>
              <a:buNone/>
            </a:pPr>
            <a:r>
              <a:rPr lang="tr-TR" sz="1800" dirty="0">
                <a:latin typeface="Arial"/>
                <a:ea typeface="Arial"/>
                <a:cs typeface="Arial"/>
                <a:sym typeface="Arial"/>
              </a:rPr>
              <a:t/>
            </a:r>
            <a:br>
              <a:rPr lang="tr-TR" sz="1800" dirty="0">
                <a:latin typeface="Arial"/>
                <a:ea typeface="Arial"/>
                <a:cs typeface="Arial"/>
                <a:sym typeface="Arial"/>
              </a:rPr>
            </a:br>
            <a:r>
              <a:rPr lang="el-GR" sz="1800" dirty="0">
                <a:latin typeface="Arial"/>
                <a:ea typeface="Arial"/>
                <a:cs typeface="Arial"/>
                <a:sym typeface="Arial"/>
              </a:rPr>
              <a:t>Η προτεραιότητα του μαθήματος </a:t>
            </a:r>
            <a:r>
              <a:rPr lang="el-GR" sz="1800" i="1" dirty="0">
                <a:latin typeface="Arial"/>
                <a:ea typeface="Arial"/>
                <a:cs typeface="Arial"/>
                <a:sym typeface="Arial"/>
              </a:rPr>
              <a:t>«Βιώσιμα Συστήματα Τροφίμων»</a:t>
            </a:r>
            <a:r>
              <a:rPr lang="el-GR" sz="1800" dirty="0">
                <a:latin typeface="Arial"/>
                <a:ea typeface="Arial"/>
                <a:cs typeface="Arial"/>
                <a:sym typeface="Arial"/>
              </a:rPr>
              <a:t> για τις επαγγελματικές ομάδες είναι η εξής:</a:t>
            </a:r>
            <a:endParaRPr sz="1800" dirty="0"/>
          </a:p>
        </p:txBody>
      </p:sp>
      <p:grpSp>
        <p:nvGrpSpPr>
          <p:cNvPr id="148" name="Google Shape;148;p4"/>
          <p:cNvGrpSpPr/>
          <p:nvPr/>
        </p:nvGrpSpPr>
        <p:grpSpPr>
          <a:xfrm>
            <a:off x="1283368" y="3897764"/>
            <a:ext cx="10070432" cy="2590025"/>
            <a:chOff x="2483536" y="6070053"/>
            <a:chExt cx="12131743" cy="3924381"/>
          </a:xfrm>
        </p:grpSpPr>
        <p:sp>
          <p:nvSpPr>
            <p:cNvPr id="150" name="Google Shape;150;p4"/>
            <p:cNvSpPr/>
            <p:nvPr/>
          </p:nvSpPr>
          <p:spPr>
            <a:xfrm>
              <a:off x="2483536" y="6996715"/>
              <a:ext cx="2764674" cy="851473"/>
            </a:xfrm>
            <a:prstGeom prst="roundRect">
              <a:avLst>
                <a:gd name="adj" fmla="val 16667"/>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3" name="Google Shape;153;p4"/>
            <p:cNvSpPr txBox="1"/>
            <p:nvPr/>
          </p:nvSpPr>
          <p:spPr>
            <a:xfrm>
              <a:off x="5457253" y="607005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tr-TR" sz="1800" b="1" i="0" u="none" strike="noStrike" cap="none" dirty="0">
                  <a:solidFill>
                    <a:schemeClr val="dk1"/>
                  </a:solidFill>
                  <a:latin typeface="Arial"/>
                  <a:ea typeface="Arial"/>
                  <a:cs typeface="Arial"/>
                  <a:sym typeface="Arial"/>
                </a:rPr>
                <a:t>1.</a:t>
              </a:r>
              <a:r>
                <a:rPr lang="el-GR" sz="1800" b="1" dirty="0">
                  <a:solidFill>
                    <a:schemeClr val="dk1"/>
                  </a:solidFill>
                </a:rPr>
                <a:t>Σεφ και Επαγγελματίες Μαγειρικής</a:t>
              </a:r>
              <a:endParaRPr sz="1800" b="0" i="0" u="none" strike="noStrike" cap="none" dirty="0">
                <a:solidFill>
                  <a:schemeClr val="dk1"/>
                </a:solidFill>
                <a:latin typeface="Arial"/>
                <a:ea typeface="Arial"/>
                <a:cs typeface="Arial"/>
                <a:sym typeface="Arial"/>
              </a:endParaRPr>
            </a:p>
          </p:txBody>
        </p:sp>
        <p:sp>
          <p:nvSpPr>
            <p:cNvPr id="154" name="Google Shape;154;p4"/>
            <p:cNvSpPr txBox="1"/>
            <p:nvPr/>
          </p:nvSpPr>
          <p:spPr>
            <a:xfrm>
              <a:off x="5471279" y="7139122"/>
              <a:ext cx="9144000" cy="55954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tr-TR" sz="1800" b="1" i="0" u="none" strike="noStrike" cap="none" dirty="0" smtClean="0">
                  <a:solidFill>
                    <a:schemeClr val="dk1"/>
                  </a:solidFill>
                  <a:latin typeface="Arial"/>
                  <a:ea typeface="Arial"/>
                  <a:cs typeface="Arial"/>
                  <a:sym typeface="Arial"/>
                </a:rPr>
                <a:t>2. </a:t>
              </a:r>
              <a:r>
                <a:rPr lang="el-GR" sz="1800" b="1" dirty="0">
                  <a:solidFill>
                    <a:schemeClr val="dk1"/>
                  </a:solidFill>
                </a:rPr>
                <a:t>Προϊστάμενοι κουζίνας και ειδικοί/εμπειρογνώμονες</a:t>
              </a:r>
              <a:endParaRPr sz="1800" b="0" i="0" u="none" strike="noStrike" cap="none" dirty="0">
                <a:solidFill>
                  <a:schemeClr val="dk1"/>
                </a:solidFill>
                <a:latin typeface="Arial"/>
                <a:ea typeface="Arial"/>
                <a:cs typeface="Arial"/>
                <a:sym typeface="Arial"/>
              </a:endParaRPr>
            </a:p>
          </p:txBody>
        </p:sp>
        <p:sp>
          <p:nvSpPr>
            <p:cNvPr id="155" name="Google Shape;155;p4"/>
            <p:cNvSpPr txBox="1"/>
            <p:nvPr/>
          </p:nvSpPr>
          <p:spPr>
            <a:xfrm>
              <a:off x="5471279" y="835019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tr-TR" sz="1800" b="1" i="0" u="none" strike="noStrike" cap="none" dirty="0">
                  <a:solidFill>
                    <a:schemeClr val="dk1"/>
                  </a:solidFill>
                  <a:latin typeface="Arial"/>
                  <a:ea typeface="Arial"/>
                  <a:cs typeface="Arial"/>
                  <a:sym typeface="Arial"/>
                </a:rPr>
                <a:t>3. </a:t>
              </a:r>
              <a:r>
                <a:rPr lang="el-GR" sz="1800" b="1" i="0" u="none" strike="noStrike" cap="none" dirty="0">
                  <a:solidFill>
                    <a:schemeClr val="dk1"/>
                  </a:solidFill>
                  <a:latin typeface="Arial"/>
                  <a:ea typeface="Arial"/>
                  <a:cs typeface="Arial"/>
                  <a:sym typeface="Arial"/>
                </a:rPr>
                <a:t>Εξυπηρέτηση Πελατών</a:t>
              </a:r>
              <a:endParaRPr sz="1800" b="0" i="0" u="none" strike="noStrike" cap="none" dirty="0">
                <a:solidFill>
                  <a:schemeClr val="dk1"/>
                </a:solidFill>
                <a:latin typeface="Arial"/>
                <a:ea typeface="Arial"/>
                <a:cs typeface="Arial"/>
                <a:sym typeface="Arial"/>
              </a:endParaRPr>
            </a:p>
          </p:txBody>
        </p:sp>
        <p:sp>
          <p:nvSpPr>
            <p:cNvPr id="156" name="Google Shape;156;p4"/>
            <p:cNvSpPr txBox="1"/>
            <p:nvPr/>
          </p:nvSpPr>
          <p:spPr>
            <a:xfrm>
              <a:off x="5471279" y="9434888"/>
              <a:ext cx="9144000" cy="559546"/>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tr-TR" sz="1800" b="1" i="0" u="none" strike="noStrike" cap="none" dirty="0">
                  <a:solidFill>
                    <a:schemeClr val="dk1"/>
                  </a:solidFill>
                  <a:latin typeface="Arial"/>
                  <a:ea typeface="Arial"/>
                  <a:cs typeface="Arial"/>
                  <a:sym typeface="Arial"/>
                </a:rPr>
                <a:t>4</a:t>
              </a:r>
              <a:r>
                <a:rPr lang="tr-TR" sz="1800" b="1" i="0" u="none" strike="noStrike" cap="none" dirty="0" smtClean="0">
                  <a:solidFill>
                    <a:schemeClr val="dk1"/>
                  </a:solidFill>
                  <a:latin typeface="Arial"/>
                  <a:ea typeface="Arial"/>
                  <a:cs typeface="Arial"/>
                  <a:sym typeface="Arial"/>
                </a:rPr>
                <a:t>.</a:t>
              </a:r>
              <a:r>
                <a:rPr lang="el-GR" sz="1800" b="1" i="0" u="none" strike="noStrike" cap="none" dirty="0" smtClean="0">
                  <a:solidFill>
                    <a:schemeClr val="dk1"/>
                  </a:solidFill>
                  <a:latin typeface="Arial"/>
                  <a:ea typeface="Arial"/>
                  <a:cs typeface="Arial"/>
                  <a:sym typeface="Arial"/>
                </a:rPr>
                <a:t> </a:t>
              </a:r>
              <a:r>
                <a:rPr lang="el-GR" sz="1800" b="1" dirty="0">
                  <a:solidFill>
                    <a:schemeClr val="dk1"/>
                  </a:solidFill>
                </a:rPr>
                <a:t>Προσωπικό καθαριότητας/ειδικοί </a:t>
              </a:r>
              <a:endParaRPr lang="el-GR" sz="1800" dirty="0">
                <a:solidFill>
                  <a:schemeClr val="dk1"/>
                </a:solidFill>
              </a:endParaRPr>
            </a:p>
          </p:txBody>
        </p:sp>
      </p:grpSp>
      <p:sp>
        <p:nvSpPr>
          <p:cNvPr id="2" name="Slide Number Placeholder 1">
            <a:extLst>
              <a:ext uri="{FF2B5EF4-FFF2-40B4-BE49-F238E27FC236}">
                <a16:creationId xmlns:a16="http://schemas.microsoft.com/office/drawing/2014/main" xmlns="" id="{57BCDA83-3636-4112-BC4E-0702768101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a:t>
            </a:fld>
            <a:endParaRPr lang="tr-TR"/>
          </a:p>
        </p:txBody>
      </p:sp>
      <p:sp>
        <p:nvSpPr>
          <p:cNvPr id="14" name="Google Shape;137;p3">
            <a:extLst>
              <a:ext uri="{FF2B5EF4-FFF2-40B4-BE49-F238E27FC236}">
                <a16:creationId xmlns:a16="http://schemas.microsoft.com/office/drawing/2014/main" xmlns="" id="{672DF1B8-F230-43EB-85C8-62CA8C503668}"/>
              </a:ext>
            </a:extLst>
          </p:cNvPr>
          <p:cNvSpPr/>
          <p:nvPr/>
        </p:nvSpPr>
        <p:spPr>
          <a:xfrm>
            <a:off x="1283368" y="3714658"/>
            <a:ext cx="1830676" cy="576842"/>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100" b="1" i="0" u="none" strike="noStrike" cap="none" dirty="0">
                <a:solidFill>
                  <a:srgbClr val="000000"/>
                </a:solidFill>
                <a:latin typeface="Arial"/>
                <a:ea typeface="Arial"/>
                <a:cs typeface="Arial"/>
                <a:sym typeface="Arial"/>
              </a:rPr>
              <a:t>ΜΕΣΑΙΑ ΠΡΟΤΕΡΑΙΟΤΗΤΑ</a:t>
            </a:r>
            <a:endParaRPr sz="1100" b="1" i="0" u="none" strike="noStrike" cap="none" dirty="0">
              <a:solidFill>
                <a:srgbClr val="000000"/>
              </a:solidFill>
              <a:latin typeface="Arial"/>
              <a:ea typeface="Arial"/>
              <a:cs typeface="Arial"/>
              <a:sym typeface="Arial"/>
            </a:endParaRPr>
          </a:p>
        </p:txBody>
      </p:sp>
      <p:sp>
        <p:nvSpPr>
          <p:cNvPr id="15" name="Google Shape;137;p3">
            <a:extLst>
              <a:ext uri="{FF2B5EF4-FFF2-40B4-BE49-F238E27FC236}">
                <a16:creationId xmlns:a16="http://schemas.microsoft.com/office/drawing/2014/main" xmlns="" id="{480E014B-5E15-4698-8623-DDFF912F8211}"/>
              </a:ext>
            </a:extLst>
          </p:cNvPr>
          <p:cNvSpPr/>
          <p:nvPr/>
        </p:nvSpPr>
        <p:spPr>
          <a:xfrm>
            <a:off x="1283368" y="5222799"/>
            <a:ext cx="1830676" cy="576842"/>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100" b="1" i="0" u="none" strike="noStrike" cap="none" dirty="0">
                <a:solidFill>
                  <a:srgbClr val="000000"/>
                </a:solidFill>
                <a:latin typeface="Arial"/>
                <a:ea typeface="Arial"/>
                <a:cs typeface="Arial"/>
                <a:sym typeface="Arial"/>
              </a:rPr>
              <a:t>ΜΕΣΑΙΑ ΠΡΟΤΕΡΑΙΟΤΗΤΑ</a:t>
            </a:r>
            <a:endParaRPr sz="1100" b="1" i="0" u="none" strike="noStrike" cap="none" dirty="0">
              <a:solidFill>
                <a:srgbClr val="000000"/>
              </a:solidFill>
              <a:latin typeface="Arial"/>
              <a:ea typeface="Arial"/>
              <a:cs typeface="Arial"/>
              <a:sym typeface="Arial"/>
            </a:endParaRPr>
          </a:p>
        </p:txBody>
      </p:sp>
      <p:sp>
        <p:nvSpPr>
          <p:cNvPr id="16" name="Google Shape;137;p3">
            <a:extLst>
              <a:ext uri="{FF2B5EF4-FFF2-40B4-BE49-F238E27FC236}">
                <a16:creationId xmlns:a16="http://schemas.microsoft.com/office/drawing/2014/main" xmlns="" id="{DC76EBD2-0772-4A13-A744-ADCB81AA23E0}"/>
              </a:ext>
            </a:extLst>
          </p:cNvPr>
          <p:cNvSpPr/>
          <p:nvPr/>
        </p:nvSpPr>
        <p:spPr>
          <a:xfrm>
            <a:off x="1283368" y="5998680"/>
            <a:ext cx="1830676" cy="576842"/>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100" b="1" i="0" u="none" strike="noStrike" cap="none" dirty="0">
                <a:solidFill>
                  <a:srgbClr val="000000"/>
                </a:solidFill>
                <a:latin typeface="Arial"/>
                <a:ea typeface="Arial"/>
                <a:cs typeface="Arial"/>
                <a:sym typeface="Arial"/>
              </a:rPr>
              <a:t>ΜΕΣΑΙΑ ΠΡΟΤΕΡΑΙΟΤΗΤΑ</a:t>
            </a:r>
            <a:endParaRPr sz="1100" b="1"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000"/>
              <a:buFont typeface="Arial"/>
              <a:buNone/>
            </a:pPr>
            <a:r>
              <a:rPr lang="el-GR" sz="4000" b="1" dirty="0">
                <a:solidFill>
                  <a:schemeClr val="accent1"/>
                </a:solidFill>
                <a:latin typeface="Arial"/>
                <a:ea typeface="Arial"/>
                <a:cs typeface="Arial"/>
                <a:sym typeface="Arial"/>
              </a:rPr>
              <a:t>ΚΕΦΑΛΑΙΟ</a:t>
            </a:r>
            <a:r>
              <a:rPr lang="tr-TR" sz="4000" b="1" dirty="0">
                <a:solidFill>
                  <a:schemeClr val="accent1"/>
                </a:solidFill>
                <a:latin typeface="Arial"/>
                <a:ea typeface="Arial"/>
                <a:cs typeface="Arial"/>
                <a:sym typeface="Arial"/>
              </a:rPr>
              <a:t> 2: </a:t>
            </a:r>
            <a:r>
              <a:rPr lang="el-GR" sz="4000" b="1" dirty="0">
                <a:solidFill>
                  <a:schemeClr val="accent1"/>
                </a:solidFill>
                <a:latin typeface="Arial"/>
                <a:ea typeface="Arial"/>
                <a:cs typeface="Arial"/>
                <a:sym typeface="Arial"/>
              </a:rPr>
              <a:t>ΒΙΩΣΙΜΗ ΔΙΑΤΡΟΦΗ</a:t>
            </a:r>
            <a:endParaRPr sz="4000" dirty="0">
              <a:solidFill>
                <a:schemeClr val="accent1"/>
              </a:solidFill>
            </a:endParaRPr>
          </a:p>
        </p:txBody>
      </p:sp>
      <p:sp>
        <p:nvSpPr>
          <p:cNvPr id="2" name="Slide Number Placeholder 1">
            <a:extLst>
              <a:ext uri="{FF2B5EF4-FFF2-40B4-BE49-F238E27FC236}">
                <a16:creationId xmlns:a16="http://schemas.microsoft.com/office/drawing/2014/main" xmlns="" id="{7EDA9AE7-11D1-458B-B7BC-85CFA55741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2"/>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Διατροφή</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465" name="Google Shape;465;p42"/>
          <p:cNvSpPr txBox="1">
            <a:spLocks noGrp="1"/>
          </p:cNvSpPr>
          <p:nvPr>
            <p:ph type="body" idx="1"/>
          </p:nvPr>
        </p:nvSpPr>
        <p:spPr>
          <a:xfrm>
            <a:off x="1063690" y="1819470"/>
            <a:ext cx="6064898"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διατροφή έχει καθοριστική θέση στη διασφάλιση της αποτελεσματικότητας των συστημάτων τροφίμων και της ασφάλειας των τροφίμων, διότι η σωστή διατροφή αποτελεί προϋπόθεση για μια υγιή ζωή.</a:t>
            </a:r>
            <a:endParaRPr lang="en-US" sz="1800" dirty="0">
              <a:latin typeface="Arial"/>
              <a:ea typeface="Arial"/>
              <a:cs typeface="Arial"/>
              <a:sym typeface="Arial"/>
            </a:endParaRPr>
          </a:p>
          <a:p>
            <a:pPr marL="0" lvl="0" indent="0" algn="just">
              <a:lnSpc>
                <a:spcPct val="107000"/>
              </a:lnSpc>
              <a:spcBef>
                <a:spcPts val="0"/>
              </a:spcBef>
              <a:buNone/>
            </a:pPr>
            <a:endParaRPr lang="en-US"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Υπάρχουν μερικές θεμελιώδεις έννοιες που δείχνουν τη διατροφική κατάσταση. Η γνώση αυτών των εννοιών ενθαρρύνει έναν υπάλληλο που παράγει στον τομέα των τροφίμων να δημιουργήσει υγιή προϊόντα-μενού ενώ παράγει, και αυτό κάνει μια υγιεινή διατροφή να είναι δημοφιλής.</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pic>
        <p:nvPicPr>
          <p:cNvPr id="466" name="Google Shape;466;p42"/>
          <p:cNvPicPr preferRelativeResize="0"/>
          <p:nvPr/>
        </p:nvPicPr>
        <p:blipFill rotWithShape="1">
          <a:blip r:embed="rId3">
            <a:alphaModFix/>
          </a:blip>
          <a:srcRect/>
          <a:stretch/>
        </p:blipFill>
        <p:spPr>
          <a:xfrm>
            <a:off x="7585789" y="2341985"/>
            <a:ext cx="2836506" cy="1649912"/>
          </a:xfrm>
          <a:prstGeom prst="rect">
            <a:avLst/>
          </a:prstGeom>
          <a:noFill/>
          <a:ln>
            <a:noFill/>
          </a:ln>
        </p:spPr>
      </p:pic>
      <p:sp>
        <p:nvSpPr>
          <p:cNvPr id="467" name="Google Shape;467;p42"/>
          <p:cNvSpPr txBox="1"/>
          <p:nvPr/>
        </p:nvSpPr>
        <p:spPr>
          <a:xfrm>
            <a:off x="8170506" y="4054957"/>
            <a:ext cx="2251788"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11: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https://tr.pinterest.com/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1233E63E-4202-40D7-807F-75B8E6AEDA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Διατροφή</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73" name="Google Shape;473;p43"/>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107000"/>
              </a:lnSpc>
              <a:spcBef>
                <a:spcPts val="0"/>
              </a:spcBef>
              <a:buNone/>
            </a:pPr>
            <a:r>
              <a:rPr lang="el-GR" sz="1800" dirty="0">
                <a:latin typeface="Arial"/>
                <a:ea typeface="Arial"/>
                <a:cs typeface="Arial"/>
                <a:sym typeface="Arial"/>
              </a:rPr>
              <a:t>Έτσι, εάν είστε ένα άτομο που θέλει να γίνει μάγειρας, διαιτολόγος κ.λπ. σε μια βιομηχανία τροφίμων, γνωρίζετε τους παρακάτω ορισμούς που είναι οι πιο βασικές διατροφικές έννοιες;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έννοια του "υποσιτισμού" είναι η μη ισορροπημένη κατανάλωση των τροφίμων που πρέπει να καταναλώνονται για μια υγιή ζωή σε ανεπαρκή ή υπερβολική ποσότητα.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 όρος «υποσιτισμός» αναφέρεται στη συνεχή λήψη ανεπαρκών διατροφικών απαιτήσεων.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έννοια της «κρυμμένης πείνας» σημαίνει την ανεπαρκή πρόσληψη ορισμένων βασικών θρεπτικών συστατικών όπως ο σίδηρος και το φολικό οξύ, αν και καταναλώνεται επαρκής ενέργεια και πρωτεΐνη.</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«Υπερδιατροφή» σημαίνει χρόνια κατανάλωση περισσότερης ενέργειας από την απαιτούμενη και είναι μια κατάσταση που μπορεί να προκαλέσει παχυσαρκία.</a:t>
            </a:r>
            <a:endParaRPr dirty="0"/>
          </a:p>
        </p:txBody>
      </p:sp>
      <p:sp>
        <p:nvSpPr>
          <p:cNvPr id="2" name="Slide Number Placeholder 1">
            <a:extLst>
              <a:ext uri="{FF2B5EF4-FFF2-40B4-BE49-F238E27FC236}">
                <a16:creationId xmlns:a16="http://schemas.microsoft.com/office/drawing/2014/main" xmlns="" id="{294B50EF-30EC-46E6-BEAF-7E4F6DB4A9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1063690" y="681037"/>
            <a:ext cx="9358604" cy="14673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Nutrition</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79" name="Google Shape;479;p44"/>
          <p:cNvSpPr txBox="1">
            <a:spLocks noGrp="1"/>
          </p:cNvSpPr>
          <p:nvPr>
            <p:ph type="body" idx="1"/>
          </p:nvPr>
        </p:nvSpPr>
        <p:spPr>
          <a:xfrm>
            <a:off x="5271797" y="2148396"/>
            <a:ext cx="4973216" cy="4028567"/>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Τα περιεχόμενα αυτών των εννοιών υπογραμμίζουν επίσης τη σημασία της χρήσης των τροφίμων και των διαστάσεων αξιοπιστίας των τροφίμων στην ασφάλεια των τροφίμων. Το να φτάσετε και να καταναλώσετε τρόφιμα θα είναι ανεπαρκές για την εκπλήρωση του σκοπού ενός βιώσιμου συστήματος τροφίμων και η συμβολή του στην ασφάλεια των τροφίμων θα περιοριστεί σε αυτό το βαθμό.</a:t>
            </a:r>
            <a:endParaRPr dirty="0"/>
          </a:p>
        </p:txBody>
      </p:sp>
      <p:pic>
        <p:nvPicPr>
          <p:cNvPr id="480" name="Google Shape;480;p44"/>
          <p:cNvPicPr preferRelativeResize="0"/>
          <p:nvPr/>
        </p:nvPicPr>
        <p:blipFill rotWithShape="1">
          <a:blip r:embed="rId3">
            <a:alphaModFix/>
          </a:blip>
          <a:srcRect/>
          <a:stretch/>
        </p:blipFill>
        <p:spPr>
          <a:xfrm>
            <a:off x="1063690" y="2148396"/>
            <a:ext cx="3043256" cy="1770695"/>
          </a:xfrm>
          <a:prstGeom prst="rect">
            <a:avLst/>
          </a:prstGeom>
          <a:noFill/>
          <a:ln>
            <a:noFill/>
          </a:ln>
        </p:spPr>
      </p:pic>
      <p:sp>
        <p:nvSpPr>
          <p:cNvPr id="481" name="Google Shape;481;p44"/>
          <p:cNvSpPr txBox="1"/>
          <p:nvPr/>
        </p:nvSpPr>
        <p:spPr>
          <a:xfrm>
            <a:off x="2152262" y="3996266"/>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Figure 12: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https://www.scoop.it/</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45879D4F-9730-4903-B2DE-9DC8E759E6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43</a:t>
            </a:fld>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5"/>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Διατροφή</a:t>
            </a:r>
            <a:endParaRPr sz="2500" dirty="0"/>
          </a:p>
        </p:txBody>
      </p:sp>
      <p:sp>
        <p:nvSpPr>
          <p:cNvPr id="487" name="Google Shape;487;p45"/>
          <p:cNvSpPr txBox="1">
            <a:spLocks noGrp="1"/>
          </p:cNvSpPr>
          <p:nvPr>
            <p:ph type="body" idx="1"/>
          </p:nvPr>
        </p:nvSpPr>
        <p:spPr>
          <a:xfrm>
            <a:off x="1063690" y="1828800"/>
            <a:ext cx="9358604"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ανάγκη για θερμίδες, που είναι η μέτρηση της ποσότητας ενέργειας που περιέχεται στα τρόφιμα και τα ποτά, ποικίλλει ανάλογα με την ηλικία, τη σωματική δραστηριότητα, το ύψος και το βάρος και ορισμένες ορμόνες όπως ο θυρεοειδής, τα φάρμακα που χρησιμοποιούνται και την κατάσταση της νόσου.</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αλλαγή στις τάσεις κατανάλωσης τροφίμων έχει σημαντική επίδραση, ιδίως στον τομέα της υγείας. Ενώ οι διατροφικές ασθένειες εμφανίζονται σε χώρες χαμηλού και μεσαίου εισοδήματος, η παχυσαρκία εμφανίζεται σε πολλές αναπτυσσόμενες χώρες παράλληλα με την παγκοσμιοποίηση των συστημάτων τροφίμων.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Οι πηγές υποσιτισμού είναι διαφορετικές και περιβάλλονται από το οικονομικό, κοινωνικό, πολιτικό, πολιτιστικό και φυσικό περιβάλλον</a:t>
            </a:r>
            <a:endParaRPr dirty="0"/>
          </a:p>
        </p:txBody>
      </p:sp>
      <p:sp>
        <p:nvSpPr>
          <p:cNvPr id="2" name="Slide Number Placeholder 1">
            <a:extLst>
              <a:ext uri="{FF2B5EF4-FFF2-40B4-BE49-F238E27FC236}">
                <a16:creationId xmlns:a16="http://schemas.microsoft.com/office/drawing/2014/main" xmlns="" id="{E90CD579-A9E9-4A00-A568-47391D5202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44</a:t>
            </a:fld>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6"/>
          <p:cNvSpPr txBox="1">
            <a:spLocks noGrp="1"/>
          </p:cNvSpPr>
          <p:nvPr>
            <p:ph type="title"/>
          </p:nvPr>
        </p:nvSpPr>
        <p:spPr>
          <a:xfrm>
            <a:off x="1063690" y="933061"/>
            <a:ext cx="9358604" cy="12153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Διατροφή</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493" name="Google Shape;493;p46"/>
          <p:cNvSpPr txBox="1">
            <a:spLocks noGrp="1"/>
          </p:cNvSpPr>
          <p:nvPr>
            <p:ph type="body" idx="1"/>
          </p:nvPr>
        </p:nvSpPr>
        <p:spPr>
          <a:xfrm>
            <a:off x="1063690" y="1828800"/>
            <a:ext cx="9358604"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Επομένως, η συζήτηση του υποσιτισμού απαιτεί ολοκληρωμένες δραστηριότητες και συμπληρωματικές πρωτοβουλίες στη γεωργία και το σύστημα τροφίμων, στη διαχείριση των φυσικών πόρων, στη δημόσια υγεία και την εκπαίδευση, και σε ευρύτερους τομείς πολιτικής.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Εκτός από την οικονομική διάσταση, η καθοδήγηση των καταναλωτικών συνηθειών και η ευαισθητοποίηση θα δημιουργήσουν θετικά αποτελέσματα στη διατροφή.</a:t>
            </a:r>
            <a:endParaRPr dirty="0"/>
          </a:p>
        </p:txBody>
      </p:sp>
      <p:sp>
        <p:nvSpPr>
          <p:cNvPr id="2" name="Slide Number Placeholder 1">
            <a:extLst>
              <a:ext uri="{FF2B5EF4-FFF2-40B4-BE49-F238E27FC236}">
                <a16:creationId xmlns:a16="http://schemas.microsoft.com/office/drawing/2014/main" xmlns="" id="{22F00A06-B8D4-444E-900C-6A9E673DAD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45</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7"/>
          <p:cNvSpPr txBox="1">
            <a:spLocks noGrp="1"/>
          </p:cNvSpPr>
          <p:nvPr>
            <p:ph type="title"/>
          </p:nvPr>
        </p:nvSpPr>
        <p:spPr>
          <a:xfrm>
            <a:off x="1063690" y="877078"/>
            <a:ext cx="9358604" cy="12713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Βιώσιμη Διατροφή και οι Βασικές Αρχές της</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499" name="Google Shape;499;p47"/>
          <p:cNvSpPr txBox="1">
            <a:spLocks noGrp="1"/>
          </p:cNvSpPr>
          <p:nvPr>
            <p:ph type="body" idx="1"/>
          </p:nvPr>
        </p:nvSpPr>
        <p:spPr>
          <a:xfrm>
            <a:off x="1063690" y="2148396"/>
            <a:ext cx="9707142" cy="4028567"/>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endParaRPr sz="180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a:p>
        </p:txBody>
      </p:sp>
      <p:pic>
        <p:nvPicPr>
          <p:cNvPr id="500" name="Google Shape;500;p47"/>
          <p:cNvPicPr preferRelativeResize="0"/>
          <p:nvPr/>
        </p:nvPicPr>
        <p:blipFill rotWithShape="1">
          <a:blip r:embed="rId3">
            <a:alphaModFix/>
          </a:blip>
          <a:srcRect/>
          <a:stretch/>
        </p:blipFill>
        <p:spPr>
          <a:xfrm>
            <a:off x="3499174" y="1868414"/>
            <a:ext cx="3993005" cy="2290631"/>
          </a:xfrm>
          <a:prstGeom prst="rect">
            <a:avLst/>
          </a:prstGeom>
          <a:noFill/>
          <a:ln>
            <a:noFill/>
          </a:ln>
        </p:spPr>
      </p:pic>
      <p:sp>
        <p:nvSpPr>
          <p:cNvPr id="501" name="Google Shape;501;p47"/>
          <p:cNvSpPr txBox="1"/>
          <p:nvPr/>
        </p:nvSpPr>
        <p:spPr>
          <a:xfrm>
            <a:off x="4674832" y="4223583"/>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13: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https://besinler.net/</a:t>
            </a:r>
            <a:endParaRPr sz="800">
              <a:solidFill>
                <a:schemeClr val="dk1"/>
              </a:solidFill>
              <a:latin typeface="Calibri"/>
              <a:ea typeface="Calibri"/>
              <a:cs typeface="Calibri"/>
              <a:sym typeface="Calibri"/>
            </a:endParaRPr>
          </a:p>
        </p:txBody>
      </p:sp>
      <p:sp>
        <p:nvSpPr>
          <p:cNvPr id="502" name="Google Shape;502;p47"/>
          <p:cNvSpPr txBox="1"/>
          <p:nvPr/>
        </p:nvSpPr>
        <p:spPr>
          <a:xfrm>
            <a:off x="1063690" y="4643540"/>
            <a:ext cx="8892073" cy="981382"/>
          </a:xfrm>
          <a:prstGeom prst="rect">
            <a:avLst/>
          </a:prstGeom>
          <a:noFill/>
          <a:ln>
            <a:noFill/>
          </a:ln>
        </p:spPr>
        <p:txBody>
          <a:bodyPr spcFirstLastPara="1" wrap="square" lIns="91425" tIns="45700" rIns="91425" bIns="45700" anchor="t" anchorCtr="0">
            <a:spAutoFit/>
          </a:bodyPr>
          <a:lstStyle/>
          <a:p>
            <a:pPr lvl="0" algn="just">
              <a:lnSpc>
                <a:spcPct val="107000"/>
              </a:lnSpc>
            </a:pPr>
            <a:r>
              <a:rPr lang="el-GR" sz="1800" dirty="0">
                <a:solidFill>
                  <a:schemeClr val="dk1"/>
                </a:solidFill>
              </a:rPr>
              <a:t>Ο FAO ορίζει τη βιώσιμη διατροφή ως μια μορφή ζωής που είναι , θρεπτική, ασφαλής, υγιής, προστατευτική προς το οικοσύστημα, προσβάσιμη, δίκαιη, οικονομικά προσβάσιμη και φυσικής προέλευσης.</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E599D0F1-D28A-4A9F-BEC8-3256E0BFB2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46</a:t>
            </a:fld>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8"/>
          <p:cNvSpPr txBox="1">
            <a:spLocks noGrp="1"/>
          </p:cNvSpPr>
          <p:nvPr>
            <p:ph type="title"/>
          </p:nvPr>
        </p:nvSpPr>
        <p:spPr>
          <a:xfrm>
            <a:off x="1129004" y="895739"/>
            <a:ext cx="9293290"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Βιώσιμη Διατροφή και οι Βασικές Αρχές της</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08" name="Google Shape;508;p48"/>
          <p:cNvSpPr txBox="1">
            <a:spLocks noGrp="1"/>
          </p:cNvSpPr>
          <p:nvPr>
            <p:ph type="body" idx="1"/>
          </p:nvPr>
        </p:nvSpPr>
        <p:spPr>
          <a:xfrm>
            <a:off x="1129004" y="1800808"/>
            <a:ext cx="9293290" cy="4376155"/>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el-GR" sz="1800" b="1" dirty="0">
                <a:latin typeface="Arial"/>
                <a:ea typeface="Arial"/>
                <a:cs typeface="Arial"/>
                <a:sym typeface="Arial"/>
              </a:rPr>
              <a:t>Οι βασικές αρχές της Βιώσιμης Διατροφής</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Εάν είστε άτομο που θέλει να εργαστεί ή να εργαστεί στον τομέα της κουζίνας, θα πρέπει πρώτα να εφαρμόσετε τις ακόλουθες προτάσεις για τη βιώσιμη διατροφή ως επαγγελματική απαίτηση μόνοι σας και στη συνέχεια να τις ενσωματώσετε στην κοινωνία.</a:t>
            </a:r>
            <a:endParaRPr sz="1800" dirty="0">
              <a:latin typeface="Calibri"/>
              <a:ea typeface="Calibri"/>
              <a:cs typeface="Calibri"/>
              <a:sym typeface="Calibri"/>
            </a:endParaRPr>
          </a:p>
          <a:p>
            <a:pPr marL="342900" lvl="0" indent="-342900" algn="just" rtl="0">
              <a:lnSpc>
                <a:spcPct val="107000"/>
              </a:lnSpc>
              <a:spcBef>
                <a:spcPts val="1800"/>
              </a:spcBef>
              <a:spcAft>
                <a:spcPts val="0"/>
              </a:spcAft>
              <a:buClr>
                <a:schemeClr val="dk1"/>
              </a:buClr>
              <a:buSzPts val="1800"/>
              <a:buFont typeface="Noto Sans Symbols"/>
              <a:buChar char="✔"/>
            </a:pPr>
            <a:r>
              <a:rPr lang="el-GR" sz="1800" dirty="0">
                <a:latin typeface="Arial"/>
                <a:ea typeface="Arial"/>
                <a:cs typeface="Arial"/>
                <a:sym typeface="Arial"/>
              </a:rPr>
              <a:t>Διατηρείστε μια επαρκή και ισσοροπημένη διατροφή</a:t>
            </a:r>
            <a:r>
              <a:rPr lang="tr-TR" sz="1800" dirty="0">
                <a:latin typeface="Arial"/>
                <a:ea typeface="Arial"/>
                <a:cs typeface="Arial"/>
                <a:sym typeface="Arial"/>
              </a:rPr>
              <a:t>.</a:t>
            </a:r>
            <a:endParaRPr sz="1800" dirty="0">
              <a:latin typeface="Calibri"/>
              <a:ea typeface="Calibri"/>
              <a:cs typeface="Calibri"/>
              <a:sym typeface="Calibri"/>
            </a:endParaRPr>
          </a:p>
          <a:p>
            <a:pPr marL="342900" lvl="0" algn="just">
              <a:lnSpc>
                <a:spcPct val="107000"/>
              </a:lnSpc>
              <a:buFont typeface="Noto Sans Symbols"/>
              <a:buChar char="✔"/>
            </a:pPr>
            <a:r>
              <a:rPr lang="el-GR" sz="1800" dirty="0">
                <a:latin typeface="Arial"/>
                <a:ea typeface="Arial"/>
                <a:cs typeface="Arial"/>
                <a:sym typeface="Arial"/>
              </a:rPr>
              <a:t>Προτιμήστε πηγές φυτικών πρωτεϊνών αντί ζωικών πρωτεϊνών (αυγά, κρέας, γάλα).</a:t>
            </a:r>
          </a:p>
          <a:p>
            <a:pPr marL="342900" lvl="0" algn="just">
              <a:lnSpc>
                <a:spcPct val="107000"/>
              </a:lnSpc>
              <a:buFont typeface="Noto Sans Symbols"/>
              <a:buChar char="✔"/>
            </a:pPr>
            <a:r>
              <a:rPr lang="el-GR" sz="1800" dirty="0">
                <a:latin typeface="Arial"/>
                <a:ea typeface="Arial"/>
                <a:cs typeface="Arial"/>
                <a:sym typeface="Arial"/>
              </a:rPr>
              <a:t>Προσέξτε να καταναλώνετε τουλάχιστον 5 μερίδες φρούτων και λαχανικών την ημέρα.</a:t>
            </a:r>
          </a:p>
          <a:p>
            <a:pPr marL="342900" lvl="0" algn="just">
              <a:lnSpc>
                <a:spcPct val="107000"/>
              </a:lnSpc>
              <a:buFont typeface="Noto Sans Symbols"/>
              <a:buChar char="✔"/>
            </a:pPr>
            <a:r>
              <a:rPr lang="el-GR" sz="1800" dirty="0">
                <a:latin typeface="Arial"/>
                <a:ea typeface="Arial"/>
                <a:cs typeface="Arial"/>
                <a:sym typeface="Arial"/>
              </a:rPr>
              <a:t>Δώστε προσοχή στη συχνότητα κατανάλωσης και την ποσότητα συσκευασμένων τροφίμων που περιέχουν ζάχαρη, λίπος και αλάτι.</a:t>
            </a: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DC5EDBFD-FBA7-4226-9FAD-3448711D57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47</a:t>
            </a:fld>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9"/>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Βιώσιμη Διατροφή και οι Βασικές Αρχές της</a:t>
            </a:r>
            <a:endParaRPr sz="2500" dirty="0"/>
          </a:p>
        </p:txBody>
      </p:sp>
      <p:sp>
        <p:nvSpPr>
          <p:cNvPr id="514" name="Google Shape;514;p49"/>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lnSpcReduction="10000"/>
          </a:bodyPr>
          <a:lstStyle/>
          <a:p>
            <a:pPr marL="342900" lvl="0" algn="just">
              <a:lnSpc>
                <a:spcPct val="107000"/>
              </a:lnSpc>
              <a:spcBef>
                <a:spcPts val="0"/>
              </a:spcBef>
              <a:buFont typeface="Noto Sans Symbols"/>
              <a:buChar char="✔"/>
            </a:pPr>
            <a:r>
              <a:rPr lang="el-GR" sz="1800" dirty="0">
                <a:latin typeface="Arial"/>
                <a:ea typeface="Arial"/>
                <a:cs typeface="Arial"/>
                <a:sym typeface="Arial"/>
              </a:rPr>
              <a:t>Αυξήστε την πρόσληψη οσπρίων, δημητριακών ολικής αλέσεως και ελαιούχων καρπών, όπως φουντούκια, καρύδια ή αμύγδαλα.</a:t>
            </a:r>
          </a:p>
          <a:p>
            <a:pPr marL="342900" lvl="0" algn="just">
              <a:lnSpc>
                <a:spcPct val="107000"/>
              </a:lnSpc>
              <a:spcBef>
                <a:spcPts val="0"/>
              </a:spcBef>
              <a:buFont typeface="Noto Sans Symbols"/>
              <a:buChar char="✔"/>
            </a:pPr>
            <a:r>
              <a:rPr lang="el-GR" sz="1800" dirty="0">
                <a:latin typeface="Arial"/>
                <a:ea typeface="Arial"/>
                <a:cs typeface="Arial"/>
                <a:sym typeface="Arial"/>
              </a:rPr>
              <a:t>Προτιμήστε τα ψάρια που ψαρεύονατι με βιώσιμη αλιεία (αλιεύονται κατά την κατάλληλη περίοδο, χωρίς κίνδυνο υπεαλίευσης)</a:t>
            </a:r>
          </a:p>
          <a:p>
            <a:pPr marL="342900" lvl="0" algn="just">
              <a:lnSpc>
                <a:spcPct val="107000"/>
              </a:lnSpc>
              <a:spcBef>
                <a:spcPts val="0"/>
              </a:spcBef>
              <a:buFont typeface="Noto Sans Symbols"/>
              <a:buChar char="✔"/>
            </a:pPr>
            <a:r>
              <a:rPr lang="el-GR" sz="1800" dirty="0">
                <a:latin typeface="Arial"/>
                <a:ea typeface="Arial"/>
                <a:cs typeface="Arial"/>
                <a:sym typeface="Arial"/>
              </a:rPr>
              <a:t>Καταναλώνεται εποχικά φρούτα και λαχανικά.</a:t>
            </a:r>
            <a:endParaRPr sz="1800" dirty="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el-GR" sz="1800" dirty="0">
                <a:latin typeface="Arial"/>
                <a:ea typeface="Arial"/>
                <a:cs typeface="Arial"/>
                <a:sym typeface="Arial"/>
              </a:rPr>
              <a:t>Προσέχετε να καταναλώνεται τροπικά προϊόντα και να αγοράζετε από τοπικούς παραγωγούς.</a:t>
            </a:r>
            <a:endParaRPr sz="1800" dirty="0">
              <a:latin typeface="Calibri"/>
              <a:ea typeface="Calibri"/>
              <a:cs typeface="Calibri"/>
              <a:sym typeface="Calibri"/>
            </a:endParaRPr>
          </a:p>
          <a:p>
            <a:pPr marL="342900" lvl="0" algn="just">
              <a:lnSpc>
                <a:spcPct val="107000"/>
              </a:lnSpc>
              <a:buFont typeface="Noto Sans Symbols"/>
              <a:buChar char="✔"/>
            </a:pPr>
            <a:r>
              <a:rPr lang="el-GR" sz="1800" dirty="0">
                <a:latin typeface="Arial"/>
                <a:ea typeface="Arial"/>
                <a:cs typeface="Arial"/>
                <a:sym typeface="Arial"/>
              </a:rPr>
              <a:t>Διατηρήστε το ιδανικό σας σωματικό βάρος και προσπαθήστε να φτάσετε στο ιδανικό σωματικό βάρος.</a:t>
            </a:r>
          </a:p>
          <a:p>
            <a:pPr marL="342900" lvl="0" algn="just">
              <a:lnSpc>
                <a:spcPct val="107000"/>
              </a:lnSpc>
              <a:buFont typeface="Noto Sans Symbols"/>
              <a:buChar char="✔"/>
            </a:pPr>
            <a:r>
              <a:rPr lang="el-GR" sz="1800" dirty="0">
                <a:latin typeface="Arial"/>
                <a:ea typeface="Arial"/>
                <a:cs typeface="Arial"/>
                <a:sym typeface="Arial"/>
              </a:rPr>
              <a:t>Σκεφτείτε και ρωτήστε από και πού προέρχονται όλα τα τρόφιμα που έρχονται στο τραπέζι σας.</a:t>
            </a:r>
          </a:p>
          <a:p>
            <a:pPr marL="342900" lvl="0" algn="just">
              <a:lnSpc>
                <a:spcPct val="107000"/>
              </a:lnSpc>
              <a:buFont typeface="Noto Sans Symbols"/>
              <a:buChar char="✔"/>
            </a:pPr>
            <a:r>
              <a:rPr lang="el-GR" sz="1800" dirty="0">
                <a:latin typeface="Arial"/>
                <a:ea typeface="Arial"/>
                <a:cs typeface="Arial"/>
                <a:sym typeface="Arial"/>
              </a:rPr>
              <a:t>Μειώστε την πρόσληψη κόκκινου κρέατος, επεξεργασμένων προϊόντων κρέατος και ζωικού λίπους.</a:t>
            </a:r>
            <a:endParaRPr dirty="0"/>
          </a:p>
        </p:txBody>
      </p:sp>
      <p:sp>
        <p:nvSpPr>
          <p:cNvPr id="2" name="Slide Number Placeholder 1">
            <a:extLst>
              <a:ext uri="{FF2B5EF4-FFF2-40B4-BE49-F238E27FC236}">
                <a16:creationId xmlns:a16="http://schemas.microsoft.com/office/drawing/2014/main" xmlns="" id="{46A50D0F-5BE0-45F6-BDAA-81A6402CAC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 </a:t>
            </a:r>
            <a:r>
              <a:rPr lang="tr-TR" sz="2500" b="1" dirty="0">
                <a:solidFill>
                  <a:srgbClr val="FF0000"/>
                </a:solidFill>
                <a:latin typeface="Arial"/>
                <a:ea typeface="Arial"/>
                <a:cs typeface="Arial"/>
                <a:sym typeface="Arial"/>
              </a:rPr>
              <a:t>2: </a:t>
            </a:r>
            <a:r>
              <a:rPr lang="el-GR" sz="2500" b="1" dirty="0">
                <a:solidFill>
                  <a:srgbClr val="FF0000"/>
                </a:solidFill>
                <a:latin typeface="Arial"/>
                <a:ea typeface="Arial"/>
                <a:cs typeface="Arial"/>
                <a:sym typeface="Arial"/>
              </a:rPr>
              <a:t>Βιώσιμη Διατροφή και οι Βασικές Αρχές της</a:t>
            </a:r>
            <a:endParaRPr sz="2500" dirty="0"/>
          </a:p>
        </p:txBody>
      </p:sp>
      <p:sp>
        <p:nvSpPr>
          <p:cNvPr id="520" name="Google Shape;520;p50"/>
          <p:cNvSpPr txBox="1">
            <a:spLocks noGrp="1"/>
          </p:cNvSpPr>
          <p:nvPr>
            <p:ph type="body" idx="1"/>
          </p:nvPr>
        </p:nvSpPr>
        <p:spPr>
          <a:xfrm>
            <a:off x="1063690" y="1819469"/>
            <a:ext cx="9358604" cy="4357494"/>
          </a:xfrm>
          <a:prstGeom prst="rect">
            <a:avLst/>
          </a:prstGeom>
          <a:noFill/>
          <a:ln>
            <a:noFill/>
          </a:ln>
        </p:spPr>
        <p:txBody>
          <a:bodyPr spcFirstLastPara="1" wrap="square" lIns="91425" tIns="45700" rIns="91425" bIns="45700" anchor="t" anchorCtr="0">
            <a:normAutofit/>
          </a:bodyPr>
          <a:lstStyle/>
          <a:p>
            <a:pPr marL="228600" lvl="0" indent="-228600" algn="just" rtl="0">
              <a:lnSpc>
                <a:spcPct val="107000"/>
              </a:lnSpc>
              <a:spcBef>
                <a:spcPts val="0"/>
              </a:spcBef>
              <a:spcAft>
                <a:spcPts val="0"/>
              </a:spcAft>
              <a:buClr>
                <a:schemeClr val="dk1"/>
              </a:buClr>
              <a:buSzPts val="1800"/>
              <a:buFont typeface="Noto Sans Symbols"/>
              <a:buChar char="✔"/>
            </a:pPr>
            <a:r>
              <a:rPr lang="el-GR" sz="1800" dirty="0">
                <a:latin typeface="Arial"/>
                <a:ea typeface="Arial"/>
                <a:cs typeface="Arial"/>
                <a:sym typeface="Arial"/>
              </a:rPr>
              <a:t>Διατηρείται τα προϊόντα που αγοράζετε σε σωστές συνθήκες.</a:t>
            </a:r>
            <a:endParaRPr sz="1800" dirty="0">
              <a:latin typeface="Arial"/>
              <a:ea typeface="Arial"/>
              <a:cs typeface="Arial"/>
              <a:sym typeface="Arial"/>
            </a:endParaRPr>
          </a:p>
          <a:p>
            <a:pPr marL="342900" lvl="0" algn="just">
              <a:lnSpc>
                <a:spcPct val="107000"/>
              </a:lnSpc>
              <a:spcBef>
                <a:spcPts val="1800"/>
              </a:spcBef>
              <a:buFont typeface="Noto Sans Symbols"/>
              <a:buChar char="✔"/>
            </a:pPr>
            <a:r>
              <a:rPr lang="el-GR" sz="1800" dirty="0">
                <a:latin typeface="Arial"/>
                <a:ea typeface="Arial"/>
                <a:cs typeface="Arial"/>
                <a:sym typeface="Arial"/>
              </a:rPr>
              <a:t>Μην σπαταλάτε φαγητό. Αξιοποιήστε τους χυμούς ή τα μέρη του φαγητού, όπως μίσχους και φύλλα.</a:t>
            </a:r>
          </a:p>
          <a:p>
            <a:pPr marL="342900" lvl="0" algn="just">
              <a:lnSpc>
                <a:spcPct val="107000"/>
              </a:lnSpc>
              <a:spcBef>
                <a:spcPts val="1800"/>
              </a:spcBef>
              <a:buFont typeface="Noto Sans Symbols"/>
              <a:buChar char="✔"/>
            </a:pPr>
            <a:r>
              <a:rPr lang="el-GR" sz="1800" dirty="0">
                <a:latin typeface="Arial"/>
                <a:ea typeface="Arial"/>
                <a:cs typeface="Arial"/>
                <a:sym typeface="Arial"/>
              </a:rPr>
              <a:t>Μειώστε τη χρήση συσκευασιών, πλαστικών σακουλών και επιλέξτε ανακυκλώσιμα προϊόντα που μπορούν να χρησιμοποιηθούν επανειλημμένα και δεν βλάπτουν το περιβάλλον.</a:t>
            </a:r>
          </a:p>
          <a:p>
            <a:pPr marL="0" lvl="0" indent="0" algn="just">
              <a:lnSpc>
                <a:spcPct val="107000"/>
              </a:lnSpc>
              <a:spcBef>
                <a:spcPts val="1800"/>
              </a:spcBef>
              <a:buNone/>
            </a:pPr>
            <a:r>
              <a:rPr lang="el-GR" sz="1800">
                <a:latin typeface="Arial"/>
                <a:cs typeface="Arial"/>
                <a:sym typeface="Arial"/>
              </a:rPr>
              <a:t>Αν θέλετε να μάθετε περισσότερα για τη βιώσιμη διατροφή, μπορείτε να παρακολουθήσετε τα παρακάτω βίντεο:</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https://www.youtube.com/watch?v=I20Yl2gRYOA</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https://www.youtube.com/watch?v=iSCxkvvBA0Q</a:t>
            </a:r>
            <a:endParaRPr sz="1800" dirty="0">
              <a:latin typeface="Calibri"/>
              <a:ea typeface="Calibri"/>
              <a:cs typeface="Calibri"/>
              <a:sym typeface="Calibri"/>
            </a:endParaRPr>
          </a:p>
          <a:p>
            <a:pPr marL="228600" lvl="0" indent="-114300" algn="just" rtl="0">
              <a:lnSpc>
                <a:spcPct val="107000"/>
              </a:lnSpc>
              <a:spcBef>
                <a:spcPts val="1800"/>
              </a:spcBef>
              <a:spcAft>
                <a:spcPts val="0"/>
              </a:spcAft>
              <a:buClr>
                <a:schemeClr val="dk1"/>
              </a:buClr>
              <a:buSzPts val="1800"/>
              <a:buFont typeface="Noto Sans Symbols"/>
              <a:buNone/>
            </a:pP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E4B95892-FEA3-43A1-AFC2-AC3AE75259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49</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1073020" y="905069"/>
            <a:ext cx="934927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ΣΚΟΠΟΣ &amp; ΣΤΟΧΟΙ</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225" name="Google Shape;225;p5"/>
          <p:cNvSpPr txBox="1">
            <a:spLocks noGrp="1"/>
          </p:cNvSpPr>
          <p:nvPr>
            <p:ph type="body" idx="1"/>
          </p:nvPr>
        </p:nvSpPr>
        <p:spPr>
          <a:xfrm>
            <a:off x="1073020" y="1810139"/>
            <a:ext cx="9349274" cy="4718998"/>
          </a:xfrm>
          <a:prstGeom prst="rect">
            <a:avLst/>
          </a:prstGeom>
          <a:noFill/>
          <a:ln>
            <a:noFill/>
          </a:ln>
        </p:spPr>
        <p:txBody>
          <a:bodyPr spcFirstLastPara="1" wrap="square" lIns="91425" tIns="45700" rIns="91425" bIns="45700" anchor="t" anchorCtr="0">
            <a:normAutofit/>
          </a:bodyPr>
          <a:lstStyle/>
          <a:p>
            <a:pPr marL="0" lvl="0" indent="0" algn="just">
              <a:lnSpc>
                <a:spcPct val="160000"/>
              </a:lnSpc>
              <a:spcBef>
                <a:spcPts val="600"/>
              </a:spcBef>
              <a:buNone/>
            </a:pPr>
            <a:r>
              <a:rPr lang="el-GR" sz="1900" dirty="0">
                <a:latin typeface="Arial"/>
                <a:ea typeface="Arial"/>
                <a:cs typeface="Arial"/>
                <a:sym typeface="Arial"/>
              </a:rPr>
              <a:t>Αυτή η ενότητα θα εισάγει τους μαθητευόμενους με μεταναστευτικό/προσφυγικό προφίλ:</a:t>
            </a:r>
            <a:endParaRPr lang="it-IT" sz="1900" dirty="0">
              <a:latin typeface="Arial"/>
              <a:ea typeface="Arial"/>
              <a:cs typeface="Arial"/>
              <a:sym typeface="Arial"/>
            </a:endParaRPr>
          </a:p>
          <a:p>
            <a:pPr marL="800100" lvl="1" algn="just">
              <a:lnSpc>
                <a:spcPct val="160000"/>
              </a:lnSpc>
              <a:spcBef>
                <a:spcPts val="600"/>
              </a:spcBef>
              <a:buFont typeface="+mj-lt"/>
              <a:buAutoNum type="arabicPeriod"/>
            </a:pPr>
            <a:r>
              <a:rPr lang="el-GR" sz="1500" dirty="0">
                <a:latin typeface="Arial"/>
                <a:ea typeface="Arial"/>
                <a:cs typeface="Arial"/>
                <a:sym typeface="Arial"/>
              </a:rPr>
              <a:t>Τι είναι βιωσιμότητα και ποια είναι η σημαντικότητα των βιώσιμων τροφίμων.</a:t>
            </a:r>
          </a:p>
          <a:p>
            <a:pPr marL="800100" lvl="1" algn="just">
              <a:lnSpc>
                <a:spcPct val="160000"/>
              </a:lnSpc>
              <a:spcBef>
                <a:spcPts val="600"/>
              </a:spcBef>
              <a:buFont typeface="+mj-lt"/>
              <a:buAutoNum type="arabicPeriod"/>
            </a:pPr>
            <a:r>
              <a:rPr lang="el-GR" sz="1500" dirty="0">
                <a:latin typeface="Arial"/>
                <a:ea typeface="Arial"/>
                <a:cs typeface="Arial"/>
                <a:sym typeface="Arial"/>
              </a:rPr>
              <a:t>Η βιωσιμότητα δεν είναι μόνο περιβαλλοντική σημασία αλλά και κοινωνική και οικονομική.</a:t>
            </a:r>
          </a:p>
          <a:p>
            <a:pPr marL="800100" lvl="1" algn="just">
              <a:lnSpc>
                <a:spcPct val="160000"/>
              </a:lnSpc>
              <a:spcBef>
                <a:spcPts val="600"/>
              </a:spcBef>
              <a:buFont typeface="+mj-lt"/>
              <a:buAutoNum type="arabicPeriod"/>
            </a:pPr>
            <a:r>
              <a:rPr lang="el-GR" sz="1500" dirty="0">
                <a:latin typeface="Arial"/>
                <a:ea typeface="Arial"/>
                <a:cs typeface="Arial"/>
                <a:sym typeface="Arial"/>
              </a:rPr>
              <a:t>Συστήματα της βιώσιμης τροφικής αλυσίδας.</a:t>
            </a:r>
          </a:p>
          <a:p>
            <a:pPr marL="800100" lvl="1" algn="just">
              <a:lnSpc>
                <a:spcPct val="160000"/>
              </a:lnSpc>
              <a:spcBef>
                <a:spcPts val="600"/>
              </a:spcBef>
              <a:buFont typeface="+mj-lt"/>
              <a:buAutoNum type="arabicPeriod"/>
            </a:pPr>
            <a:r>
              <a:rPr lang="el-GR" sz="1500" dirty="0">
                <a:latin typeface="Arial"/>
                <a:ea typeface="Arial"/>
                <a:cs typeface="Arial"/>
                <a:sym typeface="Arial"/>
              </a:rPr>
              <a:t>Βιώσιμη διατροφή και η σημαντικότητά της στον τομέα της κουζίνας.</a:t>
            </a:r>
          </a:p>
          <a:p>
            <a:pPr marL="800100" lvl="1" algn="just">
              <a:lnSpc>
                <a:spcPct val="160000"/>
              </a:lnSpc>
              <a:spcBef>
                <a:spcPts val="600"/>
              </a:spcBef>
              <a:buFont typeface="+mj-lt"/>
              <a:buAutoNum type="arabicPeriod"/>
            </a:pPr>
            <a:r>
              <a:rPr lang="el-GR" sz="1500" dirty="0">
                <a:latin typeface="Arial"/>
                <a:ea typeface="Arial"/>
                <a:cs typeface="Arial"/>
                <a:sym typeface="Arial"/>
              </a:rPr>
              <a:t>Ποιοτικός έλεγχος και συντήρηση των προϊόντων που χρησιμοποιούνται στον τομέα των τροφίμων, ποιος τον υλοποιεί και με ποιον τρόπο.</a:t>
            </a:r>
          </a:p>
          <a:p>
            <a:pPr marL="800100" lvl="1" algn="just">
              <a:lnSpc>
                <a:spcPct val="160000"/>
              </a:lnSpc>
              <a:spcBef>
                <a:spcPts val="600"/>
              </a:spcBef>
              <a:buFont typeface="+mj-lt"/>
              <a:buAutoNum type="arabicPeriod"/>
            </a:pPr>
            <a:r>
              <a:rPr lang="el-GR" sz="1500" dirty="0">
                <a:latin typeface="Arial"/>
                <a:ea typeface="Arial"/>
                <a:cs typeface="Arial"/>
                <a:sym typeface="Arial"/>
              </a:rPr>
              <a:t>Πως μπορεί να αποφευχθεί η σπατάλη τροφίμων.</a:t>
            </a:r>
          </a:p>
          <a:p>
            <a:pPr marL="800100" lvl="1" algn="just">
              <a:lnSpc>
                <a:spcPct val="160000"/>
              </a:lnSpc>
              <a:spcBef>
                <a:spcPts val="600"/>
              </a:spcBef>
              <a:buFont typeface="+mj-lt"/>
              <a:buAutoNum type="arabicPeriod"/>
            </a:pPr>
            <a:r>
              <a:rPr lang="el-GR" sz="1500" dirty="0">
                <a:latin typeface="Arial"/>
                <a:ea typeface="Arial"/>
                <a:cs typeface="Arial"/>
                <a:sym typeface="Arial"/>
              </a:rPr>
              <a:t>Τι μπορεί να γίνει για να διασφαλιστεί η βιώσιμη διατροφή.</a:t>
            </a:r>
          </a:p>
          <a:p>
            <a:pPr marL="342900" lvl="0" algn="just">
              <a:lnSpc>
                <a:spcPct val="107000"/>
              </a:lnSpc>
              <a:spcBef>
                <a:spcPts val="0"/>
              </a:spcBef>
              <a:buAutoNum type="arabicPeriod"/>
            </a:pP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092D0D11-7515-47CB-B456-4E0A504321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a:t>
            </a:fld>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1"/>
          <p:cNvSpPr txBox="1">
            <a:spLocks noGrp="1"/>
          </p:cNvSpPr>
          <p:nvPr>
            <p:ph type="ctrTitle"/>
          </p:nvPr>
        </p:nvSpPr>
        <p:spPr>
          <a:xfrm>
            <a:off x="1138335" y="1754154"/>
            <a:ext cx="10366310" cy="21943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4000"/>
              <a:buFont typeface="Arial"/>
              <a:buNone/>
            </a:pPr>
            <a:r>
              <a:rPr lang="el-GR" sz="4000" b="1" dirty="0">
                <a:solidFill>
                  <a:schemeClr val="accent1"/>
                </a:solidFill>
                <a:latin typeface="Arial"/>
                <a:ea typeface="Arial"/>
                <a:cs typeface="Arial"/>
                <a:sym typeface="Arial"/>
              </a:rPr>
              <a:t>ΚΕΦΑΛΑΙΟ</a:t>
            </a:r>
            <a:r>
              <a:rPr lang="tr-TR" sz="4000" b="1" dirty="0">
                <a:solidFill>
                  <a:schemeClr val="accent1"/>
                </a:solidFill>
                <a:latin typeface="Arial"/>
                <a:ea typeface="Arial"/>
                <a:cs typeface="Arial"/>
                <a:sym typeface="Arial"/>
              </a:rPr>
              <a:t> 3: </a:t>
            </a:r>
            <a:r>
              <a:rPr lang="el-GR" sz="4000" b="1" dirty="0">
                <a:solidFill>
                  <a:schemeClr val="accent1"/>
                </a:solidFill>
                <a:latin typeface="Arial"/>
                <a:ea typeface="Arial"/>
                <a:cs typeface="Arial"/>
                <a:sym typeface="Arial"/>
              </a:rPr>
              <a:t>ΠΟΙΟΤΙΚΟΣ ΕΛΕΓΧΟΣ, ΣΥΝΤΗΡΗΣΗ ΚΑΙ ΧΡΗΣΗ ΤΩΝ ΤΡΟΦΙΜΩΝ</a:t>
            </a:r>
            <a:endParaRPr sz="4000" b="1" dirty="0">
              <a:solidFill>
                <a:schemeClr val="accen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C737C556-CB5A-4221-AB5B-56256FED00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50</a:t>
            </a:fld>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2"/>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531" name="Google Shape;531;p52"/>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Ποιότητα τροφίμων: Είναι ο συνδυασμός ιδιοτήτων που διακρίνουν ένα φαγητό από τα άλλα, παίζει ρόλο στην επιλογή του φαγητού από τους καταναλωτές και κάθε ένα μπορεί να μετρηθεί και να ελεγχθεί ξεχωριστά.</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ποιότητα των τροφίμων είναι ένας παράγοντας που επηρεάζει επίσης την ποιότητα της διαδικασίας παραγωγής τροφίμων. Τα ενδιαφερόμενα μέρη του τομέα των τροφίμων (παραγωγοί, μεταποιητές κ.λπ.) που θέλουν να αποκτήσουν ποιοτικά προϊόντα δίνουν προσοχή στην ποιότητα των τροφίμων και μαθαίνουν τους παράγοντες που επηρεάζουν την ποιότητα.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Εάν είστε ενδιαφερόμενος στη βιομηχανία τροφίμων και δεν γνωρίζετε τους παράγοντες που επηρεάζουν την ποιότητα των τροφίμων, θα έπρεπε να διαβάσετε τα ακόλουθα για μια ποιοτική διαδικασία παραγωγής.</a:t>
            </a:r>
            <a:endParaRPr dirty="0"/>
          </a:p>
        </p:txBody>
      </p:sp>
      <p:sp>
        <p:nvSpPr>
          <p:cNvPr id="2" name="Slide Number Placeholder 1">
            <a:extLst>
              <a:ext uri="{FF2B5EF4-FFF2-40B4-BE49-F238E27FC236}">
                <a16:creationId xmlns:a16="http://schemas.microsoft.com/office/drawing/2014/main" xmlns="" id="{37DC2E23-A0D2-47B7-997F-D2617E7AC9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51</a:t>
            </a:fld>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53"/>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37" name="Google Shape;537;p53"/>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el-GR" sz="1800" b="1" dirty="0">
                <a:latin typeface="Arial"/>
                <a:ea typeface="Arial"/>
                <a:cs typeface="Arial"/>
                <a:sym typeface="Arial"/>
              </a:rPr>
              <a:t>Παράγοντες που επηρεάζουν τον ποιοτικό έλεγχο</a:t>
            </a:r>
            <a:r>
              <a:rPr lang="tr-TR" sz="1800" b="1" dirty="0">
                <a:latin typeface="Arial"/>
                <a:ea typeface="Arial"/>
                <a:cs typeface="Arial"/>
                <a:sym typeface="Arial"/>
              </a:rPr>
              <a:t>;</a:t>
            </a:r>
            <a:endParaRPr sz="1800" b="1" dirty="0">
              <a:latin typeface="Arial"/>
              <a:ea typeface="Arial"/>
              <a:cs typeface="Arial"/>
              <a:sym typeface="Arial"/>
            </a:endParaRPr>
          </a:p>
          <a:p>
            <a:pPr marL="342900" lvl="0" indent="-342900" algn="just" rtl="0">
              <a:lnSpc>
                <a:spcPct val="107000"/>
              </a:lnSpc>
              <a:spcBef>
                <a:spcPts val="1800"/>
              </a:spcBef>
              <a:spcAft>
                <a:spcPts val="0"/>
              </a:spcAft>
              <a:buClr>
                <a:schemeClr val="dk1"/>
              </a:buClr>
              <a:buSzPts val="1800"/>
              <a:buFont typeface="Courier New"/>
              <a:buChar char="o"/>
            </a:pPr>
            <a:r>
              <a:rPr lang="el-GR" sz="1800" dirty="0">
                <a:latin typeface="Arial"/>
                <a:ea typeface="Arial"/>
                <a:cs typeface="Arial"/>
                <a:sym typeface="Arial"/>
              </a:rPr>
              <a:t>Ποιότητα ωμού υλικού</a:t>
            </a:r>
            <a:r>
              <a:rPr lang="tr-TR" sz="1800" dirty="0">
                <a:latin typeface="Arial"/>
                <a:ea typeface="Arial"/>
                <a:cs typeface="Arial"/>
                <a:sym typeface="Arial"/>
              </a:rPr>
              <a:t>,</a:t>
            </a:r>
            <a:endParaRPr sz="1800" dirty="0">
              <a:latin typeface="Calibri"/>
              <a:ea typeface="Calibri"/>
              <a:cs typeface="Calibri"/>
              <a:sym typeface="Calibri"/>
            </a:endParaRPr>
          </a:p>
          <a:p>
            <a:pPr marL="342900" lvl="0" algn="just">
              <a:lnSpc>
                <a:spcPct val="107000"/>
              </a:lnSpc>
              <a:buFont typeface="Courier New"/>
              <a:buChar char="o"/>
            </a:pPr>
            <a:r>
              <a:rPr lang="el-GR" sz="1800" dirty="0">
                <a:latin typeface="Arial"/>
                <a:ea typeface="Arial"/>
                <a:cs typeface="Arial"/>
                <a:sym typeface="Arial"/>
              </a:rPr>
              <a:t>Ποιότητα ημιτελών προϊόντων, βοηθητικών υλικών και συντηρητικών που χρησιμοποιούνται στην παραγωγή</a:t>
            </a:r>
            <a:r>
              <a:rPr lang="tr-TR" sz="1800" dirty="0">
                <a:latin typeface="Arial"/>
                <a:ea typeface="Arial"/>
                <a:cs typeface="Arial"/>
                <a:sym typeface="Arial"/>
              </a:rPr>
              <a:t>,</a:t>
            </a:r>
            <a:endParaRPr sz="1800" dirty="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Ικανότητες Προσωπικού</a:t>
            </a:r>
            <a:r>
              <a:rPr lang="tr-TR" sz="1800" dirty="0">
                <a:latin typeface="Arial"/>
                <a:ea typeface="Arial"/>
                <a:cs typeface="Arial"/>
                <a:sym typeface="Arial"/>
              </a:rPr>
              <a:t>,</a:t>
            </a:r>
            <a:endParaRPr sz="1800" dirty="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Courier New"/>
              <a:buChar char="o"/>
            </a:pPr>
            <a:r>
              <a:rPr lang="el-GR" sz="1800" dirty="0">
                <a:latin typeface="Arial"/>
                <a:ea typeface="Arial"/>
                <a:cs typeface="Arial"/>
                <a:sym typeface="Arial"/>
              </a:rPr>
              <a:t>Προϊόντα Συσκευασίας</a:t>
            </a:r>
            <a:r>
              <a:rPr lang="tr-TR" sz="1800" dirty="0">
                <a:latin typeface="Arial"/>
                <a:ea typeface="Arial"/>
                <a:cs typeface="Arial"/>
                <a:sym typeface="Arial"/>
              </a:rPr>
              <a:t>,</a:t>
            </a:r>
            <a:endParaRPr sz="1800" dirty="0">
              <a:latin typeface="Calibri"/>
              <a:ea typeface="Calibri"/>
              <a:cs typeface="Calibri"/>
              <a:sym typeface="Calibri"/>
            </a:endParaRPr>
          </a:p>
          <a:p>
            <a:pPr marL="342900" lvl="0" algn="just">
              <a:lnSpc>
                <a:spcPct val="107000"/>
              </a:lnSpc>
              <a:buFont typeface="Courier New"/>
              <a:buChar char="o"/>
            </a:pPr>
            <a:r>
              <a:rPr lang="el-GR" sz="1800" dirty="0">
                <a:latin typeface="Arial"/>
                <a:ea typeface="Arial"/>
                <a:cs typeface="Arial"/>
                <a:sym typeface="Arial"/>
              </a:rPr>
              <a:t>Χρησιμοποιούμενα εργαλεία και εξοπλισμός, τεχνολογία και μέθοδος που εφαρμόζονται στην παραγωγή</a:t>
            </a:r>
            <a:r>
              <a:rPr lang="tr-TR" sz="1800" dirty="0">
                <a:latin typeface="Arial"/>
                <a:ea typeface="Arial"/>
                <a:cs typeface="Arial"/>
                <a:sym typeface="Arial"/>
              </a:rPr>
              <a:t>,</a:t>
            </a:r>
            <a:endParaRPr sz="1800" dirty="0">
              <a:latin typeface="Calibri"/>
              <a:ea typeface="Calibri"/>
              <a:cs typeface="Calibri"/>
              <a:sym typeface="Calibri"/>
            </a:endParaRPr>
          </a:p>
          <a:p>
            <a:pPr marL="342900" lvl="0" algn="just">
              <a:lnSpc>
                <a:spcPct val="107000"/>
              </a:lnSpc>
              <a:buFont typeface="Courier New"/>
              <a:buChar char="o"/>
            </a:pPr>
            <a:r>
              <a:rPr lang="el-GR" sz="1800" dirty="0">
                <a:latin typeface="Arial"/>
                <a:ea typeface="Arial"/>
                <a:cs typeface="Arial"/>
                <a:sym typeface="Arial"/>
              </a:rPr>
              <a:t>Συνθήκες αποθήκευσης, συντήρησης και εμπορίας</a:t>
            </a:r>
            <a:r>
              <a:rPr lang="tr-TR" sz="1800" dirty="0">
                <a:latin typeface="Arial"/>
                <a:ea typeface="Arial"/>
                <a:cs typeface="Arial"/>
                <a:sym typeface="Arial"/>
              </a:rPr>
              <a:t>.</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AC3E5F57-2A18-43CD-8D8B-4222412B51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52</a:t>
            </a:fld>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43" name="Google Shape;543;p54"/>
          <p:cNvSpPr txBox="1">
            <a:spLocks noGrp="1"/>
          </p:cNvSpPr>
          <p:nvPr>
            <p:ph type="body" idx="1"/>
          </p:nvPr>
        </p:nvSpPr>
        <p:spPr>
          <a:xfrm>
            <a:off x="1063690" y="1828800"/>
            <a:ext cx="5728996"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Εάν είστε διευθυντής καφέ ή βιομηχανικός διευθυντής που διασφαλίζει την επεξεργασία και παρουσίαση του προϊόντος στον τελικό χρήστη, πρέπει να δώσετε προσοχή σε κάθε σημείο από το προσωπικό έως την ποιότητα της πρώτης ύλης για να αυξήσετε την ποιότητα ενός προϊόντος.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Επίσης, εάν είστε μέλος του προσωπικού ή διευθυντής που συμμετέχει στη διαδικασία παραγωγής τροφίμων, πρέπει να πληροίτε τα συστήματα που αυξάνουν την ασφάλεια των τροφίμων. Η διασφάλιση της ασφάλειας των τροφίμων είναι μέρος της διαδικασίας που επηρεάζει την ποιότητα των τροφίμων.</a:t>
            </a:r>
            <a:endParaRPr dirty="0"/>
          </a:p>
        </p:txBody>
      </p:sp>
      <p:pic>
        <p:nvPicPr>
          <p:cNvPr id="544" name="Google Shape;544;p54"/>
          <p:cNvPicPr preferRelativeResize="0"/>
          <p:nvPr/>
        </p:nvPicPr>
        <p:blipFill rotWithShape="1">
          <a:blip r:embed="rId3">
            <a:alphaModFix/>
          </a:blip>
          <a:srcRect/>
          <a:stretch/>
        </p:blipFill>
        <p:spPr>
          <a:xfrm>
            <a:off x="7452852" y="2379406"/>
            <a:ext cx="2880851" cy="2094271"/>
          </a:xfrm>
          <a:prstGeom prst="rect">
            <a:avLst/>
          </a:prstGeom>
          <a:noFill/>
          <a:ln>
            <a:noFill/>
          </a:ln>
        </p:spPr>
      </p:pic>
      <p:sp>
        <p:nvSpPr>
          <p:cNvPr id="545" name="Google Shape;545;p54"/>
          <p:cNvSpPr txBox="1"/>
          <p:nvPr/>
        </p:nvSpPr>
        <p:spPr>
          <a:xfrm>
            <a:off x="7853266" y="4520908"/>
            <a:ext cx="3399452" cy="2154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800" i="1">
                <a:solidFill>
                  <a:srgbClr val="44546A"/>
                </a:solidFill>
                <a:latin typeface="Arial"/>
                <a:ea typeface="Arial"/>
                <a:cs typeface="Arial"/>
                <a:sym typeface="Arial"/>
              </a:rPr>
              <a:t>Figure 14: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http://prevencionar.com.pe/</a:t>
            </a:r>
            <a:endParaRPr sz="800" i="1">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A5C4840B-C26C-4BFE-B10E-46CC1A2165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53</a:t>
            </a:fld>
            <a:endParaRPr 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5"/>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a:t>
            </a:r>
            <a:r>
              <a:rPr lang="el-GR" sz="2500" b="1" dirty="0">
                <a:solidFill>
                  <a:srgbClr val="FF0000"/>
                </a:solidFill>
                <a:latin typeface="Arial"/>
                <a:ea typeface="Arial"/>
                <a:cs typeface="Arial"/>
                <a:sym typeface="Arial"/>
              </a:rPr>
              <a:t>: 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51" name="Google Shape;551;p55"/>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Σήμερα, υπάρχουν επίσημα πρότυπα που μετρούν την ασφάλεια των τροφίμων. Το HACCP είναι ένα επίσημο σύστημα ποιότητας και ελέγχου που χρησιμοποιείται στη χώρα μας και περιλαμβάνει αυτά τα πρότυπα. Ορισμένες ελεγχόμενες επιχειρήσεις και ιδρύματα ενδέχεται να έχουν αυτά τα έγγραφα.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κατοχή αυτού του πιστοποιητικού μέσω της τήρησης των προτύπων ποιότητας HACCP προκειμένου να αυξηθεί η αξιοπιστία του προϊόντος ενός ιδρύματος που παράγει ή σερβίρει τρόφιμα θα αυξήσει τη φήμη του ιδρύματος.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Λοιπόν, τι ακριβώς είναι αυτό το σύστημα; Εάν είστε άτομο που συμμετέχει στη διαδικασία φαγητού, πόση προτεραιότητα έχει για εσάς; Ας το αναλύσουμε μαζί.</a:t>
            </a:r>
            <a:endParaRPr dirty="0"/>
          </a:p>
        </p:txBody>
      </p:sp>
      <p:sp>
        <p:nvSpPr>
          <p:cNvPr id="2" name="Slide Number Placeholder 1">
            <a:extLst>
              <a:ext uri="{FF2B5EF4-FFF2-40B4-BE49-F238E27FC236}">
                <a16:creationId xmlns:a16="http://schemas.microsoft.com/office/drawing/2014/main" xmlns="" id="{70B3102E-D3D6-41A4-AA77-43719A1C04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54</a:t>
            </a:fld>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6"/>
          <p:cNvSpPr txBox="1">
            <a:spLocks noGrp="1"/>
          </p:cNvSpPr>
          <p:nvPr>
            <p:ph type="title"/>
          </p:nvPr>
        </p:nvSpPr>
        <p:spPr>
          <a:xfrm>
            <a:off x="1063690" y="933061"/>
            <a:ext cx="9358604" cy="12153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endParaRPr sz="2500" dirty="0"/>
          </a:p>
        </p:txBody>
      </p:sp>
      <p:sp>
        <p:nvSpPr>
          <p:cNvPr id="557" name="Google Shape;557;p56"/>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el-GR" sz="1800" b="1" dirty="0">
                <a:latin typeface="Arial"/>
                <a:ea typeface="Arial"/>
                <a:cs typeface="Arial"/>
                <a:sym typeface="Arial"/>
              </a:rPr>
              <a:t>Τι είναι το Σύστημα </a:t>
            </a:r>
            <a:r>
              <a:rPr lang="tr-TR" sz="1800" b="1" dirty="0">
                <a:latin typeface="Arial"/>
                <a:ea typeface="Arial"/>
                <a:cs typeface="Arial"/>
                <a:sym typeface="Arial"/>
              </a:rPr>
              <a:t>HACCP?</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Το HACCP είναι ένα σύστημα αξιοπιστίας προϊόντος που καθιερώθηκε με βάση τον καθορισμό και τη διασφάλιση των συνθηκών υγιεινής που απαιτούνται για την υγιεινή παραγωγή τροφίμων (υγιεινή προσωπικού, υγιεινή εξοπλισμού, υγιεινή πρώτων υλών, υγιεινή περιβάλλοντος κ.λπ.), προσδιορίζει τους λόγους που μπορεί να θέσουν σε κίνδυνο την υγεία για τον καταναλωτή κατά τη φάση παραγωγής και εξυπηρέτησης, και να εξαλείψει αυτούς τους λόγους.</a:t>
            </a:r>
          </a:p>
          <a:p>
            <a:pPr marL="0" lvl="0" indent="0" algn="just">
              <a:lnSpc>
                <a:spcPct val="107000"/>
              </a:lnSpc>
              <a:spcBef>
                <a:spcPts val="1800"/>
              </a:spcBef>
              <a:buNone/>
            </a:pPr>
            <a:r>
              <a:rPr lang="el-GR" sz="1800" dirty="0">
                <a:latin typeface="Arial"/>
                <a:ea typeface="Arial"/>
                <a:cs typeface="Arial"/>
                <a:sym typeface="Arial"/>
              </a:rPr>
              <a:t>Μπορείτε να βρείτε παραπάνω πληροφορίες για το Σύστημα </a:t>
            </a:r>
            <a:r>
              <a:rPr lang="en-US" sz="1800" dirty="0">
                <a:latin typeface="Arial"/>
                <a:ea typeface="Arial"/>
                <a:cs typeface="Arial"/>
                <a:sym typeface="Arial"/>
              </a:rPr>
              <a:t>HACCP</a:t>
            </a:r>
            <a:r>
              <a:rPr lang="tr-TR" sz="1800" dirty="0">
                <a:latin typeface="Arial"/>
                <a:ea typeface="Arial"/>
                <a:cs typeface="Arial"/>
                <a:sym typeface="Arial"/>
              </a:rPr>
              <a:t>:</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https://www.youtube.com/watch?v=AgocMgeKZVw</a:t>
            </a:r>
            <a:endParaRPr sz="1800" dirty="0">
              <a:latin typeface="Calibri"/>
              <a:ea typeface="Calibri"/>
              <a:cs typeface="Calibri"/>
              <a:sym typeface="Calibri"/>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8B7F924C-0610-44FD-B53B-C97A239D02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55</a:t>
            </a:fld>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7"/>
          <p:cNvSpPr txBox="1">
            <a:spLocks noGrp="1"/>
          </p:cNvSpPr>
          <p:nvPr>
            <p:ph type="title"/>
          </p:nvPr>
        </p:nvSpPr>
        <p:spPr>
          <a:xfrm>
            <a:off x="1063690" y="877078"/>
            <a:ext cx="9358604" cy="127131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63" name="Google Shape;563;p57"/>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 διευθυντής ή/και το προσωπικό του Συστήματος HACCP λαμβάνει τα ακόλουθα μέτρα για να διασφαλίσει την ασφάλεια των τροφίμων.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b="1" dirty="0">
                <a:latin typeface="Arial"/>
                <a:ea typeface="Arial"/>
                <a:cs typeface="Arial"/>
                <a:sym typeface="Arial"/>
              </a:rPr>
              <a:t>Ποιες είναι οι αρχές HACCP και τα βήματα υλοποίησης;</a:t>
            </a:r>
          </a:p>
          <a:p>
            <a:pPr marL="0" lvl="0" indent="0" algn="just">
              <a:lnSpc>
                <a:spcPct val="107000"/>
              </a:lnSpc>
              <a:spcBef>
                <a:spcPts val="0"/>
              </a:spcBef>
              <a:buNone/>
            </a:pPr>
            <a:endParaRPr lang="el-GR" sz="1800" b="1"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Υπάρχουν 7 αρχές στο σύστημα HACCP. Κάθε μία από αυτές τις αρχές περιγράφει τον τρόπο δημιουργίας και συντήρησης σχεδίων διαχείρισης στη διαδικασία. Ας εξηγήσουμε σταδιακά τις αρχές του HACCP και τα βήματα εφαρμογής.</a:t>
            </a:r>
            <a:endParaRPr dirty="0"/>
          </a:p>
        </p:txBody>
      </p:sp>
      <p:sp>
        <p:nvSpPr>
          <p:cNvPr id="2" name="Slide Number Placeholder 1">
            <a:extLst>
              <a:ext uri="{FF2B5EF4-FFF2-40B4-BE49-F238E27FC236}">
                <a16:creationId xmlns:a16="http://schemas.microsoft.com/office/drawing/2014/main" xmlns="" id="{32E16885-8AFF-445B-A0FE-503D6800F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56</a:t>
            </a:fld>
            <a:endParaRPr 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8"/>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69" name="Google Shape;569;p58"/>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342900" lvl="0" algn="just">
              <a:lnSpc>
                <a:spcPct val="107000"/>
              </a:lnSpc>
              <a:spcBef>
                <a:spcPts val="0"/>
              </a:spcBef>
              <a:buAutoNum type="alphaUcPeriod"/>
            </a:pPr>
            <a:r>
              <a:rPr lang="el-GR" sz="1800" b="1" i="1" dirty="0">
                <a:latin typeface="Arial"/>
                <a:ea typeface="Arial"/>
                <a:cs typeface="Arial"/>
                <a:sym typeface="Arial"/>
              </a:rPr>
              <a:t>Πραγματοποίηση ανάλυσης κινδύνου</a:t>
            </a:r>
          </a:p>
          <a:p>
            <a:pPr marL="342900" lvl="0" algn="just">
              <a:lnSpc>
                <a:spcPct val="107000"/>
              </a:lnSpc>
              <a:spcBef>
                <a:spcPts val="0"/>
              </a:spcBef>
              <a:buAutoNum type="alphaUcPeriod"/>
            </a:pPr>
            <a:endParaRPr lang="el-GR" sz="1800" b="1" i="1"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 στόχος του πρώτου βήματος είναι να αποφευχθούν οι κίνδυνοι όπως τραυματισμός και ασθένεια. Εντοπίζονται βιολογικές, χημικές και φυσικές βλάβες και διεξάγονται μελέτες για την πρόληψή τους προτού συμβούν. Στο πρώτο βήμα, ο ορισμός του κινδύνου γίνεται.</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Λόγω της πιθανότητας εμφάνισης του κινδύνου, τονίζεται η ζημιά που θα προκαλέσει. Στη συνέχεια, οι κίνδυνοι κατηγοριοποιούνται και ξεκινούν μελέτες για τη μείωση των ανεπιθύμητων καταστάσεων.</a:t>
            </a:r>
            <a:endParaRPr dirty="0"/>
          </a:p>
        </p:txBody>
      </p:sp>
      <p:sp>
        <p:nvSpPr>
          <p:cNvPr id="2" name="Slide Number Placeholder 1">
            <a:extLst>
              <a:ext uri="{FF2B5EF4-FFF2-40B4-BE49-F238E27FC236}">
                <a16:creationId xmlns:a16="http://schemas.microsoft.com/office/drawing/2014/main" xmlns="" id="{00AFD678-D2F6-4186-8E10-257659B391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57</a:t>
            </a:fld>
            <a:endParaRPr lang="tr-T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9"/>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75" name="Google Shape;575;p59"/>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i="1" dirty="0">
                <a:latin typeface="Arial"/>
                <a:ea typeface="Arial"/>
                <a:cs typeface="Arial"/>
                <a:sym typeface="Arial"/>
              </a:rPr>
              <a:t>B. </a:t>
            </a:r>
            <a:r>
              <a:rPr lang="el-GR" sz="1800" b="1" i="1" dirty="0">
                <a:latin typeface="Arial"/>
                <a:ea typeface="Arial"/>
                <a:cs typeface="Arial"/>
                <a:sym typeface="Arial"/>
              </a:rPr>
              <a:t>Προσδιορισμός των κρίσιμων σημείων ελέγχου</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Αυτό το βήμα καθορίζει τον τρόπο ελέγχου και εποπτείας. Ο καθορισμός κρίσιμων σημείων ελέγχου αποσκοπεί στην εξάλειψη του κινδύνου ασφάλειας των τροφίμων. Εάν δεν είναι δυνατόν να εξαλειφθεί ο κίνδυνος, θα τον φέρει στο ελάχιστο επίπεδο που δεν θα βλάψει κανέναν.</a:t>
            </a:r>
            <a:endParaRPr sz="1800" dirty="0">
              <a:latin typeface="Calibri"/>
              <a:ea typeface="Calibri"/>
              <a:cs typeface="Calibri"/>
              <a:sym typeface="Calibri"/>
            </a:endParaRPr>
          </a:p>
          <a:p>
            <a:pPr marL="0" lvl="0" indent="0" algn="just">
              <a:lnSpc>
                <a:spcPct val="107000"/>
              </a:lnSpc>
              <a:spcBef>
                <a:spcPts val="1800"/>
              </a:spcBef>
              <a:buNone/>
            </a:pPr>
            <a:r>
              <a:rPr lang="tr-TR" sz="1800" b="1" i="1" dirty="0">
                <a:latin typeface="Arial"/>
                <a:ea typeface="Arial"/>
                <a:cs typeface="Arial"/>
                <a:sym typeface="Arial"/>
              </a:rPr>
              <a:t>C. </a:t>
            </a:r>
            <a:r>
              <a:rPr lang="el-GR" sz="1800" b="1" i="1" dirty="0">
                <a:latin typeface="Arial"/>
                <a:ea typeface="Arial"/>
                <a:cs typeface="Arial"/>
                <a:sym typeface="Arial"/>
              </a:rPr>
              <a:t>Καθορισμός ορίων κινδύνου</a:t>
            </a:r>
          </a:p>
          <a:p>
            <a:pPr marL="0" lvl="0" indent="0" algn="just">
              <a:lnSpc>
                <a:spcPct val="107000"/>
              </a:lnSpc>
              <a:spcBef>
                <a:spcPts val="1800"/>
              </a:spcBef>
              <a:buNone/>
            </a:pPr>
            <a:r>
              <a:rPr lang="el-GR" sz="1800" dirty="0">
                <a:latin typeface="Arial"/>
                <a:ea typeface="Arial"/>
                <a:cs typeface="Arial"/>
                <a:sym typeface="Arial"/>
              </a:rPr>
              <a:t>Σε αυτό το βήμα, προσδιορίζονται οι ελάχιστες/μέγιστες τιμές που πρέπει να ελέγχονται μια φυσική, χημική ή βιολογική παράμετρο. Μετά τον καθορισμό των κρίσιμων σημείων ελέγχου, τα όρια καθορίζονται με επιστημονικές μεθόδους. Σε αυτό το στάδιο, μπορεί να ληφθεί βοήθεια από κανονιστικά πρότυπα, εμπειρογνώμονες και πειραματικά δεδομένα.</a:t>
            </a:r>
            <a:endParaRPr dirty="0"/>
          </a:p>
        </p:txBody>
      </p:sp>
      <p:sp>
        <p:nvSpPr>
          <p:cNvPr id="2" name="Slide Number Placeholder 1">
            <a:extLst>
              <a:ext uri="{FF2B5EF4-FFF2-40B4-BE49-F238E27FC236}">
                <a16:creationId xmlns:a16="http://schemas.microsoft.com/office/drawing/2014/main" xmlns="" id="{4B27B0B6-94D0-4B1D-8C8A-C3D35606A6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58</a:t>
            </a:fld>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0"/>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81" name="Google Shape;581;p60"/>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i="1" dirty="0">
                <a:latin typeface="Arial"/>
                <a:ea typeface="Arial"/>
                <a:cs typeface="Arial"/>
                <a:sym typeface="Arial"/>
              </a:rPr>
              <a:t>D. </a:t>
            </a:r>
            <a:r>
              <a:rPr lang="el-GR" sz="1800" b="1" i="1" dirty="0">
                <a:latin typeface="Arial"/>
                <a:ea typeface="Arial"/>
                <a:cs typeface="Arial"/>
                <a:sym typeface="Arial"/>
              </a:rPr>
              <a:t>Καθορισμός διαδικασιών παρακολούθησης</a:t>
            </a:r>
          </a:p>
          <a:p>
            <a:pPr marL="0" lvl="0" indent="0" algn="just">
              <a:lnSpc>
                <a:spcPct val="107000"/>
              </a:lnSpc>
              <a:spcBef>
                <a:spcPts val="0"/>
              </a:spcBef>
              <a:buNone/>
            </a:pPr>
            <a:endParaRPr lang="el-GR" sz="1800" b="1" i="1"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Είναι εξαιρετικά σημαντικό να παρακολουθείται η διαδικασία προκειμένου να διευκολύνεται η διαδικασία διαχείρισης. Σε αυτό το βήμα, καθορίζεται ο προγραμματισμένος δείκτης παρατήρησης και μέτρησης. Η παρακολούθηση και η ανίχνευση χρησιμοποιούνται για τον εντοπισμό αποκλίσεων στη διαδικασία. Σε αυτό το στάδιο, όπου γίνεται συνεχής παρακολούθηση και παρακολούθηση, καταγράφονται επίσης λειτουργίες και πρακτικές.</a:t>
            </a:r>
            <a:endParaRPr sz="1800" dirty="0">
              <a:latin typeface="Calibri"/>
              <a:ea typeface="Calibri"/>
              <a:cs typeface="Calibri"/>
              <a:sym typeface="Calibri"/>
            </a:endParaRPr>
          </a:p>
          <a:p>
            <a:pPr marL="0" lvl="0" indent="0" algn="just">
              <a:lnSpc>
                <a:spcPct val="107000"/>
              </a:lnSpc>
              <a:spcBef>
                <a:spcPts val="1800"/>
              </a:spcBef>
              <a:buNone/>
            </a:pPr>
            <a:r>
              <a:rPr lang="tr-TR" sz="1800" b="1" i="1" dirty="0">
                <a:latin typeface="Arial"/>
                <a:ea typeface="Arial"/>
                <a:cs typeface="Arial"/>
                <a:sym typeface="Arial"/>
              </a:rPr>
              <a:t>E. </a:t>
            </a:r>
            <a:r>
              <a:rPr lang="el-GR" sz="1800" b="1" i="1" dirty="0">
                <a:latin typeface="Arial"/>
                <a:ea typeface="Arial"/>
                <a:cs typeface="Arial"/>
                <a:sym typeface="Arial"/>
              </a:rPr>
              <a:t>Εφαρμογή διορθωτικών ενεργειών</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Αυτό το βήμα είναι για να αποφευχθεί η μη ασφαλής παράδοση τροφίμων στον καταναλωτή. Εάν υπήρξε απόκλιση στα προηγούμενα στάδια, προϊόντα εκτός ελέγχου ενδέχεται να εισέλθουν στην αγορά. Αυτό το βήμα στοχεύει στην αποτροπή της διανομής προϊόντων και αγαθών για τα οποία δεν έχει εντοπιστεί ζημιά στη διαδικασία.</a:t>
            </a:r>
            <a:endParaRPr dirty="0"/>
          </a:p>
        </p:txBody>
      </p:sp>
      <p:sp>
        <p:nvSpPr>
          <p:cNvPr id="2" name="Slide Number Placeholder 1">
            <a:extLst>
              <a:ext uri="{FF2B5EF4-FFF2-40B4-BE49-F238E27FC236}">
                <a16:creationId xmlns:a16="http://schemas.microsoft.com/office/drawing/2014/main" xmlns="" id="{AEF00CC0-CA86-4F1C-8E76-575B8AC0E7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59</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CE465A-A963-415E-861E-79DE8F1B5AD7}"/>
              </a:ext>
            </a:extLst>
          </p:cNvPr>
          <p:cNvSpPr>
            <a:spLocks noGrp="1"/>
          </p:cNvSpPr>
          <p:nvPr>
            <p:ph type="title"/>
          </p:nvPr>
        </p:nvSpPr>
        <p:spPr>
          <a:xfrm>
            <a:off x="1063690" y="867747"/>
            <a:ext cx="9358604" cy="1280649"/>
          </a:xfrm>
        </p:spPr>
        <p:txBody>
          <a:bodyPr>
            <a:normAutofit/>
          </a:bodyPr>
          <a:lstStyle/>
          <a:p>
            <a:r>
              <a:rPr lang="el-GR" sz="25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ΜΑΘΗΣΙΑΚΑ ΑΠΟΤΕΛΕΣΜΑΤΑ</a:t>
            </a:r>
            <a:r>
              <a:rPr lang="en-GB" sz="2500" dirty="0">
                <a:effectLst/>
                <a:latin typeface="Arial" panose="020B0604020202020204" pitchFamily="34" charset="0"/>
                <a:ea typeface="Calibri" panose="020F0502020204030204" pitchFamily="34" charset="0"/>
                <a:cs typeface="Arial" panose="020B0604020202020204" pitchFamily="34" charset="0"/>
              </a:rPr>
              <a:t/>
            </a:r>
            <a:br>
              <a:rPr lang="en-GB" sz="2500" dirty="0">
                <a:effectLst/>
                <a:latin typeface="Arial" panose="020B0604020202020204" pitchFamily="34" charset="0"/>
                <a:ea typeface="Calibri" panose="020F050202020403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1EA45EAD-956E-4BEC-B124-A6DF219F47F3}"/>
              </a:ext>
            </a:extLst>
          </p:cNvPr>
          <p:cNvSpPr>
            <a:spLocks noGrp="1"/>
          </p:cNvSpPr>
          <p:nvPr>
            <p:ph idx="1"/>
          </p:nvPr>
        </p:nvSpPr>
        <p:spPr>
          <a:xfrm>
            <a:off x="1063690" y="1810138"/>
            <a:ext cx="9358604" cy="4366825"/>
          </a:xfrm>
        </p:spPr>
        <p:txBody>
          <a:bodyPr/>
          <a:lstStyle/>
          <a:p>
            <a:pPr marL="0" indent="0" algn="just">
              <a:lnSpc>
                <a:spcPct val="107000"/>
              </a:lnSpc>
              <a:spcAft>
                <a:spcPts val="800"/>
              </a:spcAft>
              <a:buNone/>
            </a:pPr>
            <a:r>
              <a:rPr lang="el-GR" sz="1800" dirty="0">
                <a:solidFill>
                  <a:srgbClr val="000000"/>
                </a:solidFill>
                <a:effectLst/>
                <a:latin typeface="Arial"/>
                <a:ea typeface="Calibri" panose="020F0502020204030204" pitchFamily="34" charset="0"/>
                <a:cs typeface="Arial"/>
                <a:sym typeface="Arial"/>
              </a:rPr>
              <a:t>Μετά την ολοκλήρωση αυτής της ενότητας οι μαθητευόμενοι θα είναι ικανοί να:</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l-GR" sz="1800" b="1" dirty="0">
                <a:latin typeface="Arial"/>
                <a:ea typeface="Arial"/>
                <a:cs typeface="Arial"/>
                <a:sym typeface="Arial"/>
              </a:rPr>
              <a:t>Μ.Α</a:t>
            </a:r>
            <a:r>
              <a:rPr lang="en-US" sz="1800" b="1" dirty="0">
                <a:latin typeface="Arial"/>
                <a:ea typeface="Arial"/>
                <a:cs typeface="Arial"/>
                <a:sym typeface="Arial"/>
              </a:rPr>
              <a:t>1: </a:t>
            </a: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Καταλάβουν ποιες πληροφορίες θα βοηθήσουν στην ενσωμάτωση των μεταναστών στην αγορά εργασίας.</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l-GR" sz="1800" b="1" dirty="0">
                <a:latin typeface="Arial"/>
                <a:ea typeface="Arial"/>
                <a:cs typeface="Arial"/>
                <a:sym typeface="Arial"/>
              </a:rPr>
              <a:t>Μ.Α</a:t>
            </a:r>
            <a:r>
              <a:rPr lang="en-US" sz="1800" b="1" dirty="0">
                <a:latin typeface="Arial"/>
                <a:ea typeface="Arial"/>
                <a:cs typeface="Arial"/>
                <a:sym typeface="Arial"/>
              </a:rPr>
              <a:t>2:</a:t>
            </a: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Αναλύσουν και να καταλάβουν τη βιώσιμη διατροφή.</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el-GR" sz="1800" b="1" dirty="0">
                <a:latin typeface="Arial"/>
                <a:ea typeface="Arial"/>
                <a:cs typeface="Arial"/>
                <a:sym typeface="Arial"/>
              </a:rPr>
              <a:t>Μ.Α</a:t>
            </a:r>
            <a:r>
              <a:rPr lang="en-US" sz="1800" b="1" dirty="0">
                <a:latin typeface="Arial"/>
                <a:ea typeface="Arial"/>
                <a:cs typeface="Arial"/>
                <a:sym typeface="Arial"/>
              </a:rPr>
              <a:t>3: </a:t>
            </a: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Θυμούνται πως να προστατεύουν βιώσιμα τρόφιμα ώστε να το μεταφέρουν στις επόμενες γενιές.</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xmlns="" id="{C589EF17-81AC-4E26-921C-7445E6252181}"/>
              </a:ext>
            </a:extLst>
          </p:cNvPr>
          <p:cNvSpPr>
            <a:spLocks noGrp="1"/>
          </p:cNvSpPr>
          <p:nvPr>
            <p:ph type="sldNum" sz="quarter" idx="12"/>
          </p:nvPr>
        </p:nvSpPr>
        <p:spPr/>
        <p:txBody>
          <a:bodyPr/>
          <a:lstStyle/>
          <a:p>
            <a:fld id="{45629AED-D0CC-4D48-9255-10F71A8C991A}" type="slidenum">
              <a:rPr lang="en-GB" smtClean="0"/>
              <a:t>6</a:t>
            </a:fld>
            <a:endParaRPr lang="en-GB"/>
          </a:p>
        </p:txBody>
      </p:sp>
    </p:spTree>
    <p:extLst>
      <p:ext uri="{BB962C8B-B14F-4D97-AF65-F5344CB8AC3E}">
        <p14:creationId xmlns:p14="http://schemas.microsoft.com/office/powerpoint/2010/main" val="34024444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1"/>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87" name="Google Shape;587;p61"/>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i="1" dirty="0">
                <a:latin typeface="Arial"/>
                <a:ea typeface="Arial"/>
                <a:cs typeface="Arial"/>
                <a:sym typeface="Arial"/>
              </a:rPr>
              <a:t>F. </a:t>
            </a:r>
            <a:r>
              <a:rPr lang="el-GR" sz="1800" b="1" i="1" dirty="0">
                <a:latin typeface="Arial"/>
                <a:ea typeface="Arial"/>
                <a:cs typeface="Arial"/>
                <a:sym typeface="Arial"/>
              </a:rPr>
              <a:t>Μέθοδοι τήρησης αρχείων</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Οι εγγραφές συστήματος HACCP περιέχουν μια γενική περίληψη της ανάλυσης κινδύνου. Ο σκοπός αυτής της περίληψης εγγραφών είναι για έλεγχο και αποτροπή κρίσιμων καταστάσεων.</a:t>
            </a:r>
          </a:p>
          <a:p>
            <a:pPr marL="0" lvl="0" indent="0" algn="just">
              <a:lnSpc>
                <a:spcPct val="107000"/>
              </a:lnSpc>
              <a:spcBef>
                <a:spcPts val="1800"/>
              </a:spcBef>
              <a:buNone/>
            </a:pPr>
            <a:r>
              <a:rPr lang="el-GR" sz="1800" dirty="0">
                <a:latin typeface="Arial"/>
                <a:ea typeface="Arial"/>
                <a:cs typeface="Arial"/>
                <a:sym typeface="Arial"/>
              </a:rPr>
              <a:t>Καταγράφονται οι θεμελιώδεις αρχές του HACCP και κάθε διαδικασία στα βήματα της εφαρμογής. Έτσι, αυτά τα καταγεγραμμένα δεδομένα μπορούν να αποτελέσουν οδηγό για την επίλυση σημαντικών προβλημάτων στο μέλλον και στις τρέχουσες εφαρμογές.</a:t>
            </a:r>
            <a:endParaRPr dirty="0"/>
          </a:p>
        </p:txBody>
      </p:sp>
      <p:sp>
        <p:nvSpPr>
          <p:cNvPr id="2" name="Slide Number Placeholder 1">
            <a:extLst>
              <a:ext uri="{FF2B5EF4-FFF2-40B4-BE49-F238E27FC236}">
                <a16:creationId xmlns:a16="http://schemas.microsoft.com/office/drawing/2014/main" xmlns="" id="{106497AB-E6A4-4783-964A-F9BC162104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60</a:t>
            </a:fld>
            <a:endParaRPr 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2"/>
          <p:cNvSpPr txBox="1">
            <a:spLocks noGrp="1"/>
          </p:cNvSpPr>
          <p:nvPr>
            <p:ph type="title"/>
          </p:nvPr>
        </p:nvSpPr>
        <p:spPr>
          <a:xfrm>
            <a:off x="1063690" y="886408"/>
            <a:ext cx="9358604" cy="126198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1: </a:t>
            </a:r>
            <a:r>
              <a:rPr lang="el-GR" sz="2500" b="1" dirty="0">
                <a:solidFill>
                  <a:srgbClr val="FF0000"/>
                </a:solidFill>
                <a:latin typeface="Arial"/>
                <a:ea typeface="Arial"/>
                <a:cs typeface="Arial"/>
                <a:sym typeface="Arial"/>
              </a:rPr>
              <a:t>Ποιοτικός Έλεγχος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593" name="Google Shape;593;p62"/>
          <p:cNvSpPr txBox="1">
            <a:spLocks noGrp="1"/>
          </p:cNvSpPr>
          <p:nvPr>
            <p:ph type="body" idx="1"/>
          </p:nvPr>
        </p:nvSpPr>
        <p:spPr>
          <a:xfrm>
            <a:off x="1063690" y="1819469"/>
            <a:ext cx="9358604" cy="4758613"/>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107000"/>
              </a:lnSpc>
              <a:spcBef>
                <a:spcPts val="0"/>
              </a:spcBef>
              <a:buNone/>
            </a:pPr>
            <a:r>
              <a:rPr lang="tr-TR" sz="1800" b="1" i="1" dirty="0">
                <a:latin typeface="Arial"/>
                <a:ea typeface="Arial"/>
                <a:cs typeface="Arial"/>
                <a:sym typeface="Arial"/>
              </a:rPr>
              <a:t>G. </a:t>
            </a:r>
            <a:r>
              <a:rPr lang="el-GR" sz="1800" b="1" i="1" dirty="0">
                <a:latin typeface="Arial"/>
                <a:ea typeface="Arial"/>
                <a:cs typeface="Arial"/>
                <a:sym typeface="Arial"/>
              </a:rPr>
              <a:t>Διαδικασίες επαλήθευσης</a:t>
            </a:r>
            <a:endParaRPr sz="1800" dirty="0">
              <a:latin typeface="Arial"/>
              <a:ea typeface="Arial"/>
              <a:cs typeface="Arial"/>
              <a:sym typeface="Arial"/>
            </a:endParaRPr>
          </a:p>
          <a:p>
            <a:pPr marL="0" lvl="0" indent="0" algn="just">
              <a:lnSpc>
                <a:spcPct val="107000"/>
              </a:lnSpc>
              <a:spcBef>
                <a:spcPts val="1800"/>
              </a:spcBef>
              <a:buNone/>
            </a:pPr>
            <a:r>
              <a:rPr lang="el-GR" sz="1800" dirty="0">
                <a:latin typeface="Arial"/>
                <a:ea typeface="Arial"/>
                <a:cs typeface="Arial"/>
                <a:sym typeface="Arial"/>
              </a:rPr>
              <a:t>Αυτό το βήμα περιλαμβάνει έλεγχο καταγραφής, ανεξάρτητες δοκιμές και μεθόδους παρακολούθησης</a:t>
            </a:r>
            <a:r>
              <a:rPr lang="en-US" sz="1800" dirty="0">
                <a:latin typeface="Arial"/>
                <a:ea typeface="Arial"/>
                <a:cs typeface="Arial"/>
                <a:sym typeface="Arial"/>
              </a:rPr>
              <a:t>. </a:t>
            </a:r>
            <a:r>
              <a:rPr lang="el-GR" sz="1800" dirty="0">
                <a:latin typeface="Arial"/>
                <a:ea typeface="Arial"/>
                <a:cs typeface="Arial"/>
                <a:sym typeface="Arial"/>
              </a:rPr>
              <a:t>Οι διαδικασίες επαλήθευσης, το τελευταίο βήμα στις αρχές του HACCP, περιγράφουν συγκεκριμένους τρόπους και μεθόδους. Στο τελευταίο βήμα του HACCP, μετράται η εγκυρότητα του προγράμματος. Οι επιστημονικές διαδικασίες λαμβάνονται ως βάση κατά τη μέτρηση και τον έλεγχο. Εάν η φάση επαλήθευσης ορίζεται επίσης σωστά στο πλαίσιο των γενικών τυποποιημένων κανόνων, το σύστημα HACCP εγκρίνεται.</a:t>
            </a:r>
          </a:p>
          <a:p>
            <a:pPr marL="0" lvl="0" indent="0" algn="just">
              <a:lnSpc>
                <a:spcPct val="107000"/>
              </a:lnSpc>
              <a:spcBef>
                <a:spcPts val="1800"/>
              </a:spcBef>
              <a:buNone/>
            </a:pPr>
            <a:r>
              <a:rPr lang="el-GR" sz="1800" dirty="0">
                <a:latin typeface="Arial"/>
                <a:ea typeface="Arial"/>
                <a:cs typeface="Arial"/>
                <a:sym typeface="Arial"/>
              </a:rPr>
              <a:t>Το προϊόν χειριστή ή μάγειρα του οποίου το σύστημα HACCP έχει εγκριθεί αποκτά αξιόπιστη ποιότητα στην αγορά. Από την άλλη πλευρά, η προοπτική του ατόμου που θέλει να εργαστεί ή να εργαστεί σε οποιοδήποτε πεδίο στον τομέα της κουζίνας επηρεάζεται θετικά στον τόπο εργασίας του.</a:t>
            </a:r>
          </a:p>
          <a:p>
            <a:pPr marL="0" lvl="0" indent="0" algn="just">
              <a:lnSpc>
                <a:spcPct val="107000"/>
              </a:lnSpc>
              <a:spcBef>
                <a:spcPts val="1800"/>
              </a:spcBef>
              <a:buNone/>
            </a:pPr>
            <a:r>
              <a:rPr lang="el-GR" sz="1800" dirty="0">
                <a:latin typeface="Arial"/>
                <a:ea typeface="Arial"/>
                <a:cs typeface="Arial"/>
                <a:sym typeface="Arial"/>
              </a:rPr>
              <a:t>Εάν εργάζεστε σε οποιονδήποτε τομέα στον τομέα των τροφίμων και το ίδρυμά σας δεν διαθέτει πληροφορίες σχετικά με το HACCP, μεταφέρετε στον διαχειριστή σας ό, τι γνωρίζετε για αυτό το σύστημα και τα οφέλη του συστήματος.</a:t>
            </a:r>
            <a:endParaRPr dirty="0"/>
          </a:p>
        </p:txBody>
      </p:sp>
      <p:sp>
        <p:nvSpPr>
          <p:cNvPr id="2" name="Slide Number Placeholder 1">
            <a:extLst>
              <a:ext uri="{FF2B5EF4-FFF2-40B4-BE49-F238E27FC236}">
                <a16:creationId xmlns:a16="http://schemas.microsoft.com/office/drawing/2014/main" xmlns="" id="{113E33D5-E608-4E05-AA07-09D52E3E18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61</a:t>
            </a:fld>
            <a:endParaRPr lang="tr-T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3"/>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599" name="Google Shape;599;p63"/>
          <p:cNvSpPr txBox="1">
            <a:spLocks noGrp="1"/>
          </p:cNvSpPr>
          <p:nvPr>
            <p:ph type="body" idx="1"/>
          </p:nvPr>
        </p:nvSpPr>
        <p:spPr>
          <a:xfrm>
            <a:off x="1063690" y="1800808"/>
            <a:ext cx="9358604" cy="4376156"/>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 σκοπός όλων των μεθόδων που χρησιμοποιούνται στη διατήρηση των τροφίμων είναι η πρόληψη ή ο περιορισμός των αλλαγών στη δομή του τροφίμου.</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Οι μικροοργανισμοί που προκαλούν φθορά σε διάφορες μεθόδους συντήρησης απενεργοποιούνται με τη θανάτωση, ή ακόμη και αν παραμείνουν ζωντανοί, παρέχονται συνθήκες για την αποτροπή της αναπαραγωγής και των δραστηριοτήτων τους στο περιβάλλον.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διατήρηση των τροφίμων είναι ένα ζήτημα που πρέπει να διδάσκεται σε όλους τους τομείς της βιομηχανίας τροφίμων. Για παράδειγμα, εάν είστε σεφ πίτσας και εάν δεν αποθηκεύσετε τα προϊόντα που θα χρησιμοποιήσετε για την παρασκευή πίτσας σε κατάλληλα περιβάλλοντα, τα προϊόντα σας θα υποβαθμιστούν ποιοτικά σε σύντομο χρονικό διάστημα.</a:t>
            </a: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0FAE812F-73B9-438B-8974-8022C5C789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62</a:t>
            </a:fld>
            <a:endParaRPr lang="tr-T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4"/>
          <p:cNvSpPr txBox="1">
            <a:spLocks noGrp="1"/>
          </p:cNvSpPr>
          <p:nvPr>
            <p:ph type="title"/>
          </p:nvPr>
        </p:nvSpPr>
        <p:spPr>
          <a:xfrm>
            <a:off x="1073020" y="905069"/>
            <a:ext cx="934927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05" name="Google Shape;605;p64"/>
          <p:cNvSpPr txBox="1">
            <a:spLocks noGrp="1"/>
          </p:cNvSpPr>
          <p:nvPr>
            <p:ph type="body" idx="1"/>
          </p:nvPr>
        </p:nvSpPr>
        <p:spPr>
          <a:xfrm>
            <a:off x="4991877" y="1828800"/>
            <a:ext cx="5430415"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Ή, εάν είστε μια επιχείρηση που πουλά προϊόντα κρέατος και εάν δεν μπορείτε να αποθηκεύσετε το κρέας σε κατάλληλο περιβάλλον, το κρέας θα χαλάσει και η κερδοφορία της επιχείρησης θα εξαφανιστεί. Επομένως, πρέπει να διατηρήσετε τα προϊόντα σας, βρίσκοντας το σωστό τρόπο συντήρησης για το προϊόν ή την επιχείρησή σας.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Λοιπόν, ποια μέθοδος συντήρησης είναι κατάλληλη για το προϊόν ή την επιχείρησή σας;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Ας βρούμε την απάντηση σε αυτό διαβάζοντας την ενότητα μεθόδων συντήρησης.</a:t>
            </a:r>
            <a:endParaRPr dirty="0"/>
          </a:p>
        </p:txBody>
      </p:sp>
      <p:pic>
        <p:nvPicPr>
          <p:cNvPr id="606" name="Google Shape;606;p64"/>
          <p:cNvPicPr preferRelativeResize="0"/>
          <p:nvPr/>
        </p:nvPicPr>
        <p:blipFill rotWithShape="1">
          <a:blip r:embed="rId3">
            <a:alphaModFix/>
          </a:blip>
          <a:srcRect/>
          <a:stretch/>
        </p:blipFill>
        <p:spPr>
          <a:xfrm>
            <a:off x="1409389" y="2448401"/>
            <a:ext cx="3246120" cy="1554480"/>
          </a:xfrm>
          <a:prstGeom prst="rect">
            <a:avLst/>
          </a:prstGeom>
          <a:noFill/>
          <a:ln>
            <a:noFill/>
          </a:ln>
        </p:spPr>
      </p:pic>
      <p:sp>
        <p:nvSpPr>
          <p:cNvPr id="607" name="Google Shape;607;p64"/>
          <p:cNvSpPr txBox="1"/>
          <p:nvPr/>
        </p:nvSpPr>
        <p:spPr>
          <a:xfrm>
            <a:off x="1933769" y="4071019"/>
            <a:ext cx="6097554" cy="2154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800" i="1">
                <a:solidFill>
                  <a:srgbClr val="44546A"/>
                </a:solidFill>
                <a:latin typeface="Arial"/>
                <a:ea typeface="Arial"/>
                <a:cs typeface="Arial"/>
                <a:sym typeface="Arial"/>
              </a:rPr>
              <a:t>Figure 15: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https://www.brigitte.de/</a:t>
            </a:r>
            <a:endParaRPr sz="800" i="1">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0DA4850A-17DA-465C-89A2-A6BDFCD390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63</a:t>
            </a:fld>
            <a:endParaRPr lang="tr-T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5"/>
          <p:cNvSpPr txBox="1">
            <a:spLocks noGrp="1"/>
          </p:cNvSpPr>
          <p:nvPr>
            <p:ph type="title"/>
          </p:nvPr>
        </p:nvSpPr>
        <p:spPr>
          <a:xfrm>
            <a:off x="1063690" y="886407"/>
            <a:ext cx="9358604" cy="1261989"/>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13" name="Google Shape;613;p65"/>
          <p:cNvSpPr txBox="1">
            <a:spLocks noGrp="1"/>
          </p:cNvSpPr>
          <p:nvPr>
            <p:ph type="body" idx="1"/>
          </p:nvPr>
        </p:nvSpPr>
        <p:spPr>
          <a:xfrm>
            <a:off x="1063690" y="1847461"/>
            <a:ext cx="9358604" cy="4348163"/>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7000"/>
              </a:lnSpc>
              <a:spcBef>
                <a:spcPts val="0"/>
              </a:spcBef>
              <a:spcAft>
                <a:spcPts val="0"/>
              </a:spcAft>
              <a:buClr>
                <a:schemeClr val="dk1"/>
              </a:buClr>
              <a:buSzPts val="1800"/>
              <a:buNone/>
            </a:pP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b="1" dirty="0">
                <a:latin typeface="Arial"/>
                <a:ea typeface="Arial"/>
                <a:cs typeface="Arial"/>
                <a:sym typeface="Arial"/>
              </a:rPr>
              <a:t>2.1. </a:t>
            </a:r>
            <a:r>
              <a:rPr lang="el-GR" sz="1800" b="1" dirty="0">
                <a:latin typeface="Arial"/>
                <a:ea typeface="Arial"/>
                <a:cs typeface="Arial"/>
                <a:sym typeface="Arial"/>
              </a:rPr>
              <a:t>Συντήρηση με Θερμικές Μεθόδους</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βάση αυτής της μεθόδου είναι η θανάτωση μικροοργανισμών σε τρόφιμα που βρίσκονται σε αεροστεγή δοχεία σε υψηλές θερμοκρασίες. Για αυτόν τον λόγο, γυάλινα βάζα, μπουκάλια και δοχεία κασσίτερου χρησιμοποιούνται ως δοχεία.</a:t>
            </a:r>
          </a:p>
          <a:p>
            <a:pPr marL="0" lvl="0" indent="0" algn="just">
              <a:lnSpc>
                <a:spcPct val="107000"/>
              </a:lnSpc>
              <a:spcBef>
                <a:spcPts val="1800"/>
              </a:spcBef>
              <a:buNone/>
            </a:pPr>
            <a:r>
              <a:rPr lang="el-GR" sz="1800" dirty="0">
                <a:latin typeface="Arial"/>
                <a:ea typeface="Arial"/>
                <a:cs typeface="Arial"/>
                <a:sym typeface="Arial"/>
              </a:rPr>
              <a:t>Τα αυτόκλειστα χρησιμοποιούνται για θερμικές επεξεργασίες άνω των 100 ° C, και σε θερμοκρασίες κάτω από αυτό, χρησιμοποιείται διαφορετικός ανοιχτός μηχανισμός.</a:t>
            </a:r>
          </a:p>
          <a:p>
            <a:pPr marL="0" lvl="0" indent="0" algn="just">
              <a:lnSpc>
                <a:spcPct val="107000"/>
              </a:lnSpc>
              <a:spcBef>
                <a:spcPts val="1800"/>
              </a:spcBef>
              <a:buNone/>
            </a:pPr>
            <a:r>
              <a:rPr lang="el-GR" sz="1800" dirty="0">
                <a:latin typeface="Arial"/>
                <a:ea typeface="Arial"/>
                <a:cs typeface="Arial"/>
                <a:sym typeface="Arial"/>
              </a:rPr>
              <a:t>Για παράδειγμα, όταν βράζετε τις ντομάτες, οι οποίες χρησιμοποιούνται ευρέως σήμερα, και τις αποθηκεύετε σε γυάλινα κουτιά, μπορείτε να έχετε την ευκαιρία να χρησιμοποιήσετε ντομάτες το χειμώνα που παρασκευάστηκαν το καλοκαίρι. Για ένα άτομο που εργάζεται στη βιομηχανία τροφίμων, το να είναι σε θέση να προσφέρει τα τρόφιμα όποτε θέλουν οι πελάτες, διατηρώντας το φαγητό στην εποχή του θα αυξήσει την ποιότητα.</a:t>
            </a:r>
            <a:endParaRPr dirty="0"/>
          </a:p>
        </p:txBody>
      </p:sp>
      <p:sp>
        <p:nvSpPr>
          <p:cNvPr id="2" name="Slide Number Placeholder 1">
            <a:extLst>
              <a:ext uri="{FF2B5EF4-FFF2-40B4-BE49-F238E27FC236}">
                <a16:creationId xmlns:a16="http://schemas.microsoft.com/office/drawing/2014/main" xmlns="" id="{8897277A-23D4-49CA-93D8-D13FAE474C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64</a:t>
            </a:fld>
            <a:endParaRPr lang="tr-T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6"/>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19" name="Google Shape;619;p66"/>
          <p:cNvSpPr txBox="1">
            <a:spLocks noGrp="1"/>
          </p:cNvSpPr>
          <p:nvPr>
            <p:ph type="body" idx="1"/>
          </p:nvPr>
        </p:nvSpPr>
        <p:spPr>
          <a:xfrm>
            <a:off x="1063690" y="1791478"/>
            <a:ext cx="9358604" cy="438548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dirty="0">
                <a:latin typeface="Arial"/>
                <a:ea typeface="Arial"/>
                <a:cs typeface="Arial"/>
                <a:sym typeface="Arial"/>
              </a:rPr>
              <a:t>2.2. </a:t>
            </a:r>
            <a:r>
              <a:rPr lang="el-GR" sz="1800" b="1" dirty="0">
                <a:latin typeface="Arial"/>
                <a:ea typeface="Arial"/>
                <a:cs typeface="Arial"/>
                <a:sym typeface="Arial"/>
              </a:rPr>
              <a:t>Συντήρηση με ψυχρή εφαρμογή</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ψυχρή εφαρμογή μπορεί να γίνει με συντήρηση σε κρύο ή με κατάψυξη.</a:t>
            </a:r>
          </a:p>
          <a:p>
            <a:pPr marL="0" lvl="0" indent="0" algn="just">
              <a:lnSpc>
                <a:spcPct val="107000"/>
              </a:lnSpc>
              <a:spcBef>
                <a:spcPts val="1800"/>
              </a:spcBef>
              <a:buNone/>
            </a:pPr>
            <a:r>
              <a:rPr lang="tr-TR" sz="1800" b="1" dirty="0">
                <a:latin typeface="Arial"/>
                <a:ea typeface="Arial"/>
                <a:cs typeface="Arial"/>
                <a:sym typeface="Arial"/>
              </a:rPr>
              <a:t>2.2.1. </a:t>
            </a:r>
            <a:r>
              <a:rPr lang="el-GR" sz="1800" b="1" dirty="0">
                <a:latin typeface="Arial"/>
                <a:ea typeface="Arial"/>
                <a:cs typeface="Arial"/>
                <a:sym typeface="Arial"/>
              </a:rPr>
              <a:t>Διατήρηση στο κρύο</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Είναι η αντίσταση των τροφίμων σε θερμοκρασίες 0 ° C ή ελαφρώς υψηλότερες. Αυτή η διαδικασία ψύξης πραγματοποιείται χρησιμοποιώντας κρύο νυχτερινό αέρα σε περιοχές όπου η διαφορά θερμοκρασίας μεταξύ ημέρας και νύχτας είναι υψηλή.</a:t>
            </a:r>
            <a:endParaRPr dirty="0"/>
          </a:p>
        </p:txBody>
      </p:sp>
      <p:sp>
        <p:nvSpPr>
          <p:cNvPr id="2" name="Slide Number Placeholder 1">
            <a:extLst>
              <a:ext uri="{FF2B5EF4-FFF2-40B4-BE49-F238E27FC236}">
                <a16:creationId xmlns:a16="http://schemas.microsoft.com/office/drawing/2014/main" xmlns="" id="{FC2268FC-25C7-4DD3-8F90-6F92168105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65</a:t>
            </a:fld>
            <a:endParaRPr lang="tr-T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7"/>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25" name="Google Shape;625;p67"/>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2.2.2. </a:t>
            </a:r>
            <a:r>
              <a:rPr lang="el-GR" sz="1800" b="1" dirty="0">
                <a:latin typeface="Arial"/>
                <a:ea typeface="Arial"/>
                <a:cs typeface="Arial"/>
                <a:sym typeface="Arial"/>
              </a:rPr>
              <a:t>Συντήρηση με Κατάψυξη</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Σε αυτή τη μέθοδο, τα τρόφιμα διατηρούνται κατεψυγμένα κάτω από τους -18 ° C. Αυτή η μέθοδος παρέχει μακροχρόνια προστασία από τη συντήρηση στο κρύο. Τα κατεψυγμένα τρόφιμα αποθηκεύονται στους -20 ° C. Η μεταφορά τους μέχρι την κατανάλωση πρέπει να γίνεται με μια συνεχή διαδικασία που ονομάζεται κρύα αλυσίδα.</a:t>
            </a:r>
          </a:p>
          <a:p>
            <a:pPr marL="0" lvl="0" indent="0" algn="just">
              <a:lnSpc>
                <a:spcPct val="107000"/>
              </a:lnSpc>
              <a:spcBef>
                <a:spcPts val="1800"/>
              </a:spcBef>
              <a:buNone/>
            </a:pPr>
            <a:r>
              <a:rPr lang="el-GR" sz="1800" dirty="0">
                <a:latin typeface="Arial"/>
                <a:ea typeface="Arial"/>
                <a:cs typeface="Arial"/>
                <a:sym typeface="Arial"/>
              </a:rPr>
              <a:t>Εάν διευθύνετε ένα εστιατόριο, μπορείτε να διατηρήσετε οποιοδήποτε φαγητό σε οποιαδήποτε συνεδρία χάρη στο μηχάνημα κατάψυξης και να μπορείτε να προσφέρετε την ομάδα-στόχο σας. Αυτό θα αυξήσει την προτίμηση της επιχείρησής σας.</a:t>
            </a:r>
            <a:endParaRPr dirty="0"/>
          </a:p>
        </p:txBody>
      </p:sp>
      <p:sp>
        <p:nvSpPr>
          <p:cNvPr id="2" name="Slide Number Placeholder 1">
            <a:extLst>
              <a:ext uri="{FF2B5EF4-FFF2-40B4-BE49-F238E27FC236}">
                <a16:creationId xmlns:a16="http://schemas.microsoft.com/office/drawing/2014/main" xmlns="" id="{34B61E13-C67F-40A0-B20E-C7E9039D63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66</a:t>
            </a:fld>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68"/>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31" name="Google Shape;631;p68"/>
          <p:cNvSpPr txBox="1">
            <a:spLocks noGrp="1"/>
          </p:cNvSpPr>
          <p:nvPr>
            <p:ph type="body" idx="1"/>
          </p:nvPr>
        </p:nvSpPr>
        <p:spPr>
          <a:xfrm>
            <a:off x="1129004" y="1838132"/>
            <a:ext cx="5878286" cy="4338832"/>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endParaRPr sz="1800" b="1"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r>
              <a:rPr lang="tr-TR" sz="1800" b="1" dirty="0">
                <a:latin typeface="Arial"/>
                <a:ea typeface="Arial"/>
                <a:cs typeface="Arial"/>
                <a:sym typeface="Arial"/>
              </a:rPr>
              <a:t>2.3. </a:t>
            </a:r>
            <a:r>
              <a:rPr lang="el-GR" sz="1800" b="1" dirty="0">
                <a:latin typeface="Arial"/>
                <a:ea typeface="Arial"/>
                <a:cs typeface="Arial"/>
                <a:sym typeface="Arial"/>
              </a:rPr>
              <a:t>Συντήρηση με Αποξήρανση</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αρχή αυτής της μεθόδου είναι να αυξηθεί η περίοδος αντοχής μειώνοντας την περιεκτικότητα σε νερό του τροφίμου. Το στέγνωμα είναι η παλαιότερη μέθοδος συντήρησης τροφίμων. Μειώνοντας την ποσότητα νερού στα τρόφιμα σε ορισμένα επίπεδα με διάφορους τρόπους, δημιουργείται ένα περιβάλλον που αποτρέπει τα ένζυμα και τη λειτουργία των μικροοργανισμών. Η ξήρανση γίνεται φυσικά στον ήλιο ή τεχνητά στις εγκαταστάσεις.</a:t>
            </a:r>
            <a:endParaRPr sz="1800" dirty="0">
              <a:latin typeface="Calibri"/>
              <a:ea typeface="Calibri"/>
              <a:cs typeface="Calibri"/>
              <a:sym typeface="Calibri"/>
            </a:endParaRPr>
          </a:p>
        </p:txBody>
      </p:sp>
      <p:pic>
        <p:nvPicPr>
          <p:cNvPr id="632" name="Google Shape;632;p68"/>
          <p:cNvPicPr preferRelativeResize="0"/>
          <p:nvPr/>
        </p:nvPicPr>
        <p:blipFill rotWithShape="1">
          <a:blip r:embed="rId3">
            <a:alphaModFix/>
          </a:blip>
          <a:srcRect/>
          <a:stretch/>
        </p:blipFill>
        <p:spPr>
          <a:xfrm>
            <a:off x="7636173" y="2399150"/>
            <a:ext cx="2499360" cy="1508760"/>
          </a:xfrm>
          <a:prstGeom prst="rect">
            <a:avLst/>
          </a:prstGeom>
          <a:noFill/>
          <a:ln>
            <a:noFill/>
          </a:ln>
        </p:spPr>
      </p:pic>
      <p:sp>
        <p:nvSpPr>
          <p:cNvPr id="633" name="Google Shape;633;p68"/>
          <p:cNvSpPr txBox="1"/>
          <p:nvPr/>
        </p:nvSpPr>
        <p:spPr>
          <a:xfrm>
            <a:off x="7965234" y="3930869"/>
            <a:ext cx="3097762" cy="2154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Figure 16: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https://tr.pinterest.com/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3B9768CB-591D-42EF-A367-A6D3222D4E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67</a:t>
            </a:fld>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9"/>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39" name="Google Shape;639;p69"/>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2.4. </a:t>
            </a:r>
            <a:r>
              <a:rPr lang="el-GR" sz="1800" b="1" dirty="0">
                <a:latin typeface="Arial"/>
                <a:ea typeface="Arial"/>
                <a:cs typeface="Arial"/>
                <a:sym typeface="Arial"/>
              </a:rPr>
              <a:t>Συντήρηση με Συντηρητικά</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Τα χημικά συντηρητικά μπορούν επίσης να χρησιμοποιηθούν σε ποσότητες που καθορίζονται στον κανονισμό για τα πρόσθετα τροφίμων για να αυξήσουν τη διάρκεια παραμονής των τροφίμων για να βοηθήσουν τις μεθόδους συντήρησης τροφίμων.</a:t>
            </a:r>
          </a:p>
          <a:p>
            <a:pPr marL="0" lvl="0" indent="0" algn="just">
              <a:lnSpc>
                <a:spcPct val="107000"/>
              </a:lnSpc>
              <a:spcBef>
                <a:spcPts val="1800"/>
              </a:spcBef>
              <a:buNone/>
            </a:pPr>
            <a:r>
              <a:rPr lang="el-GR" sz="1800" dirty="0">
                <a:latin typeface="Arial"/>
                <a:ea typeface="Arial"/>
                <a:cs typeface="Arial"/>
                <a:sym typeface="Arial"/>
              </a:rPr>
              <a:t>Αυτές είναι αντιμικροβιακές ουσίες που εμποδίζουν την ανάπτυξη και τη δράση μικροοργανισμών και αντιοξειδωτικών που αποτρέπουν την πικρία και τις αλλαγές στα τρόφιμα λόγω της επίδρασης του οξυγόνου. Τα συντηρητικά σκοτώνουν μύκητες, βακτήρια και ζύμες ή αναστέλλουν τη δραστηριότητά τους.</a:t>
            </a:r>
            <a:endParaRPr dirty="0"/>
          </a:p>
        </p:txBody>
      </p:sp>
      <p:sp>
        <p:nvSpPr>
          <p:cNvPr id="2" name="Slide Number Placeholder 1">
            <a:extLst>
              <a:ext uri="{FF2B5EF4-FFF2-40B4-BE49-F238E27FC236}">
                <a16:creationId xmlns:a16="http://schemas.microsoft.com/office/drawing/2014/main" xmlns="" id="{A87A16F0-AC91-4EB7-ADDF-F93CA8C2E4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68</a:t>
            </a:fld>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0"/>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45" name="Google Shape;645;p70"/>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Ουσίες όπως αλάτι, ζάχαρη και ξύδι που προστίθενται σε τρόφιμα για την πρόληψη μικροβιολογικής αλλοίωσης περιλαμβάνονται επίσης στην ομάδα συντηρητικών, αλλά αυτές οι ουσίες είναι οι ίδιες είδη διατροφής και η ποσότητα χρήσης δεν περιορίζεται όπως τα χημικά συντηρητικά.</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Το αλάτι και το ξύδι χρησιμοποιούνται για τη συντήρηση πολλών λαχανικών, δηλαδή για την παρασκευή τουρσιών. Η ζάχαρη χρησιμοποιείται για να μετατρέψει τα φρούτα σε μαρμελάδα και σιρόπι. Η μαρμελάδα είναι μια μορφή φρούτων που είναι ανθεκτικά χάρη στη ζάχαρη σε διάφορα σχήματα. Είναι δυνατό να το διατηρήσετε ανοιχτό για μεγάλο χρονικό διάστημα λόγω της υψηλής περιεκτικότητάς του σε ζάχαρη</a:t>
            </a:r>
            <a:endParaRPr dirty="0"/>
          </a:p>
        </p:txBody>
      </p:sp>
      <p:sp>
        <p:nvSpPr>
          <p:cNvPr id="2" name="Slide Number Placeholder 1">
            <a:extLst>
              <a:ext uri="{FF2B5EF4-FFF2-40B4-BE49-F238E27FC236}">
                <a16:creationId xmlns:a16="http://schemas.microsoft.com/office/drawing/2014/main" xmlns="" id="{6E6B62B3-D5C3-4429-B309-9E61CD9F98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69</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CE465A-A963-415E-861E-79DE8F1B5AD7}"/>
              </a:ext>
            </a:extLst>
          </p:cNvPr>
          <p:cNvSpPr>
            <a:spLocks noGrp="1"/>
          </p:cNvSpPr>
          <p:nvPr>
            <p:ph type="title"/>
          </p:nvPr>
        </p:nvSpPr>
        <p:spPr>
          <a:xfrm>
            <a:off x="1063690" y="914400"/>
            <a:ext cx="9358604" cy="1233996"/>
          </a:xfrm>
        </p:spPr>
        <p:txBody>
          <a:bodyPr>
            <a:normAutofit/>
          </a:bodyPr>
          <a:lstStyle/>
          <a:p>
            <a:r>
              <a:rPr lang="el-GR" sz="2500" b="1" dirty="0">
                <a:solidFill>
                  <a:srgbClr val="4472C4"/>
                </a:solidFill>
                <a:effectLst/>
                <a:latin typeface="Arial" panose="020B0604020202020204" pitchFamily="34" charset="0"/>
                <a:ea typeface="Calibri" panose="020F0502020204030204" pitchFamily="34" charset="0"/>
                <a:cs typeface="Arial" panose="020B0604020202020204" pitchFamily="34" charset="0"/>
              </a:rPr>
              <a:t>ΛΕΞΕΙΣ - ΚΛΕΙΔΙΑ</a:t>
            </a:r>
            <a:r>
              <a:rPr lang="en-GB" sz="2500" dirty="0">
                <a:effectLst/>
                <a:latin typeface="Arial" panose="020B0604020202020204" pitchFamily="34" charset="0"/>
                <a:ea typeface="Calibri" panose="020F0502020204030204" pitchFamily="34" charset="0"/>
                <a:cs typeface="Arial" panose="020B0604020202020204" pitchFamily="34" charset="0"/>
              </a:rPr>
              <a:t/>
            </a:r>
            <a:br>
              <a:rPr lang="en-GB" sz="2500" dirty="0">
                <a:effectLst/>
                <a:latin typeface="Arial" panose="020B0604020202020204" pitchFamily="34" charset="0"/>
                <a:ea typeface="Calibri" panose="020F050202020403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1EA45EAD-956E-4BEC-B124-A6DF219F47F3}"/>
              </a:ext>
            </a:extLst>
          </p:cNvPr>
          <p:cNvSpPr>
            <a:spLocks noGrp="1"/>
          </p:cNvSpPr>
          <p:nvPr>
            <p:ph idx="1"/>
          </p:nvPr>
        </p:nvSpPr>
        <p:spPr>
          <a:xfrm>
            <a:off x="1063690" y="1819468"/>
            <a:ext cx="9358603" cy="4357495"/>
          </a:xfrm>
        </p:spPr>
        <p:txBody>
          <a:bodyPr/>
          <a:lstStyle/>
          <a:p>
            <a:pPr>
              <a:buFont typeface="Courier New" panose="02070309020205020404" pitchFamily="49" charset="0"/>
              <a:buChar char="o"/>
            </a:pP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Βιώσιμη τροφή</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Διατροφή</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Ποιοτικός Έλεγχος</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Συντήρηση</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Χρήση</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Σπατάλη</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Παραγωγή</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Κατανομή</a:t>
            </a:r>
            <a:endParaRPr lang="tr-TR"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buFont typeface="Courier New" panose="02070309020205020404" pitchFamily="49" charset="0"/>
              <a:buChar char="o"/>
            </a:pPr>
            <a:r>
              <a:rPr lang="el-GR" sz="1800" dirty="0">
                <a:solidFill>
                  <a:srgbClr val="000000"/>
                </a:solidFill>
                <a:latin typeface="Arial" panose="020B0604020202020204" pitchFamily="34" charset="0"/>
                <a:ea typeface="Calibri" panose="020F0502020204030204" pitchFamily="34" charset="0"/>
                <a:cs typeface="Arial" panose="020B0604020202020204" pitchFamily="34" charset="0"/>
              </a:rPr>
              <a:t>Κατανάλωση</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xmlns="" id="{01EF7455-84E2-40AB-A0BC-83D97887B2BE}"/>
              </a:ext>
            </a:extLst>
          </p:cNvPr>
          <p:cNvSpPr>
            <a:spLocks noGrp="1"/>
          </p:cNvSpPr>
          <p:nvPr>
            <p:ph type="sldNum" sz="quarter" idx="12"/>
          </p:nvPr>
        </p:nvSpPr>
        <p:spPr/>
        <p:txBody>
          <a:bodyPr/>
          <a:lstStyle/>
          <a:p>
            <a:fld id="{45629AED-D0CC-4D48-9255-10F71A8C991A}" type="slidenum">
              <a:rPr lang="en-GB" smtClean="0"/>
              <a:t>7</a:t>
            </a:fld>
            <a:endParaRPr lang="en-GB"/>
          </a:p>
        </p:txBody>
      </p:sp>
    </p:spTree>
    <p:extLst>
      <p:ext uri="{BB962C8B-B14F-4D97-AF65-F5344CB8AC3E}">
        <p14:creationId xmlns:p14="http://schemas.microsoft.com/office/powerpoint/2010/main" val="492498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1"/>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2: </a:t>
            </a:r>
            <a:r>
              <a:rPr lang="el-GR" sz="2500" b="1" dirty="0">
                <a:solidFill>
                  <a:srgbClr val="FF0000"/>
                </a:solidFill>
                <a:latin typeface="Arial"/>
                <a:ea typeface="Arial"/>
                <a:cs typeface="Arial"/>
                <a:sym typeface="Arial"/>
              </a:rPr>
              <a:t>Συντήρηση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51" name="Google Shape;651;p71"/>
          <p:cNvSpPr txBox="1">
            <a:spLocks noGrp="1"/>
          </p:cNvSpPr>
          <p:nvPr>
            <p:ph type="body" idx="1"/>
          </p:nvPr>
        </p:nvSpPr>
        <p:spPr>
          <a:xfrm>
            <a:off x="1063688" y="1828800"/>
            <a:ext cx="9358605" cy="434816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2.5. </a:t>
            </a:r>
            <a:r>
              <a:rPr lang="el-GR" sz="1800" b="1" dirty="0">
                <a:latin typeface="Arial"/>
                <a:ea typeface="Arial"/>
                <a:cs typeface="Arial"/>
                <a:sym typeface="Arial"/>
              </a:rPr>
              <a:t>Άλλοι Μέθοδοι Συντήρησης</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συντήρηση με ακτινοβολία χρησιμοποιεί ακτίνες όπως «γάμμα» και «βήτα» που μπορούν να απενεργοποιήσουν βαθύτερους μικροοργανισμούς και ένζυμα.</a:t>
            </a:r>
          </a:p>
          <a:p>
            <a:pPr marL="0" lvl="0" indent="0" algn="just">
              <a:lnSpc>
                <a:spcPct val="107000"/>
              </a:lnSpc>
              <a:spcBef>
                <a:spcPts val="1800"/>
              </a:spcBef>
              <a:buNone/>
            </a:pPr>
            <a:r>
              <a:rPr lang="el-GR" sz="1800" dirty="0">
                <a:latin typeface="Arial"/>
                <a:ea typeface="Arial"/>
                <a:cs typeface="Arial"/>
                <a:sym typeface="Arial"/>
              </a:rPr>
              <a:t>Ως αποτέλεσμα, υποθέτοντας ότι εργάζεστε ή θέλετε να εργαστείτε στο χώρο της κουζίνας, πρέπει να χρησιμοποιήσετε μία ή περισσότερες από τις παραπάνω μεθόδους για να αυξήσετε τη διατροφική σας βιωσιμότητα.</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D0365DC-1643-42F9-91B4-625CD7F483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70</a:t>
            </a:fld>
            <a:endParaRPr lang="tr-T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2"/>
          <p:cNvSpPr txBox="1">
            <a:spLocks noGrp="1"/>
          </p:cNvSpPr>
          <p:nvPr>
            <p:ph type="title"/>
          </p:nvPr>
        </p:nvSpPr>
        <p:spPr>
          <a:xfrm>
            <a:off x="1063690" y="942392"/>
            <a:ext cx="9358604" cy="12060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500"/>
              <a:buFont typeface="Arial"/>
              <a:buNone/>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657" name="Google Shape;657;p72"/>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πιο αποτελεσματική μέθοδος χρήσης των τροφίμων είναι να μην τα σπαταλάτε πρώτα. Η σπατάλη φαγητού είναι ο πιο θεμελιώδης παράγοντας που επηρεάζει τη βιωσιμότητα των τροφίμων.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σπατάλη τροφίμων είναι ότι παρέχεται άσκοπα λόγω ασυνείδητων καταναλωτικών συνηθειών αλλά δεν καταναλώνονται και απορρίπτονται.</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Δυστυχώς, ένα από τα μεγαλύτερα μέρη που προκαλούν τη σπατάλη τροφίμων είναι το προσωπικό εξυπηρέτησης, οι διευθυντές κ.λπ. άτομα που εργάζονται στον τομέα της κουζίνας. Προκειμένου να διασφαλιστεί η βιωσιμότητα των τροφίμων, προτεραιότητα είναι η πρόληψη της σπατάλης.</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251A440-C0A3-4458-8355-35C58EC0FF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71</a:t>
            </a:fld>
            <a:endParaRPr lang="tr-T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3"/>
          <p:cNvSpPr txBox="1">
            <a:spLocks noGrp="1"/>
          </p:cNvSpPr>
          <p:nvPr>
            <p:ph type="title"/>
          </p:nvPr>
        </p:nvSpPr>
        <p:spPr>
          <a:xfrm>
            <a:off x="1063689" y="905069"/>
            <a:ext cx="9358605"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63" name="Google Shape;663;p73"/>
          <p:cNvSpPr txBox="1">
            <a:spLocks noGrp="1"/>
          </p:cNvSpPr>
          <p:nvPr>
            <p:ph type="body" idx="1"/>
          </p:nvPr>
        </p:nvSpPr>
        <p:spPr>
          <a:xfrm>
            <a:off x="1129004" y="1791478"/>
            <a:ext cx="5962260" cy="4385485"/>
          </a:xfrm>
          <a:prstGeom prst="rect">
            <a:avLst/>
          </a:prstGeom>
          <a:noFill/>
          <a:ln>
            <a:noFill/>
          </a:ln>
        </p:spPr>
        <p:txBody>
          <a:bodyPr spcFirstLastPara="1" wrap="square" lIns="91425" tIns="45700" rIns="91425" bIns="45700" anchor="t" anchorCtr="0">
            <a:normAutofit lnSpcReduction="10000"/>
          </a:bodyPr>
          <a:lstStyle/>
          <a:p>
            <a:pPr marL="0" lvl="0" indent="0" algn="just">
              <a:lnSpc>
                <a:spcPct val="107000"/>
              </a:lnSpc>
              <a:spcBef>
                <a:spcPts val="0"/>
              </a:spcBef>
              <a:buNone/>
            </a:pPr>
            <a:r>
              <a:rPr lang="el-GR" sz="1800" dirty="0">
                <a:latin typeface="Arial"/>
                <a:ea typeface="Arial"/>
                <a:cs typeface="Arial"/>
                <a:sym typeface="Arial"/>
              </a:rPr>
              <a:t>Ένα άλλο πλεονέκτημα της πρόληψης της σπατάλης τροφίμων είναι η αποδοτικότητα. Εάν αποτρέπεται η σπατάλη τροφίμων, μπορείτε να επιτύχετε την ίδια παραγωγή αγοράζοντας λιγότερα προϊόντα. Με αυτόν τον τρόπο, δεν δίνονται πολλά χρήματα και αποφεύγεται η σπατάλη.</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Λοιπόν, τι πρέπει να λαμβάνεται υπόψη για τα απόβλητα τροφίμων. Για αυτό, ας εξετάσουμε προσεκτικά το επόμενο θέμα.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Εάν θέλετε να ενισχύσετε τις μεθόδους συντήρησης τροφίμων, μπορείτε να παρακολουθήσετε το βίντεο στον σύνδεσμο:</a:t>
            </a:r>
          </a:p>
          <a:p>
            <a:pPr marL="0" lvl="0" indent="0" algn="just">
              <a:lnSpc>
                <a:spcPct val="107000"/>
              </a:lnSpc>
              <a:spcBef>
                <a:spcPts val="0"/>
              </a:spcBef>
              <a:buNone/>
            </a:pPr>
            <a:endParaRPr lang="el-G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endParaRPr>
          </a:p>
          <a:p>
            <a:pPr marL="0" lvl="0" indent="0" algn="just">
              <a:lnSpc>
                <a:spcPct val="107000"/>
              </a:lnSpc>
              <a:spcBef>
                <a:spcPts val="0"/>
              </a:spcBef>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https://www.youtube.com/watch?v=gRi6e-xm6Pw</a:t>
            </a:r>
            <a:endParaRPr sz="1800" dirty="0">
              <a:latin typeface="Calibri"/>
              <a:ea typeface="Calibri"/>
              <a:cs typeface="Calibri"/>
              <a:sym typeface="Calibri"/>
            </a:endParaRPr>
          </a:p>
        </p:txBody>
      </p:sp>
      <p:pic>
        <p:nvPicPr>
          <p:cNvPr id="664" name="Google Shape;664;p73"/>
          <p:cNvPicPr preferRelativeResize="0"/>
          <p:nvPr/>
        </p:nvPicPr>
        <p:blipFill rotWithShape="1">
          <a:blip r:embed="rId4">
            <a:alphaModFix/>
          </a:blip>
          <a:srcRect/>
          <a:stretch/>
        </p:blipFill>
        <p:spPr>
          <a:xfrm>
            <a:off x="7463712" y="3429000"/>
            <a:ext cx="3124200" cy="1897380"/>
          </a:xfrm>
          <a:prstGeom prst="rect">
            <a:avLst/>
          </a:prstGeom>
          <a:noFill/>
          <a:ln>
            <a:noFill/>
          </a:ln>
        </p:spPr>
      </p:pic>
      <p:sp>
        <p:nvSpPr>
          <p:cNvPr id="665" name="Google Shape;665;p73"/>
          <p:cNvSpPr txBox="1"/>
          <p:nvPr/>
        </p:nvSpPr>
        <p:spPr>
          <a:xfrm>
            <a:off x="7996334" y="5427697"/>
            <a:ext cx="3359021" cy="2154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800" i="1">
                <a:solidFill>
                  <a:srgbClr val="44546A"/>
                </a:solidFill>
                <a:latin typeface="Arial"/>
                <a:ea typeface="Arial"/>
                <a:cs typeface="Arial"/>
                <a:sym typeface="Arial"/>
              </a:rPr>
              <a:t>Figure 17: </a:t>
            </a:r>
            <a:r>
              <a:rPr lang="tr-TR" sz="800" i="1" u="sng">
                <a:solidFill>
                  <a:srgbClr val="44546A"/>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https://www.greenbiz.com/</a:t>
            </a:r>
            <a:endParaRPr sz="800" i="1">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14D5F0CE-7E7D-4CDE-BFCF-3198F17AAD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72</a:t>
            </a:fld>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74"/>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71" name="Google Shape;671;p74"/>
          <p:cNvSpPr txBox="1">
            <a:spLocks noGrp="1"/>
          </p:cNvSpPr>
          <p:nvPr>
            <p:ph type="body" idx="1"/>
          </p:nvPr>
        </p:nvSpPr>
        <p:spPr>
          <a:xfrm>
            <a:off x="1147666" y="1782147"/>
            <a:ext cx="9358604" cy="438548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b="1" dirty="0">
                <a:latin typeface="Arial"/>
                <a:ea typeface="Arial"/>
                <a:cs typeface="Arial"/>
                <a:sym typeface="Arial"/>
              </a:rPr>
              <a:t>Πώς να αποτρέψετε τα απόβλητα τροφίμων</a:t>
            </a:r>
            <a:r>
              <a:rPr lang="tr-TR" sz="1800" b="1" dirty="0">
                <a:latin typeface="Arial"/>
                <a:ea typeface="Arial"/>
                <a:cs typeface="Arial"/>
                <a:sym typeface="Arial"/>
              </a:rPr>
              <a:t>?</a:t>
            </a:r>
            <a:endParaRPr sz="1800" b="1" dirty="0">
              <a:latin typeface="Arial"/>
              <a:ea typeface="Arial"/>
              <a:cs typeface="Arial"/>
              <a:sym typeface="Arial"/>
            </a:endParaRPr>
          </a:p>
          <a:p>
            <a:pPr marL="0" lvl="0" indent="0" algn="just">
              <a:lnSpc>
                <a:spcPct val="107000"/>
              </a:lnSpc>
              <a:spcBef>
                <a:spcPts val="1800"/>
              </a:spcBef>
              <a:buNone/>
            </a:pPr>
            <a:r>
              <a:rPr lang="el-GR" sz="1800" dirty="0">
                <a:latin typeface="Arial"/>
                <a:ea typeface="Arial"/>
                <a:cs typeface="Arial"/>
                <a:sym typeface="Arial"/>
              </a:rPr>
              <a:t>Τα απόβλητα τροφίμων πρέπει να προλαμβάνονται στα επίπεδα τόσο των καταναλωτών όσο και των παραγωγών και των πωλητών. Κάθε άτομο που εργάζεται στο χώρο της κουζίνας είναι καταναλωτής στην καθημερινή του ζωή, καθώς και παραγωγός και πωλητής.</a:t>
            </a:r>
          </a:p>
          <a:p>
            <a:pPr marL="0" lvl="0" indent="0" algn="just">
              <a:lnSpc>
                <a:spcPct val="107000"/>
              </a:lnSpc>
              <a:spcBef>
                <a:spcPts val="1800"/>
              </a:spcBef>
              <a:buNone/>
            </a:pPr>
            <a:r>
              <a:rPr lang="el-GR" sz="1800" dirty="0">
                <a:latin typeface="Arial"/>
                <a:ea typeface="Arial"/>
                <a:cs typeface="Arial"/>
                <a:sym typeface="Arial"/>
              </a:rPr>
              <a:t>Η πρόληψη της σπατάλης τροφής πρέπει να αποτελεί πειθαρχία για τα άτομα που εργάζονται στον τομέα της κουζίνας και πρέπει να το κάνουν αυτό στην κανονική ζωή τους εκτός εργασίας. Επομένως, τα άτομα που εργάζονται στον τομέα πρέπει να δώσουν προσοχή στις ακόλουθες συστάσεις.</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51D10F5-037A-4D74-AF3B-37E4553DE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73</a:t>
            </a:fld>
            <a:endParaRPr lang="tr-T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75"/>
          <p:cNvSpPr txBox="1">
            <a:spLocks noGrp="1"/>
          </p:cNvSpPr>
          <p:nvPr>
            <p:ph type="title"/>
          </p:nvPr>
        </p:nvSpPr>
        <p:spPr>
          <a:xfrm>
            <a:off x="1063690" y="914400"/>
            <a:ext cx="9358604" cy="123399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77" name="Google Shape;677;p75"/>
          <p:cNvSpPr txBox="1">
            <a:spLocks noGrp="1"/>
          </p:cNvSpPr>
          <p:nvPr>
            <p:ph type="body" idx="1"/>
          </p:nvPr>
        </p:nvSpPr>
        <p:spPr>
          <a:xfrm>
            <a:off x="1063690" y="1800809"/>
            <a:ext cx="9358604" cy="4683967"/>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7000"/>
              </a:lnSpc>
              <a:spcBef>
                <a:spcPts val="0"/>
              </a:spcBef>
              <a:spcAft>
                <a:spcPts val="0"/>
              </a:spcAft>
              <a:buClr>
                <a:schemeClr val="dk1"/>
              </a:buClr>
              <a:buSzPts val="1757"/>
              <a:buNone/>
            </a:pPr>
            <a:r>
              <a:rPr lang="el-GR" sz="1757" dirty="0">
                <a:latin typeface="Arial"/>
                <a:ea typeface="Arial"/>
                <a:cs typeface="Arial"/>
                <a:sym typeface="Arial"/>
              </a:rPr>
              <a:t>Κάποια παραδείγματα για τα μέτρα είναι</a:t>
            </a:r>
            <a:r>
              <a:rPr lang="tr-TR" sz="1757" dirty="0">
                <a:latin typeface="Arial"/>
                <a:ea typeface="Arial"/>
                <a:cs typeface="Arial"/>
                <a:sym typeface="Arial"/>
              </a:rPr>
              <a:t>;</a:t>
            </a:r>
            <a:endParaRPr sz="1757" dirty="0">
              <a:latin typeface="Arial"/>
              <a:ea typeface="Arial"/>
              <a:cs typeface="Arial"/>
              <a:sym typeface="Arial"/>
            </a:endParaRPr>
          </a:p>
          <a:p>
            <a:pPr marL="0" lvl="0" indent="0" algn="just" rtl="0">
              <a:lnSpc>
                <a:spcPct val="97000"/>
              </a:lnSpc>
              <a:spcBef>
                <a:spcPts val="1800"/>
              </a:spcBef>
              <a:spcAft>
                <a:spcPts val="0"/>
              </a:spcAft>
              <a:buClr>
                <a:srgbClr val="FF0000"/>
              </a:buClr>
              <a:buSzPts val="1757"/>
              <a:buNone/>
            </a:pPr>
            <a:r>
              <a:rPr lang="el-GR" sz="1757" dirty="0">
                <a:solidFill>
                  <a:srgbClr val="FF0000"/>
                </a:solidFill>
                <a:latin typeface="Arial"/>
                <a:ea typeface="Arial"/>
                <a:cs typeface="Arial"/>
                <a:sym typeface="Arial"/>
              </a:rPr>
              <a:t>Για τους καταναλωτές</a:t>
            </a:r>
            <a:r>
              <a:rPr lang="tr-TR" sz="1757" dirty="0">
                <a:solidFill>
                  <a:srgbClr val="FF0000"/>
                </a:solidFill>
                <a:latin typeface="Arial"/>
                <a:ea typeface="Arial"/>
                <a:cs typeface="Arial"/>
                <a:sym typeface="Arial"/>
              </a:rPr>
              <a:t>:</a:t>
            </a:r>
            <a:endParaRPr sz="1757" dirty="0">
              <a:latin typeface="Arial"/>
              <a:ea typeface="Arial"/>
              <a:cs typeface="Arial"/>
              <a:sym typeface="Arial"/>
            </a:endParaRPr>
          </a:p>
          <a:p>
            <a:pPr marL="342900" lvl="0" algn="just">
              <a:lnSpc>
                <a:spcPct val="97000"/>
              </a:lnSpc>
              <a:spcBef>
                <a:spcPts val="1800"/>
              </a:spcBef>
              <a:buSzPts val="1757"/>
              <a:buFont typeface="Noto Sans Symbols"/>
              <a:buChar char="✔"/>
            </a:pPr>
            <a:r>
              <a:rPr lang="el-GR" sz="1757" dirty="0">
                <a:latin typeface="Arial"/>
                <a:ea typeface="Arial"/>
                <a:cs typeface="Arial"/>
                <a:sym typeface="Arial"/>
              </a:rPr>
              <a:t>Η αλλαγή ξεκινά στο σπίτι, στο σχεδιασμό, στη λίστα αγορών, στο ψυγείο</a:t>
            </a:r>
            <a:r>
              <a:rPr lang="tr-TR" sz="1757" dirty="0">
                <a:latin typeface="Arial"/>
                <a:ea typeface="Arial"/>
                <a:cs typeface="Arial"/>
                <a:sym typeface="Arial"/>
              </a:rPr>
              <a:t>.</a:t>
            </a:r>
            <a:endParaRPr sz="1757" dirty="0">
              <a:latin typeface="Arial"/>
              <a:ea typeface="Arial"/>
              <a:cs typeface="Arial"/>
              <a:sym typeface="Arial"/>
            </a:endParaRPr>
          </a:p>
          <a:p>
            <a:pPr marL="342900" lvl="0" algn="just">
              <a:lnSpc>
                <a:spcPct val="97000"/>
              </a:lnSpc>
              <a:buSzPts val="1757"/>
              <a:buFont typeface="Noto Sans Symbols"/>
              <a:buChar char="✔"/>
            </a:pPr>
            <a:r>
              <a:rPr lang="el-GR" sz="1757" dirty="0">
                <a:latin typeface="Arial"/>
                <a:ea typeface="Arial"/>
                <a:cs typeface="Arial"/>
                <a:sym typeface="Arial"/>
              </a:rPr>
              <a:t>Προγραμματίστε τα μενού σας. Έτσι, μπορείτε να ψωνίσετε όσο χρειάζεστε, να γνωρίζετε εκ των προτέρων πώς να χρησιμοποιείτε τα υπόλοιπα γεύματα και να αποτρέπετε τα απόβλητα</a:t>
            </a:r>
            <a:r>
              <a:rPr lang="tr-TR" sz="1757" dirty="0">
                <a:latin typeface="Arial"/>
                <a:ea typeface="Arial"/>
                <a:cs typeface="Arial"/>
                <a:sym typeface="Arial"/>
              </a:rPr>
              <a:t>.</a:t>
            </a:r>
            <a:endParaRPr sz="1757" dirty="0">
              <a:latin typeface="Arial"/>
              <a:ea typeface="Arial"/>
              <a:cs typeface="Arial"/>
              <a:sym typeface="Arial"/>
            </a:endParaRPr>
          </a:p>
          <a:p>
            <a:pPr marL="342900" lvl="0" algn="just">
              <a:lnSpc>
                <a:spcPct val="97000"/>
              </a:lnSpc>
              <a:buSzPts val="1757"/>
              <a:buFont typeface="Noto Sans Symbols"/>
              <a:buChar char="✔"/>
            </a:pPr>
            <a:r>
              <a:rPr lang="el-GR" sz="1757" dirty="0">
                <a:latin typeface="Arial"/>
                <a:ea typeface="Arial"/>
                <a:cs typeface="Arial"/>
                <a:sym typeface="Arial"/>
              </a:rPr>
              <a:t>Κατά την προετοιμασία της λίστας αγορών σας, εστιάστε στα τρόφιμα που χρειάζεστε πραγματικά και τα οποία σκοπεύετε να μαγειρέψετε και να ετοιμάσετε σε σύντομο χρονικό διάστημα</a:t>
            </a:r>
            <a:r>
              <a:rPr lang="tr-TR" sz="1757" dirty="0">
                <a:latin typeface="Arial"/>
                <a:ea typeface="Arial"/>
                <a:cs typeface="Arial"/>
                <a:sym typeface="Arial"/>
              </a:rPr>
              <a:t>.</a:t>
            </a:r>
            <a:endParaRPr sz="1757" dirty="0">
              <a:latin typeface="Arial"/>
              <a:ea typeface="Arial"/>
              <a:cs typeface="Arial"/>
              <a:sym typeface="Arial"/>
            </a:endParaRPr>
          </a:p>
          <a:p>
            <a:pPr marL="342900" lvl="0" algn="just">
              <a:lnSpc>
                <a:spcPct val="97000"/>
              </a:lnSpc>
              <a:buSzPts val="1757"/>
              <a:buFont typeface="Noto Sans Symbols"/>
              <a:buChar char="✔"/>
            </a:pPr>
            <a:r>
              <a:rPr lang="el-GR" sz="1757" dirty="0">
                <a:latin typeface="Arial"/>
                <a:ea typeface="Arial"/>
                <a:cs typeface="Arial"/>
                <a:sym typeface="Arial"/>
              </a:rPr>
              <a:t>Εάν ψωνίζετε εβδομαδιαία, αγοράστε μόνο τα προϊόντα που θα φάτε εκείνη την εβδομάδα. Λάβετε υπόψη ότι τα προϊόντα που παραμένουν στο ψυγείο σας για μεγάλο χρονικό διάστημα είναι λιγότερο πιθανό να μετατραπούν σε τρόφιμα.</a:t>
            </a:r>
            <a:endParaRPr lang="en-US" sz="1757" dirty="0">
              <a:latin typeface="Arial"/>
              <a:ea typeface="Arial"/>
              <a:cs typeface="Arial"/>
              <a:sym typeface="Arial"/>
            </a:endParaRPr>
          </a:p>
          <a:p>
            <a:pPr marL="342900" lvl="0" algn="just">
              <a:lnSpc>
                <a:spcPct val="97000"/>
              </a:lnSpc>
              <a:buSzPts val="1757"/>
              <a:buFont typeface="Noto Sans Symbols"/>
              <a:buChar char="✔"/>
            </a:pPr>
            <a:r>
              <a:rPr lang="el-GR" sz="1757" dirty="0">
                <a:latin typeface="Arial"/>
                <a:ea typeface="Arial"/>
                <a:cs typeface="Arial"/>
                <a:sym typeface="Arial"/>
              </a:rPr>
              <a:t>Μάθετε πώς μπορείτε να διατηρήσετε οποιοδήποτε φαγητό για να αυξήσετε αυτήν την πιθανότητα. Για παράδειγμα, ορισμένα λαχανικά πρέπει να αερίζονται και μερικά πρέπει να διατηρούνται σε δοχεία κενού. Καθώς μαθαίνετε αυτούς τους κανόνες, θα λύσετε το μυστικό της διατήρησης των τροφίμων ως φρέσκων για περισσότερο.</a:t>
            </a:r>
            <a:endParaRPr sz="1665"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35C7D9D0-FCC9-41DC-8469-4D0D95FD71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74</a:t>
            </a:fld>
            <a:endParaRPr lang="tr-T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76"/>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83" name="Google Shape;683;p76"/>
          <p:cNvSpPr txBox="1">
            <a:spLocks noGrp="1"/>
          </p:cNvSpPr>
          <p:nvPr>
            <p:ph type="body" idx="1"/>
          </p:nvPr>
        </p:nvSpPr>
        <p:spPr>
          <a:xfrm>
            <a:off x="1063690" y="1791478"/>
            <a:ext cx="9358604" cy="438548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7000"/>
              </a:lnSpc>
              <a:spcBef>
                <a:spcPts val="0"/>
              </a:spcBef>
              <a:spcAft>
                <a:spcPts val="0"/>
              </a:spcAft>
              <a:buClr>
                <a:srgbClr val="FF0000"/>
              </a:buClr>
              <a:buSzPts val="1800"/>
              <a:buNone/>
            </a:pPr>
            <a:r>
              <a:rPr lang="el-GR" sz="1800" dirty="0">
                <a:solidFill>
                  <a:srgbClr val="FF0000"/>
                </a:solidFill>
                <a:latin typeface="Arial"/>
                <a:ea typeface="Arial"/>
                <a:cs typeface="Arial"/>
                <a:sym typeface="Arial"/>
              </a:rPr>
              <a:t>Για παραγωγούς και πωλητές</a:t>
            </a:r>
            <a:r>
              <a:rPr lang="tr-TR" sz="1800" dirty="0">
                <a:solidFill>
                  <a:srgbClr val="FF0000"/>
                </a:solidFill>
                <a:latin typeface="Arial"/>
                <a:ea typeface="Arial"/>
                <a:cs typeface="Arial"/>
                <a:sym typeface="Arial"/>
              </a:rPr>
              <a:t>:</a:t>
            </a:r>
            <a:endParaRPr sz="1800" dirty="0">
              <a:latin typeface="Calibri"/>
              <a:ea typeface="Calibri"/>
              <a:cs typeface="Calibri"/>
              <a:sym typeface="Calibri"/>
            </a:endParaRPr>
          </a:p>
          <a:p>
            <a:pPr marL="342900" lvl="0" algn="just">
              <a:lnSpc>
                <a:spcPct val="107000"/>
              </a:lnSpc>
              <a:spcBef>
                <a:spcPts val="1800"/>
              </a:spcBef>
              <a:buFont typeface="Noto Sans Symbols"/>
              <a:buChar char="✔"/>
            </a:pPr>
            <a:r>
              <a:rPr lang="el-GR" sz="1800" dirty="0">
                <a:latin typeface="Arial"/>
                <a:ea typeface="Arial"/>
                <a:cs typeface="Arial"/>
                <a:sym typeface="Arial"/>
              </a:rPr>
              <a:t>Οι μικρές εκπλήξεις των λιανοπωλητών παίζουν ρόλο στην πλήρωση των καλαθιών αγορών μας με περιττά προϊόντα. Οι εκστρατείες "ειδική τιμή, αγοράστε ένα " κ.λπ. που οργανώνονται από τους παραγωγούς ή η επωνυμία μας κάνουν να στραφούμε σε προϊόντα που δεν πιστεύουμε ότι θα αγοράσουμε και πιθανώς δεν χρειαζόμαστε πολύ. Για το λόγο αυτό, η διοργάνωση εκστρατειών «αγοράστε ένα πάρε ένα», ιδίως σε αλλοιώσιμα τρόφιμα αυξάνει την πιθανότητα το δεύτερο προϊόν που αγοράζεται ως πλεόνασμα να χαθεί.</a:t>
            </a:r>
          </a:p>
          <a:p>
            <a:pPr marL="342900" lvl="0" algn="just">
              <a:lnSpc>
                <a:spcPct val="107000"/>
              </a:lnSpc>
              <a:spcBef>
                <a:spcPts val="1800"/>
              </a:spcBef>
              <a:buFont typeface="Noto Sans Symbols"/>
              <a:buChar char="✔"/>
            </a:pPr>
            <a:r>
              <a:rPr lang="el-GR" sz="1800" dirty="0">
                <a:latin typeface="Arial"/>
                <a:ea typeface="Arial"/>
                <a:cs typeface="Arial"/>
                <a:sym typeface="Arial"/>
              </a:rPr>
              <a:t>Προκειμένου να αποφευχθεί αυτό, οι αγορές στο Ηνωμένο Βασίλειο περιορίζουν τις εκστρατείες "αγοράστε ένα πάρει ένα".</a:t>
            </a:r>
          </a:p>
          <a:p>
            <a:pPr marL="342900" lvl="0" algn="just">
              <a:lnSpc>
                <a:spcPct val="107000"/>
              </a:lnSpc>
              <a:spcBef>
                <a:spcPts val="1800"/>
              </a:spcBef>
              <a:buFont typeface="Noto Sans Symbols"/>
              <a:buChar char="✔"/>
            </a:pPr>
            <a:r>
              <a:rPr lang="el-GR" sz="1800" dirty="0">
                <a:latin typeface="Arial"/>
                <a:ea typeface="Arial"/>
                <a:cs typeface="Arial"/>
                <a:sym typeface="Arial"/>
              </a:rPr>
              <a:t>Οι προτάσεις μαγειρέματος και συντήρησης που γράφονται στη συσκευασία μπορούν επίσης να προσφέρουν μια καλή λύση στους καταναλωτές όσον αφορά την πρόληψη των αποβλήτων.</a:t>
            </a:r>
            <a:endParaRPr dirty="0"/>
          </a:p>
        </p:txBody>
      </p:sp>
      <p:sp>
        <p:nvSpPr>
          <p:cNvPr id="2" name="Slide Number Placeholder 1">
            <a:extLst>
              <a:ext uri="{FF2B5EF4-FFF2-40B4-BE49-F238E27FC236}">
                <a16:creationId xmlns:a16="http://schemas.microsoft.com/office/drawing/2014/main" xmlns="" id="{90A89500-3239-47C4-BF52-41C1A85097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75</a:t>
            </a:fld>
            <a:endParaRPr lang="tr-T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77"/>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3: </a:t>
            </a:r>
            <a:r>
              <a:rPr lang="el-GR" sz="2500" b="1" dirty="0">
                <a:solidFill>
                  <a:srgbClr val="FF0000"/>
                </a:solidFill>
                <a:latin typeface="Arial"/>
                <a:ea typeface="Arial"/>
                <a:cs typeface="Arial"/>
                <a:sym typeface="Arial"/>
              </a:rPr>
              <a:t>Χρήση και Σπατάλη Φαγητού</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689" name="Google Shape;689;p77"/>
          <p:cNvSpPr txBox="1">
            <a:spLocks noGrp="1"/>
          </p:cNvSpPr>
          <p:nvPr>
            <p:ph type="body" idx="1"/>
          </p:nvPr>
        </p:nvSpPr>
        <p:spPr>
          <a:xfrm>
            <a:off x="1063690" y="1791478"/>
            <a:ext cx="9358604" cy="4385485"/>
          </a:xfrm>
          <a:prstGeom prst="rect">
            <a:avLst/>
          </a:prstGeom>
          <a:noFill/>
          <a:ln>
            <a:noFill/>
          </a:ln>
        </p:spPr>
        <p:txBody>
          <a:bodyPr spcFirstLastPara="1" wrap="square" lIns="91425" tIns="45700" rIns="91425" bIns="45700" anchor="t" anchorCtr="0">
            <a:normAutofit fontScale="92500" lnSpcReduction="10000"/>
          </a:bodyPr>
          <a:lstStyle/>
          <a:p>
            <a:pPr marL="342900" lvl="0" algn="just">
              <a:lnSpc>
                <a:spcPct val="107000"/>
              </a:lnSpc>
              <a:spcBef>
                <a:spcPts val="0"/>
              </a:spcBef>
              <a:buFont typeface="Noto Sans Symbols"/>
              <a:buChar char="✔"/>
            </a:pPr>
            <a:r>
              <a:rPr lang="el-GR" sz="1800" dirty="0">
                <a:latin typeface="Arial"/>
                <a:ea typeface="Arial"/>
                <a:cs typeface="Arial"/>
                <a:sym typeface="Arial"/>
              </a:rPr>
              <a:t>Το πιο αμφιλεγόμενο ζήτημα σχετικά με τα απόβλητα τροφίμων είναι οι ετικέτες ημερομηνίας λήξης. Η απόρριψη των φαγώσιμων τροφίμων μόνο επειδή η ημερομηνία στην ετικέτα έχει λήξει είναι ένα πρόβλημα που είναι κοινό σε όλο τον κόσμο.</a:t>
            </a:r>
          </a:p>
          <a:p>
            <a:pPr marL="342900" lvl="0" algn="just">
              <a:lnSpc>
                <a:spcPct val="107000"/>
              </a:lnSpc>
              <a:spcBef>
                <a:spcPts val="0"/>
              </a:spcBef>
              <a:buFont typeface="Noto Sans Symbols"/>
              <a:buChar char="✔"/>
            </a:pPr>
            <a:endParaRPr lang="el-GR" sz="1800" dirty="0">
              <a:latin typeface="Arial"/>
              <a:ea typeface="Arial"/>
              <a:cs typeface="Arial"/>
              <a:sym typeface="Arial"/>
            </a:endParaRPr>
          </a:p>
          <a:p>
            <a:pPr marL="342900" lvl="0" algn="just">
              <a:lnSpc>
                <a:spcPct val="107000"/>
              </a:lnSpc>
              <a:spcBef>
                <a:spcPts val="0"/>
              </a:spcBef>
              <a:buFont typeface="Noto Sans Symbols"/>
              <a:buChar char="✔"/>
            </a:pPr>
            <a:r>
              <a:rPr lang="el-GR" sz="1800" dirty="0">
                <a:latin typeface="Arial"/>
                <a:ea typeface="Arial"/>
                <a:cs typeface="Arial"/>
                <a:sym typeface="Arial"/>
              </a:rPr>
              <a:t>Μια άλλη μέθοδος που προτείνεται για την αντιμετώπιση αυτού του προβλήματος είναι η απλοποίηση των ετικετών τροφίμων και η παροχή δύο ημερομηνιών για να γίνουν πιο κατανοητές από τους καταναλωτές.</a:t>
            </a:r>
          </a:p>
          <a:p>
            <a:pPr marL="342900" lvl="0" algn="just">
              <a:lnSpc>
                <a:spcPct val="107000"/>
              </a:lnSpc>
              <a:spcBef>
                <a:spcPts val="0"/>
              </a:spcBef>
              <a:buFont typeface="Noto Sans Symbols"/>
              <a:buChar char="✔"/>
            </a:pPr>
            <a:endParaRPr lang="el-GR" sz="1800" dirty="0">
              <a:latin typeface="Arial"/>
              <a:ea typeface="Arial"/>
              <a:cs typeface="Arial"/>
              <a:sym typeface="Arial"/>
            </a:endParaRPr>
          </a:p>
          <a:p>
            <a:pPr marL="342900" lvl="0" algn="just">
              <a:lnSpc>
                <a:spcPct val="107000"/>
              </a:lnSpc>
              <a:spcBef>
                <a:spcPts val="0"/>
              </a:spcBef>
              <a:buFont typeface="Noto Sans Symbols"/>
              <a:buChar char="✔"/>
            </a:pPr>
            <a:r>
              <a:rPr lang="el-GR" sz="1800" dirty="0">
                <a:latin typeface="Arial"/>
                <a:ea typeface="Arial"/>
                <a:cs typeface="Arial"/>
                <a:sym typeface="Arial"/>
              </a:rPr>
              <a:t>"Ημερομηνία λήξης" για αλλοιώσιμα τρόφιμα · "Ημερομηνία κατανάλωσης ποιότητας" για μη αλλοιώσιμα τρόφιμα (π.χ., "αυτό το προϊόν συνιστάται να καταναλώνεται πριν από…).</a:t>
            </a:r>
          </a:p>
          <a:p>
            <a:pPr marL="342900" lvl="0" algn="just">
              <a:lnSpc>
                <a:spcPct val="107000"/>
              </a:lnSpc>
              <a:spcBef>
                <a:spcPts val="0"/>
              </a:spcBef>
              <a:buFont typeface="Noto Sans Symbols"/>
              <a:buChar char="✔"/>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λήψη των παραπάνω προφυλάξεων ενώ είστε στη διαδικασία παραγωγής ή πώλησης τροφίμων θα ωφελήσει τόσο τον εαυτό σας όσο και το περιβάλλον σας. Βεβαίως, παρακολουθήστε βίντεο ευαισθητοποίησης σχετικά με τη σπατάλη τροφίμων, μεταβαίνοντας στον σύνδεσμο:</a:t>
            </a:r>
          </a:p>
          <a:p>
            <a:pPr marL="0" lvl="0" indent="0" algn="just">
              <a:lnSpc>
                <a:spcPct val="107000"/>
              </a:lnSpc>
              <a:spcBef>
                <a:spcPts val="0"/>
              </a:spcBef>
              <a:buNone/>
            </a:pPr>
            <a:endParaRPr lang="el-G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endParaRPr>
          </a:p>
          <a:p>
            <a:pPr marL="0" lvl="0" indent="0" algn="just">
              <a:lnSpc>
                <a:spcPct val="107000"/>
              </a:lnSpc>
              <a:spcBef>
                <a:spcPts val="0"/>
              </a:spcBef>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https://www.youtube.com/watch?v=6RlxySFrkIM&amp;t=50s</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59697309-67C7-44A1-9C47-C6E2AB56CE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76</a:t>
            </a:fld>
            <a:endParaRPr lang="tr-T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78"/>
          <p:cNvSpPr txBox="1">
            <a:spLocks noGrp="1"/>
          </p:cNvSpPr>
          <p:nvPr>
            <p:ph type="title"/>
          </p:nvPr>
        </p:nvSpPr>
        <p:spPr>
          <a:xfrm>
            <a:off x="1063690" y="877078"/>
            <a:ext cx="9358604" cy="127131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695" name="Google Shape;695;p78"/>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Η προστασία των βιώσιμων τροφίμων και η διασφάλιση της ασφάλειας των τροφίμων δεν πραγματοποιούνται μόνο με τις άμεσες δράσεις μας, αλλά και με τις έμμεσες δράσεις μας. Για παράδειγμα, αν και η πρόληψη της σπατάλης τροφίμων επηρεάζει θετικά την κερδοφορία ενός υπευθύνου επιχείρησης τροφίμων βραχυπρόθεσμα, η κερδοφορία του μπορεί να επηρεαστεί αρνητικά από εξωτερικούς παράγοντες μακροπρόθεσμα.</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Για αυτόν τον λόγο, πρέπει να μάθετε για τους άλλους παράγοντες που επηρεάζουν τη βιώσιμη τροφή και να δείξετε συμπεριφορές που θα έχουν θετική επίδραση σε αυτούς, ανεξάρτητα από την περιοχή του τομέα της κουζίνας στην οποία εργάζεστε.</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B8569B26-4D31-453C-9253-F772ADCF45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77</a:t>
            </a:fld>
            <a:endParaRPr lang="tr-T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9"/>
          <p:cNvSpPr txBox="1">
            <a:spLocks noGrp="1"/>
          </p:cNvSpPr>
          <p:nvPr>
            <p:ph type="title"/>
          </p:nvPr>
        </p:nvSpPr>
        <p:spPr>
          <a:xfrm>
            <a:off x="1063690" y="681037"/>
            <a:ext cx="9358604" cy="1467359"/>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01" name="Google Shape;701;p79"/>
          <p:cNvSpPr txBox="1">
            <a:spLocks noGrp="1"/>
          </p:cNvSpPr>
          <p:nvPr>
            <p:ph type="body" idx="1"/>
          </p:nvPr>
        </p:nvSpPr>
        <p:spPr>
          <a:xfrm>
            <a:off x="1063690" y="1810140"/>
            <a:ext cx="9358604" cy="436682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Οι παράγοντες που επηρεάζουν βιώσιμα και αξιόπιστα τρόφιμα μπορούν να εξηγηθούν ως εξής </a:t>
            </a:r>
            <a:r>
              <a:rPr lang="tr-TR" sz="1800" dirty="0">
                <a:latin typeface="Arial"/>
                <a:ea typeface="Arial"/>
                <a:cs typeface="Arial"/>
                <a:sym typeface="Arial"/>
              </a:rPr>
              <a:t>:</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b="1" dirty="0">
                <a:latin typeface="Arial"/>
                <a:ea typeface="Arial"/>
                <a:cs typeface="Arial"/>
                <a:sym typeface="Arial"/>
              </a:rPr>
              <a:t>4.1. </a:t>
            </a:r>
            <a:r>
              <a:rPr lang="el-GR" sz="1800" b="1" dirty="0">
                <a:latin typeface="Arial"/>
                <a:ea typeface="Arial"/>
                <a:cs typeface="Arial"/>
                <a:sym typeface="Arial"/>
              </a:rPr>
              <a:t>Βιολογική Ποικιλομορφία</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βιοποικιλότητα κατέχει σημαντικό ρόλο στη βιωσιμότητα των συστημάτων τροφίμων για τη διασφάλιση της ασφάλειας των τροφίμων παγκοσμίως. Η βιοποικιλότητα ορίζεται ως η ποικιλομορφία στο επίπεδο των γονιδίων, των ειδών και των οικοσυστημάτων.</a:t>
            </a:r>
          </a:p>
          <a:p>
            <a:pPr marL="0" lvl="0" indent="0" algn="just">
              <a:lnSpc>
                <a:spcPct val="107000"/>
              </a:lnSpc>
              <a:spcBef>
                <a:spcPts val="1800"/>
              </a:spcBef>
              <a:buNone/>
            </a:pPr>
            <a:r>
              <a:rPr lang="el-GR" sz="1800" dirty="0">
                <a:latin typeface="Arial"/>
                <a:ea typeface="Arial"/>
                <a:cs typeface="Arial"/>
                <a:sym typeface="Arial"/>
              </a:rPr>
              <a:t>Οι φυτικοί γενετικοί πόροι στα τρόφιμα και τη γεωργία είναι τα κρίσιμα συστατικά της γεωργικής βιοποικιλότητας. Η γενετική ποικιλομορφία περιλαμβάνει παραδοσιακές ποικιλίες και σύγχρονες ποικιλίες καλλιέργειας και παρέχει ευελιξία και προσαρμογή στην παραγωγή τροφίμων και την κλιματική αλλαγή.</a:t>
            </a:r>
            <a:endParaRPr dirty="0"/>
          </a:p>
        </p:txBody>
      </p:sp>
      <p:sp>
        <p:nvSpPr>
          <p:cNvPr id="2" name="Slide Number Placeholder 1">
            <a:extLst>
              <a:ext uri="{FF2B5EF4-FFF2-40B4-BE49-F238E27FC236}">
                <a16:creationId xmlns:a16="http://schemas.microsoft.com/office/drawing/2014/main" xmlns="" id="{CCF74CB2-3FBD-4C8B-AE30-04AB480A57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78</a:t>
            </a:fld>
            <a:endParaRPr lang="tr-T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0"/>
          <p:cNvSpPr txBox="1">
            <a:spLocks noGrp="1"/>
          </p:cNvSpPr>
          <p:nvPr>
            <p:ph type="title"/>
          </p:nvPr>
        </p:nvSpPr>
        <p:spPr>
          <a:xfrm>
            <a:off x="1063690" y="933061"/>
            <a:ext cx="9358604" cy="1215335"/>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07" name="Google Shape;707;p80"/>
          <p:cNvSpPr txBox="1">
            <a:spLocks noGrp="1"/>
          </p:cNvSpPr>
          <p:nvPr>
            <p:ph type="body" idx="1"/>
          </p:nvPr>
        </p:nvSpPr>
        <p:spPr>
          <a:xfrm>
            <a:off x="1063690" y="1800808"/>
            <a:ext cx="9358604"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Αλλαγές στα συστήματα παραγωγής, μηχανοποίηση, ασθένειες, ακατάλληλες πρακτικές παραγωγής, αλλαγή πολιτιστικής δομής, αύξηση του πληθυσμού, αστικοποίηση και κλιματική αλλαγή είναι οι αιτίες του κινδύνου εξαφάνισης ζωικών και φυτικών γενετικών πόρων.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Οι μελέτες έρευνας και ανάπτυξης για τους γενετικούς πόρους των φυτών είναι απαραίτητες για ένα δυναμικό οικοσύστημα και μια βιώσιμη γεωργία.</a:t>
            </a:r>
            <a:endParaRPr sz="1800" dirty="0">
              <a:latin typeface="Calibri"/>
              <a:ea typeface="Calibri"/>
              <a:cs typeface="Calibri"/>
              <a:sym typeface="Calibri"/>
            </a:endParaRPr>
          </a:p>
        </p:txBody>
      </p:sp>
      <p:pic>
        <p:nvPicPr>
          <p:cNvPr id="708" name="Google Shape;708;p80"/>
          <p:cNvPicPr preferRelativeResize="0"/>
          <p:nvPr/>
        </p:nvPicPr>
        <p:blipFill rotWithShape="1">
          <a:blip r:embed="rId3">
            <a:alphaModFix/>
          </a:blip>
          <a:srcRect/>
          <a:stretch/>
        </p:blipFill>
        <p:spPr>
          <a:xfrm>
            <a:off x="3851599" y="4223328"/>
            <a:ext cx="2324100" cy="1905000"/>
          </a:xfrm>
          <a:prstGeom prst="rect">
            <a:avLst/>
          </a:prstGeom>
          <a:noFill/>
          <a:ln>
            <a:noFill/>
          </a:ln>
        </p:spPr>
      </p:pic>
      <p:sp>
        <p:nvSpPr>
          <p:cNvPr id="709" name="Google Shape;709;p80"/>
          <p:cNvSpPr txBox="1"/>
          <p:nvPr/>
        </p:nvSpPr>
        <p:spPr>
          <a:xfrm>
            <a:off x="3925078" y="6182709"/>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18: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https://globalperspectives.info/</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034E7F5E-32AC-4C57-AD2F-75CB6BAA3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79</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249" name="Google Shape;249;p9"/>
          <p:cNvSpPr txBox="1">
            <a:spLocks noGrp="1"/>
          </p:cNvSpPr>
          <p:nvPr>
            <p:ph type="body" idx="1"/>
          </p:nvPr>
        </p:nvSpPr>
        <p:spPr>
          <a:xfrm>
            <a:off x="1063690" y="1782146"/>
            <a:ext cx="9358604" cy="4562669"/>
          </a:xfrm>
          <a:prstGeom prst="rect">
            <a:avLst/>
          </a:prstGeom>
          <a:noFill/>
          <a:ln>
            <a:noFill/>
          </a:ln>
        </p:spPr>
        <p:txBody>
          <a:bodyPr spcFirstLastPara="1" wrap="square" lIns="91425" tIns="45700" rIns="91425" bIns="45700" anchor="t" anchorCtr="0">
            <a:normAutofit/>
          </a:bodyPr>
          <a:lstStyle/>
          <a:p>
            <a:pPr marL="0" lvl="0" indent="0" algn="just" rtl="0">
              <a:lnSpc>
                <a:spcPct val="97000"/>
              </a:lnSpc>
              <a:spcBef>
                <a:spcPts val="0"/>
              </a:spcBef>
              <a:spcAft>
                <a:spcPts val="0"/>
              </a:spcAft>
              <a:buClr>
                <a:srgbClr val="FF0000"/>
              </a:buClr>
              <a:buSzPts val="1800"/>
              <a:buNone/>
            </a:pPr>
            <a:r>
              <a:rPr lang="el-GR" sz="1800" b="1" dirty="0">
                <a:solidFill>
                  <a:srgbClr val="FF0000"/>
                </a:solidFill>
                <a:latin typeface="Arial"/>
                <a:ea typeface="Arial"/>
                <a:cs typeface="Arial"/>
                <a:sym typeface="Arial"/>
              </a:rPr>
              <a:t>Ενότητα</a:t>
            </a:r>
            <a:r>
              <a:rPr lang="tr-TR" sz="1800" b="1" dirty="0">
                <a:solidFill>
                  <a:srgbClr val="FF0000"/>
                </a:solidFill>
                <a:latin typeface="Arial"/>
                <a:ea typeface="Arial"/>
                <a:cs typeface="Arial"/>
                <a:sym typeface="Arial"/>
              </a:rPr>
              <a:t> 4: </a:t>
            </a:r>
            <a:r>
              <a:rPr lang="el-GR" sz="1800" b="1" dirty="0">
                <a:solidFill>
                  <a:srgbClr val="FF0000"/>
                </a:solidFill>
                <a:latin typeface="Arial"/>
                <a:ea typeface="Arial"/>
                <a:cs typeface="Arial"/>
                <a:sym typeface="Arial"/>
              </a:rPr>
              <a:t>Συστήματα Βιώσιμης Τροφής</a:t>
            </a:r>
            <a:endParaRPr sz="1800" dirty="0">
              <a:latin typeface="Arial"/>
              <a:ea typeface="Arial"/>
              <a:cs typeface="Arial"/>
              <a:sym typeface="Arial"/>
            </a:endParaRPr>
          </a:p>
          <a:p>
            <a:pPr marL="0" lvl="0" indent="0" algn="just" rtl="0">
              <a:lnSpc>
                <a:spcPct val="97000"/>
              </a:lnSpc>
              <a:spcBef>
                <a:spcPts val="1800"/>
              </a:spcBef>
              <a:spcAft>
                <a:spcPts val="0"/>
              </a:spcAft>
              <a:buClr>
                <a:srgbClr val="FF0000"/>
              </a:buClr>
              <a:buSzPts val="1800"/>
              <a:buNone/>
            </a:pPr>
            <a:r>
              <a:rPr lang="el-GR" sz="1800" dirty="0">
                <a:solidFill>
                  <a:srgbClr val="FF0000"/>
                </a:solidFill>
                <a:latin typeface="Arial"/>
                <a:ea typeface="Arial"/>
                <a:cs typeface="Arial"/>
                <a:sym typeface="Arial"/>
              </a:rPr>
              <a:t>Κεφάλαιο</a:t>
            </a:r>
            <a:r>
              <a:rPr lang="tr-TR" sz="1800" dirty="0">
                <a:solidFill>
                  <a:srgbClr val="FF0000"/>
                </a:solidFill>
                <a:latin typeface="Arial"/>
                <a:ea typeface="Arial"/>
                <a:cs typeface="Arial"/>
                <a:sym typeface="Arial"/>
              </a:rPr>
              <a:t> 1: </a:t>
            </a:r>
            <a:r>
              <a:rPr lang="el-GR" sz="1800" dirty="0">
                <a:solidFill>
                  <a:srgbClr val="FF0000"/>
                </a:solidFill>
                <a:latin typeface="Arial"/>
                <a:ea typeface="Arial"/>
                <a:cs typeface="Arial"/>
                <a:sym typeface="Arial"/>
              </a:rPr>
              <a:t>Εισαγωγή στη Βιωσιμότητα</a:t>
            </a:r>
            <a:endParaRPr sz="1800" dirty="0">
              <a:latin typeface="Arial"/>
              <a:ea typeface="Arial"/>
              <a:cs typeface="Arial"/>
              <a:sym typeface="Arial"/>
            </a:endParaRPr>
          </a:p>
          <a:p>
            <a:pPr marL="0" lvl="0" indent="0" algn="just" rtl="0">
              <a:lnSpc>
                <a:spcPct val="97000"/>
              </a:lnSpc>
              <a:spcBef>
                <a:spcPts val="1800"/>
              </a:spcBef>
              <a:spcAft>
                <a:spcPts val="0"/>
              </a:spcAft>
              <a:buClr>
                <a:srgbClr val="FF0000"/>
              </a:buClr>
              <a:buSzPts val="1800"/>
              <a:buNone/>
            </a:pPr>
            <a:r>
              <a:rPr lang="el-GR" sz="1800" dirty="0">
                <a:solidFill>
                  <a:srgbClr val="FF0000"/>
                </a:solidFill>
                <a:latin typeface="Arial"/>
                <a:ea typeface="Arial"/>
                <a:cs typeface="Arial"/>
                <a:sym typeface="Arial"/>
              </a:rPr>
              <a:t>Θεματική</a:t>
            </a:r>
            <a:r>
              <a:rPr lang="tr-TR" sz="1800" dirty="0">
                <a:solidFill>
                  <a:srgbClr val="FF0000"/>
                </a:solidFill>
                <a:latin typeface="Arial"/>
                <a:ea typeface="Arial"/>
                <a:cs typeface="Arial"/>
                <a:sym typeface="Arial"/>
              </a:rPr>
              <a:t> 1: </a:t>
            </a:r>
            <a:r>
              <a:rPr lang="el-GR" sz="1800" dirty="0">
                <a:solidFill>
                  <a:srgbClr val="FF0000"/>
                </a:solidFill>
                <a:latin typeface="Arial"/>
                <a:ea typeface="Arial"/>
                <a:cs typeface="Arial"/>
                <a:sym typeface="Arial"/>
              </a:rPr>
              <a:t>Τι είναι Βιωσιμότητα</a:t>
            </a:r>
            <a:r>
              <a:rPr lang="tr-TR" sz="1800" dirty="0">
                <a:solidFill>
                  <a:srgbClr val="FF0000"/>
                </a:solidFill>
                <a:latin typeface="Arial"/>
                <a:ea typeface="Arial"/>
                <a:cs typeface="Arial"/>
                <a:sym typeface="Arial"/>
              </a:rPr>
              <a:t>?</a:t>
            </a:r>
            <a:endParaRPr sz="1800" dirty="0">
              <a:latin typeface="Arial"/>
              <a:ea typeface="Arial"/>
              <a:cs typeface="Arial"/>
              <a:sym typeface="Arial"/>
            </a:endParaRPr>
          </a:p>
          <a:p>
            <a:pPr marL="0" lvl="0" indent="0" algn="just" rtl="0">
              <a:lnSpc>
                <a:spcPct val="97000"/>
              </a:lnSpc>
              <a:spcBef>
                <a:spcPts val="1800"/>
              </a:spcBef>
              <a:spcAft>
                <a:spcPts val="0"/>
              </a:spcAft>
              <a:buClr>
                <a:srgbClr val="FF0000"/>
              </a:buClr>
              <a:buSzPts val="1800"/>
              <a:buNone/>
            </a:pPr>
            <a:r>
              <a:rPr lang="el-GR" sz="1800" dirty="0">
                <a:solidFill>
                  <a:srgbClr val="FF0000"/>
                </a:solidFill>
                <a:latin typeface="Arial"/>
                <a:ea typeface="Arial"/>
                <a:cs typeface="Arial"/>
                <a:sym typeface="Arial"/>
              </a:rPr>
              <a:t>Θεματική</a:t>
            </a:r>
            <a:r>
              <a:rPr lang="tr-TR" sz="1800" dirty="0">
                <a:solidFill>
                  <a:srgbClr val="FF0000"/>
                </a:solidFill>
                <a:latin typeface="Arial"/>
                <a:ea typeface="Arial"/>
                <a:cs typeface="Arial"/>
                <a:sym typeface="Arial"/>
              </a:rPr>
              <a:t> 2: </a:t>
            </a:r>
            <a:r>
              <a:rPr lang="el-GR" sz="1800" dirty="0">
                <a:solidFill>
                  <a:srgbClr val="FF0000"/>
                </a:solidFill>
                <a:latin typeface="Arial"/>
                <a:ea typeface="Arial"/>
                <a:cs typeface="Arial"/>
                <a:sym typeface="Arial"/>
              </a:rPr>
              <a:t>Πότε εισήχθη στη ζωή μας</a:t>
            </a:r>
            <a:r>
              <a:rPr lang="tr-TR" sz="1800" dirty="0">
                <a:solidFill>
                  <a:srgbClr val="FF0000"/>
                </a:solidFill>
                <a:latin typeface="Arial"/>
                <a:ea typeface="Arial"/>
                <a:cs typeface="Arial"/>
                <a:sym typeface="Arial"/>
              </a:rPr>
              <a:t>?</a:t>
            </a:r>
            <a:endParaRPr sz="1800" dirty="0">
              <a:latin typeface="Arial"/>
              <a:ea typeface="Arial"/>
              <a:cs typeface="Arial"/>
              <a:sym typeface="Arial"/>
            </a:endParaRPr>
          </a:p>
          <a:p>
            <a:pPr marL="0" lvl="0" indent="0" algn="just" rtl="0">
              <a:lnSpc>
                <a:spcPct val="97000"/>
              </a:lnSpc>
              <a:spcBef>
                <a:spcPts val="1800"/>
              </a:spcBef>
              <a:spcAft>
                <a:spcPts val="0"/>
              </a:spcAft>
              <a:buClr>
                <a:srgbClr val="FF0000"/>
              </a:buClr>
              <a:buSzPts val="1800"/>
              <a:buNone/>
            </a:pPr>
            <a:r>
              <a:rPr lang="el-GR" sz="1800" dirty="0">
                <a:solidFill>
                  <a:srgbClr val="FF0000"/>
                </a:solidFill>
                <a:latin typeface="Arial"/>
                <a:ea typeface="Arial"/>
                <a:cs typeface="Arial"/>
                <a:sym typeface="Arial"/>
              </a:rPr>
              <a:t>Θεματική </a:t>
            </a:r>
            <a:r>
              <a:rPr lang="tr-TR" sz="1800" dirty="0">
                <a:solidFill>
                  <a:srgbClr val="FF0000"/>
                </a:solidFill>
                <a:latin typeface="Arial"/>
                <a:ea typeface="Arial"/>
                <a:cs typeface="Arial"/>
                <a:sym typeface="Arial"/>
              </a:rPr>
              <a:t>3: </a:t>
            </a:r>
            <a:r>
              <a:rPr lang="el-GR" sz="1800" dirty="0">
                <a:solidFill>
                  <a:srgbClr val="FF0000"/>
                </a:solidFill>
                <a:latin typeface="Arial"/>
                <a:ea typeface="Arial"/>
                <a:cs typeface="Arial"/>
                <a:sym typeface="Arial"/>
              </a:rPr>
              <a:t>Γιατί είναι σημαντική η βιωσιμότητα</a:t>
            </a:r>
            <a:r>
              <a:rPr lang="tr-TR" sz="1800" dirty="0">
                <a:solidFill>
                  <a:srgbClr val="FF0000"/>
                </a:solidFill>
                <a:latin typeface="Arial"/>
                <a:ea typeface="Arial"/>
                <a:cs typeface="Arial"/>
                <a:sym typeface="Arial"/>
              </a:rPr>
              <a:t>?</a:t>
            </a:r>
            <a:endParaRPr sz="1800" dirty="0">
              <a:latin typeface="Arial"/>
              <a:ea typeface="Arial"/>
              <a:cs typeface="Arial"/>
              <a:sym typeface="Arial"/>
            </a:endParaRPr>
          </a:p>
          <a:p>
            <a:pPr marL="0" lvl="0" indent="0" algn="just" rtl="0">
              <a:lnSpc>
                <a:spcPct val="97000"/>
              </a:lnSpc>
              <a:spcBef>
                <a:spcPts val="1800"/>
              </a:spcBef>
              <a:spcAft>
                <a:spcPts val="0"/>
              </a:spcAft>
              <a:buClr>
                <a:srgbClr val="FF0000"/>
              </a:buClr>
              <a:buSzPts val="1800"/>
              <a:buNone/>
            </a:pPr>
            <a:r>
              <a:rPr lang="el-GR" sz="1800" dirty="0">
                <a:solidFill>
                  <a:srgbClr val="FF0000"/>
                </a:solidFill>
                <a:latin typeface="Arial"/>
                <a:ea typeface="Arial"/>
                <a:cs typeface="Arial"/>
                <a:sym typeface="Arial"/>
              </a:rPr>
              <a:t>Θεματική</a:t>
            </a:r>
            <a:r>
              <a:rPr lang="tr-TR" sz="1800" dirty="0">
                <a:solidFill>
                  <a:srgbClr val="FF0000"/>
                </a:solidFill>
                <a:latin typeface="Arial"/>
                <a:ea typeface="Arial"/>
                <a:cs typeface="Arial"/>
                <a:sym typeface="Arial"/>
              </a:rPr>
              <a:t> 4: </a:t>
            </a:r>
            <a:r>
              <a:rPr lang="el-GR" sz="1800" dirty="0">
                <a:solidFill>
                  <a:srgbClr val="FF0000"/>
                </a:solidFill>
                <a:latin typeface="Arial"/>
                <a:ea typeface="Arial"/>
                <a:cs typeface="Arial"/>
                <a:sym typeface="Arial"/>
              </a:rPr>
              <a:t>Ποια είναι τα στοιχεία της Βιωσιμότητας</a:t>
            </a:r>
            <a:r>
              <a:rPr lang="tr-TR" sz="1800" dirty="0">
                <a:solidFill>
                  <a:srgbClr val="FF0000"/>
                </a:solidFill>
                <a:latin typeface="Arial"/>
                <a:ea typeface="Arial"/>
                <a:cs typeface="Arial"/>
                <a:sym typeface="Arial"/>
              </a:rPr>
              <a:t>?</a:t>
            </a:r>
            <a:endParaRPr sz="1800" dirty="0">
              <a:solidFill>
                <a:srgbClr val="FF0000"/>
              </a:solidFill>
              <a:latin typeface="Arial"/>
              <a:ea typeface="Arial"/>
              <a:cs typeface="Arial"/>
              <a:sym typeface="Arial"/>
            </a:endParaRPr>
          </a:p>
          <a:p>
            <a:pPr marL="228600" lvl="0" indent="-50800" algn="l" rtl="0">
              <a:lnSpc>
                <a:spcPct val="80000"/>
              </a:lnSpc>
              <a:spcBef>
                <a:spcPts val="1800"/>
              </a:spcBef>
              <a:spcAft>
                <a:spcPts val="0"/>
              </a:spcAft>
              <a:buClr>
                <a:schemeClr val="dk1"/>
              </a:buClr>
              <a:buSzPts val="2800"/>
              <a:buNone/>
            </a:pPr>
            <a:endParaRPr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A803510D-2A78-4CC5-9A39-79D7F4E386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a:t>
            </a:fld>
            <a:endParaRPr lang="tr-T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1"/>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15" name="Google Shape;715;p81"/>
          <p:cNvSpPr txBox="1">
            <a:spLocks noGrp="1"/>
          </p:cNvSpPr>
          <p:nvPr>
            <p:ph type="body" idx="1"/>
          </p:nvPr>
        </p:nvSpPr>
        <p:spPr>
          <a:xfrm>
            <a:off x="1063690" y="1828800"/>
            <a:ext cx="9358604" cy="4348163"/>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Οι γενετικοί πόροι των ζώων παίζουν επίσης σημαντικό ρόλο στην ασφάλεια των τροφίμων. Οι μελέτες γενετικών πόρων ζώων είναι ζωτικής σημασίας για τη διαμόρφωση συστημάτων εκτροφής ζώων λαμβάνοντας υπόψη τη βιωσιμότητα των πόρων, λαμβάνοντας υπόψη τους πιθανούς πόρους και τις μελλοντικές ανάγκες.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βιοποικιλότητα διαδραματίζει ενεργό ρόλο στην προστασία και τη διατήρηση πολιτιστικών και τοπικών παραγόντων που είναι σημαντικοί για τη βιώσιμη διατροφή.</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Εκτός από την εξασφάλιση επαρκούς τροφοδοσίας τροφίμων διατηρώντας την οικολογική ισορροπία, η διατήρηση της βιοποικιλότητας στην ασφαλή χρήση τροφίμων και στον δακτύλιο κατανάλωσης της τροφικής αλυσίδας είναι μια αναπόφευκτη δράση όσον αφορά τη σωστή διατροφή.</a:t>
            </a:r>
            <a:endParaRPr dirty="0"/>
          </a:p>
        </p:txBody>
      </p:sp>
      <p:sp>
        <p:nvSpPr>
          <p:cNvPr id="2" name="Slide Number Placeholder 1">
            <a:extLst>
              <a:ext uri="{FF2B5EF4-FFF2-40B4-BE49-F238E27FC236}">
                <a16:creationId xmlns:a16="http://schemas.microsoft.com/office/drawing/2014/main" xmlns="" id="{BA793B21-86AA-4346-8163-9152796D08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80</a:t>
            </a:fld>
            <a:endParaRPr lang="tr-T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2"/>
          <p:cNvSpPr txBox="1">
            <a:spLocks noGrp="1"/>
          </p:cNvSpPr>
          <p:nvPr>
            <p:ph type="title"/>
          </p:nvPr>
        </p:nvSpPr>
        <p:spPr>
          <a:xfrm>
            <a:off x="1063690" y="923731"/>
            <a:ext cx="9358604" cy="1224665"/>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21" name="Google Shape;721;p82"/>
          <p:cNvSpPr txBox="1">
            <a:spLocks noGrp="1"/>
          </p:cNvSpPr>
          <p:nvPr>
            <p:ph type="body" idx="1"/>
          </p:nvPr>
        </p:nvSpPr>
        <p:spPr>
          <a:xfrm>
            <a:off x="1063690" y="1828800"/>
            <a:ext cx="5990253" cy="4348163"/>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07000"/>
              </a:lnSpc>
              <a:spcBef>
                <a:spcPts val="0"/>
              </a:spcBef>
              <a:spcAft>
                <a:spcPts val="0"/>
              </a:spcAft>
              <a:buClr>
                <a:schemeClr val="dk1"/>
              </a:buClr>
              <a:buSzPts val="1665"/>
              <a:buNone/>
            </a:pPr>
            <a:r>
              <a:rPr lang="tr-TR" sz="1665" b="1" dirty="0">
                <a:latin typeface="Arial"/>
                <a:ea typeface="Arial"/>
                <a:cs typeface="Arial"/>
                <a:sym typeface="Arial"/>
              </a:rPr>
              <a:t>4.2. </a:t>
            </a:r>
            <a:r>
              <a:rPr lang="el-GR" sz="1665" b="1" dirty="0">
                <a:latin typeface="Arial"/>
                <a:ea typeface="Arial"/>
                <a:cs typeface="Arial"/>
                <a:sym typeface="Arial"/>
              </a:rPr>
              <a:t>Νερό και Ξηρασία</a:t>
            </a:r>
            <a:endParaRPr sz="1665" b="1" dirty="0">
              <a:latin typeface="Arial"/>
              <a:ea typeface="Arial"/>
              <a:cs typeface="Arial"/>
              <a:sym typeface="Arial"/>
            </a:endParaRPr>
          </a:p>
          <a:p>
            <a:pPr marL="0" lvl="0" indent="0" algn="just">
              <a:lnSpc>
                <a:spcPct val="107000"/>
              </a:lnSpc>
              <a:spcBef>
                <a:spcPts val="1800"/>
              </a:spcBef>
              <a:buSzPts val="1665"/>
              <a:buNone/>
            </a:pPr>
            <a:r>
              <a:rPr lang="el-GR" sz="1665" dirty="0">
                <a:latin typeface="Arial"/>
                <a:ea typeface="Arial"/>
                <a:cs typeface="Arial"/>
                <a:sym typeface="Arial"/>
              </a:rPr>
              <a:t>Ένα από τα πιο σημαντικά προβλήματα που αντιμετωπίζει ο κόσμος για τη συνέχιση της ζωής είναι η μείωση των υδάτινων πόρων και της ξηρασίας που επηρεάζουν όλους τους τομείς της ζωής, από οικονομία έως αστική και αγροτική ζωή, από τη διατροφή έως την καθαριότητα. Το ζήτημα της ξηρασίας είναι ένας τομέας που πρέπει να αντιμετωπιστεί με μεγάλη προσοχή όσον αφορά τη διασφάλιση και τη βελτίωση της ασφάλειας των τροφίμων.</a:t>
            </a:r>
          </a:p>
          <a:p>
            <a:pPr marL="0" lvl="0" indent="0" algn="just">
              <a:lnSpc>
                <a:spcPct val="107000"/>
              </a:lnSpc>
              <a:spcBef>
                <a:spcPts val="1800"/>
              </a:spcBef>
              <a:buSzPts val="1665"/>
              <a:buNone/>
            </a:pPr>
            <a:r>
              <a:rPr lang="el-GR" sz="1665" dirty="0">
                <a:latin typeface="Arial"/>
                <a:ea typeface="Arial"/>
                <a:cs typeface="Arial"/>
                <a:sym typeface="Arial"/>
              </a:rPr>
              <a:t>Η ξηρασία έχει πολλές αρνητικές επιπτώσεις στην παραγωγή τροφίμων, όπως οι απώλειες συγκομιδών, η χαμηλή απόδοση στην παραγωγή καλλιεργειών και ζώων, η αύξηση των θανάτων των ζώων, η αύξηση των προσβολών από έντομα και οι ασθένειες των φυτών και των ζώων, βλάβες σε βιότοπους ψαριών, δασικές πυρκαγιές, υποβάθμιση της γης και διάβρωση του εδάφους.</a:t>
            </a:r>
            <a:endParaRPr sz="1665" dirty="0">
              <a:latin typeface="Calibri"/>
              <a:ea typeface="Calibri"/>
              <a:cs typeface="Calibri"/>
              <a:sym typeface="Calibri"/>
            </a:endParaRPr>
          </a:p>
        </p:txBody>
      </p:sp>
      <p:pic>
        <p:nvPicPr>
          <p:cNvPr id="722" name="Google Shape;722;p82"/>
          <p:cNvPicPr preferRelativeResize="0"/>
          <p:nvPr/>
        </p:nvPicPr>
        <p:blipFill rotWithShape="1">
          <a:blip r:embed="rId3">
            <a:alphaModFix/>
          </a:blip>
          <a:srcRect/>
          <a:stretch/>
        </p:blipFill>
        <p:spPr>
          <a:xfrm>
            <a:off x="7662377" y="2692019"/>
            <a:ext cx="2857500" cy="1470660"/>
          </a:xfrm>
          <a:prstGeom prst="rect">
            <a:avLst/>
          </a:prstGeom>
          <a:noFill/>
          <a:ln>
            <a:noFill/>
          </a:ln>
        </p:spPr>
      </p:pic>
      <p:sp>
        <p:nvSpPr>
          <p:cNvPr id="723" name="Google Shape;723;p82"/>
          <p:cNvSpPr txBox="1"/>
          <p:nvPr/>
        </p:nvSpPr>
        <p:spPr>
          <a:xfrm>
            <a:off x="8080310" y="4234333"/>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i="1">
                <a:solidFill>
                  <a:srgbClr val="44546A"/>
                </a:solidFill>
                <a:latin typeface="Arial"/>
                <a:ea typeface="Arial"/>
                <a:cs typeface="Arial"/>
                <a:sym typeface="Arial"/>
              </a:rPr>
              <a:t> Figure 19: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https://www.dailymotion.com/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3BBFB47C-7DBC-4458-92D1-0A3D438295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81</a:t>
            </a:fld>
            <a:endParaRPr lang="tr-T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3"/>
          <p:cNvSpPr txBox="1">
            <a:spLocks noGrp="1"/>
          </p:cNvSpPr>
          <p:nvPr>
            <p:ph type="title"/>
          </p:nvPr>
        </p:nvSpPr>
        <p:spPr>
          <a:xfrm>
            <a:off x="1063690" y="923731"/>
            <a:ext cx="9358604" cy="1224665"/>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29" name="Google Shape;729;p83"/>
          <p:cNvSpPr txBox="1">
            <a:spLocks noGrp="1"/>
          </p:cNvSpPr>
          <p:nvPr>
            <p:ph type="body" idx="1"/>
          </p:nvPr>
        </p:nvSpPr>
        <p:spPr>
          <a:xfrm>
            <a:off x="1129004" y="1800808"/>
            <a:ext cx="9293290" cy="4376155"/>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4.3. </a:t>
            </a:r>
            <a:r>
              <a:rPr lang="el-GR" sz="1800" b="1" dirty="0">
                <a:latin typeface="Arial"/>
                <a:ea typeface="Arial"/>
                <a:cs typeface="Arial"/>
                <a:sym typeface="Arial"/>
              </a:rPr>
              <a:t>Κλιματική Αλλαγή</a:t>
            </a:r>
            <a:endParaRPr sz="1800" b="1" dirty="0">
              <a:latin typeface="Arial"/>
              <a:ea typeface="Arial"/>
              <a:cs typeface="Arial"/>
              <a:sym typeface="Arial"/>
            </a:endParaRPr>
          </a:p>
          <a:p>
            <a:pPr marL="0" lvl="0" indent="0" algn="just">
              <a:lnSpc>
                <a:spcPct val="107000"/>
              </a:lnSpc>
              <a:spcBef>
                <a:spcPts val="1800"/>
              </a:spcBef>
              <a:buNone/>
            </a:pPr>
            <a:r>
              <a:rPr lang="el-GR" sz="1800" dirty="0">
                <a:latin typeface="Arial"/>
                <a:ea typeface="Arial"/>
                <a:cs typeface="Arial"/>
                <a:sym typeface="Arial"/>
              </a:rPr>
              <a:t>Η κλιματική αλλαγή ορίζεται ως "αλλαγή του κλίματος ως αποτέλεσμα ανθρώπινων δραστηριοτήτων που διαταράσσουν άμεσα ή έμμεσα τη σύνθεση της παγκόσμιας ατμόσφαιρας, επιπλέον της φυσικής αλλαγής του κλίματος που παρατηρείται σε συγκρίσιμες χρονικές περιόδους".</a:t>
            </a:r>
          </a:p>
          <a:p>
            <a:pPr marL="0" lvl="0" indent="0" algn="just">
              <a:lnSpc>
                <a:spcPct val="107000"/>
              </a:lnSpc>
              <a:spcBef>
                <a:spcPts val="1800"/>
              </a:spcBef>
              <a:buNone/>
            </a:pPr>
            <a:r>
              <a:rPr lang="el-GR" sz="1800" dirty="0">
                <a:latin typeface="Arial"/>
                <a:ea typeface="Arial"/>
                <a:cs typeface="Arial"/>
                <a:sym typeface="Arial"/>
              </a:rPr>
              <a:t>Είναι ευρέως αποδεκτό ότι η κλιματική αλλαγή δημιουργεί αρνητικές επιπτώσεις στη ζωή όλων των έμβιων όντων ως αποτέλεσμα του επιδεινούμενου παγκόσμιου οικολογικού συστήματος και αυτό το φαινόμενο εμφανίζεται όλο και περισσότερο και, σε αυτό το πλαίσιο, είναι ένα από τα κορυφαία παγκόσμια προβλήματα.</a:t>
            </a:r>
            <a:endParaRPr sz="1800" b="1"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7D1319C2-2105-43B5-9AEE-F4EEA30011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82</a:t>
            </a:fld>
            <a:endParaRPr lang="tr-T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4"/>
          <p:cNvSpPr txBox="1">
            <a:spLocks noGrp="1"/>
          </p:cNvSpPr>
          <p:nvPr>
            <p:ph type="title"/>
          </p:nvPr>
        </p:nvSpPr>
        <p:spPr>
          <a:xfrm>
            <a:off x="1063690" y="885550"/>
            <a:ext cx="9358604" cy="1262846"/>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pic>
        <p:nvPicPr>
          <p:cNvPr id="735" name="Google Shape;735;p84"/>
          <p:cNvPicPr preferRelativeResize="0">
            <a:picLocks noGrp="1"/>
          </p:cNvPicPr>
          <p:nvPr>
            <p:ph type="body" idx="1"/>
          </p:nvPr>
        </p:nvPicPr>
        <p:blipFill rotWithShape="1">
          <a:blip r:embed="rId3">
            <a:alphaModFix/>
          </a:blip>
          <a:srcRect/>
          <a:stretch/>
        </p:blipFill>
        <p:spPr>
          <a:xfrm>
            <a:off x="3728569" y="2717737"/>
            <a:ext cx="2796782" cy="1546994"/>
          </a:xfrm>
          <a:prstGeom prst="rect">
            <a:avLst/>
          </a:prstGeom>
          <a:noFill/>
          <a:ln>
            <a:noFill/>
          </a:ln>
        </p:spPr>
      </p:pic>
      <p:sp>
        <p:nvSpPr>
          <p:cNvPr id="736" name="Google Shape;736;p84"/>
          <p:cNvSpPr txBox="1"/>
          <p:nvPr/>
        </p:nvSpPr>
        <p:spPr>
          <a:xfrm>
            <a:off x="4195665" y="4347654"/>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20: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https://veme.digital/</a:t>
            </a:r>
            <a:endParaRPr sz="800">
              <a:solidFill>
                <a:schemeClr val="dk1"/>
              </a:solidFill>
              <a:latin typeface="Calibri"/>
              <a:ea typeface="Calibri"/>
              <a:cs typeface="Calibri"/>
              <a:sym typeface="Calibri"/>
            </a:endParaRPr>
          </a:p>
        </p:txBody>
      </p:sp>
      <p:sp>
        <p:nvSpPr>
          <p:cNvPr id="737" name="Google Shape;737;p84"/>
          <p:cNvSpPr txBox="1"/>
          <p:nvPr/>
        </p:nvSpPr>
        <p:spPr>
          <a:xfrm>
            <a:off x="1063690" y="4772259"/>
            <a:ext cx="9358604" cy="1574108"/>
          </a:xfrm>
          <a:prstGeom prst="rect">
            <a:avLst/>
          </a:prstGeom>
          <a:noFill/>
          <a:ln>
            <a:noFill/>
          </a:ln>
        </p:spPr>
        <p:txBody>
          <a:bodyPr spcFirstLastPara="1" wrap="square" lIns="91425" tIns="45700" rIns="91425" bIns="45700" anchor="t" anchorCtr="0">
            <a:spAutoFit/>
          </a:bodyPr>
          <a:lstStyle/>
          <a:p>
            <a:pPr lvl="0" algn="just">
              <a:lnSpc>
                <a:spcPct val="107000"/>
              </a:lnSpc>
            </a:pPr>
            <a:r>
              <a:rPr lang="el-GR" sz="1800" dirty="0">
                <a:solidFill>
                  <a:schemeClr val="dk1"/>
                </a:solidFill>
              </a:rPr>
              <a:t>Οι αλλαγές στη γεωργική παραγωγή και τις περιοχές καλλιέργειας επηρεάζουν σημαντικά την ύπαρξη τροφίμων στον κόσμο. Οι αλλαγές στην παραγωγή τροφίμων, μαζί με άλλους παράγοντες, αναμένεται να επηρεάσουν επίσης τις τιμές των τροφίμων στο μέλλον, περιορίζοντας την πρόσβαση των φτωχών οικογενειών και των κοινοτήτων σε επαρκή και ποιοτικά τρόφιμα.</a:t>
            </a:r>
            <a:endParaRPr sz="1800" dirty="0">
              <a:solidFill>
                <a:schemeClr val="dk1"/>
              </a:solidFill>
              <a:latin typeface="Calibri"/>
              <a:ea typeface="Calibri"/>
              <a:cs typeface="Calibri"/>
              <a:sym typeface="Calibri"/>
            </a:endParaRPr>
          </a:p>
        </p:txBody>
      </p:sp>
      <p:sp>
        <p:nvSpPr>
          <p:cNvPr id="738" name="Google Shape;738;p84"/>
          <p:cNvSpPr txBox="1"/>
          <p:nvPr/>
        </p:nvSpPr>
        <p:spPr>
          <a:xfrm>
            <a:off x="1063690" y="1828800"/>
            <a:ext cx="9227975" cy="685019"/>
          </a:xfrm>
          <a:prstGeom prst="rect">
            <a:avLst/>
          </a:prstGeom>
          <a:noFill/>
          <a:ln>
            <a:noFill/>
          </a:ln>
        </p:spPr>
        <p:txBody>
          <a:bodyPr spcFirstLastPara="1" wrap="square" lIns="91425" tIns="45700" rIns="91425" bIns="45700" anchor="t" anchorCtr="0">
            <a:spAutoFit/>
          </a:bodyPr>
          <a:lstStyle/>
          <a:p>
            <a:pPr lvl="0" algn="just">
              <a:lnSpc>
                <a:spcPct val="107000"/>
              </a:lnSpc>
            </a:pPr>
            <a:r>
              <a:rPr lang="el-GR" sz="1800" dirty="0">
                <a:solidFill>
                  <a:schemeClr val="dk1"/>
                </a:solidFill>
              </a:rPr>
              <a:t>Μία από τις σημαντικότερες περιοχές που επηρεάζονται από την κλιματική αλλαγή είναι η γεωργική παραγωγή</a:t>
            </a:r>
            <a:r>
              <a:rPr lang="tr-TR" sz="1800" dirty="0">
                <a:solidFill>
                  <a:schemeClr val="dk1"/>
                </a:solidFill>
                <a:latin typeface="Arial"/>
                <a:ea typeface="Arial"/>
                <a:cs typeface="Arial"/>
                <a:sym typeface="Arial"/>
              </a:rPr>
              <a:t>.</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D6B3BF84-0489-48C6-842A-B92763C357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83</a:t>
            </a:fld>
            <a:endParaRPr lang="tr-T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85"/>
          <p:cNvSpPr txBox="1">
            <a:spLocks noGrp="1"/>
          </p:cNvSpPr>
          <p:nvPr>
            <p:ph type="title"/>
          </p:nvPr>
        </p:nvSpPr>
        <p:spPr>
          <a:xfrm>
            <a:off x="1063690" y="877078"/>
            <a:ext cx="9358604" cy="1271318"/>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44" name="Google Shape;744;p85"/>
          <p:cNvSpPr txBox="1">
            <a:spLocks noGrp="1"/>
          </p:cNvSpPr>
          <p:nvPr>
            <p:ph type="body" idx="1"/>
          </p:nvPr>
        </p:nvSpPr>
        <p:spPr>
          <a:xfrm>
            <a:off x="1063690"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dirty="0">
                <a:latin typeface="Arial"/>
                <a:ea typeface="Arial"/>
                <a:cs typeface="Arial"/>
                <a:sym typeface="Arial"/>
              </a:rPr>
              <a:t>4.4. </a:t>
            </a:r>
            <a:r>
              <a:rPr lang="el-GR" sz="1800" b="1" dirty="0">
                <a:latin typeface="Arial"/>
                <a:ea typeface="Arial"/>
                <a:cs typeface="Arial"/>
                <a:sym typeface="Arial"/>
              </a:rPr>
              <a:t>Διακυμάνσεις τιμών</a:t>
            </a:r>
          </a:p>
          <a:p>
            <a:pPr marL="0" lvl="0" indent="0" algn="just">
              <a:lnSpc>
                <a:spcPct val="107000"/>
              </a:lnSpc>
              <a:spcBef>
                <a:spcPts val="0"/>
              </a:spcBef>
              <a:buNone/>
            </a:pPr>
            <a:endParaRPr lang="el-GR" sz="1800" b="1"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Οι τιμές των τροφίμων θεωρούνται ένα από τα πιο σημαντικά στοιχεία της ασφάλειας των τροφίμων, καθώς επηρεάζουν άμεσα το εισόδημα και την αγοραστική δύναμη των ανθρώπων.</a:t>
            </a:r>
          </a:p>
          <a:p>
            <a:pPr marL="0" lvl="0" indent="0" algn="just">
              <a:lnSpc>
                <a:spcPct val="107000"/>
              </a:lnSpc>
              <a:spcBef>
                <a:spcPts val="0"/>
              </a:spcBef>
              <a:buNone/>
            </a:pPr>
            <a:endParaRPr lang="el-GR" sz="1800" b="1" dirty="0">
              <a:latin typeface="Arial"/>
              <a:ea typeface="Arial"/>
              <a:cs typeface="Arial"/>
              <a:sym typeface="Arial"/>
            </a:endParaRPr>
          </a:p>
          <a:p>
            <a:pPr marL="0" lvl="0" indent="0" algn="just">
              <a:lnSpc>
                <a:spcPct val="107000"/>
              </a:lnSpc>
              <a:spcBef>
                <a:spcPts val="0"/>
              </a:spcBef>
              <a:buNone/>
            </a:pPr>
            <a:r>
              <a:rPr lang="tr-TR" sz="1800" b="1" dirty="0">
                <a:latin typeface="Arial"/>
                <a:ea typeface="Arial"/>
                <a:cs typeface="Arial"/>
                <a:sym typeface="Arial"/>
              </a:rPr>
              <a:t>4.5. </a:t>
            </a:r>
            <a:r>
              <a:rPr lang="el-GR" sz="1800" b="1" dirty="0">
                <a:latin typeface="Arial"/>
                <a:ea typeface="Arial"/>
                <a:cs typeface="Arial"/>
                <a:sym typeface="Arial"/>
              </a:rPr>
              <a:t>Κακή διαχείριση γεωργικών εκτάσεων</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Το μεγαλύτερο μέρος της τροφής που απαιτείται για την επιβίωση των ανθρώπων στη γη προμηθεύεται από γεωργικές εκτάσεις και το 99,7% της καταναλισκόμενης τροφής προέρχεται από το έδαφος, ενώ μόνο το 0,3% προέρχεται από νερό.</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5530F2A-4D1D-4028-868F-B0FB4E5653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84</a:t>
            </a:fld>
            <a:endParaRPr lang="tr-T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6"/>
          <p:cNvSpPr txBox="1">
            <a:spLocks noGrp="1"/>
          </p:cNvSpPr>
          <p:nvPr>
            <p:ph type="title"/>
          </p:nvPr>
        </p:nvSpPr>
        <p:spPr>
          <a:xfrm>
            <a:off x="1063690" y="895739"/>
            <a:ext cx="9358604"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50" name="Google Shape;750;p86"/>
          <p:cNvSpPr txBox="1">
            <a:spLocks noGrp="1"/>
          </p:cNvSpPr>
          <p:nvPr>
            <p:ph type="body" idx="1"/>
          </p:nvPr>
        </p:nvSpPr>
        <p:spPr>
          <a:xfrm>
            <a:off x="1063690" y="2287780"/>
            <a:ext cx="9358604" cy="3889183"/>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7000"/>
              </a:lnSpc>
              <a:spcBef>
                <a:spcPts val="0"/>
              </a:spcBef>
              <a:spcAft>
                <a:spcPts val="0"/>
              </a:spcAft>
              <a:buClr>
                <a:schemeClr val="dk1"/>
              </a:buClr>
              <a:buSzPts val="1800"/>
              <a:buNone/>
            </a:pPr>
            <a:endParaRPr sz="1800"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endParaRPr sz="1800"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endParaRPr sz="1800" dirty="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endParaRPr sz="1800" dirty="0">
              <a:latin typeface="Arial"/>
              <a:ea typeface="Arial"/>
              <a:cs typeface="Arial"/>
              <a:sym typeface="Arial"/>
            </a:endParaRPr>
          </a:p>
          <a:p>
            <a:pPr marL="0" lvl="0" indent="0" algn="just">
              <a:lnSpc>
                <a:spcPct val="107000"/>
              </a:lnSpc>
              <a:spcBef>
                <a:spcPts val="1800"/>
              </a:spcBef>
              <a:buNone/>
            </a:pPr>
            <a:r>
              <a:rPr lang="el-GR" sz="1800" dirty="0">
                <a:latin typeface="Arial"/>
                <a:ea typeface="Arial"/>
                <a:cs typeface="Arial"/>
                <a:sym typeface="Arial"/>
              </a:rPr>
              <a:t>Λαμβάνοντας υπόψη αυτήν την κατάσταση, η προστασία και η διαχείριση της γεωργικής γης έχουν μεγάλη σημασία για την κάλυψη των αναγκών της ανθρωπότητας σε τρόφιμα. Ωστόσο, εκτός από φυσικούς λόγους όπως η διάβρωση, οι γεωργικές εκτάσεις γίνονται στείρες λόγω κοινωνικοοικονομικών λόγων, όπως η χρήση γεωργικών εκτάσεων για μη γεωργικές δραστηριότητες και η μείωση του μεγέθους των αγροτεμαχίων λόγω του τμήματος της κληρονομιάς.</a:t>
            </a:r>
            <a:endParaRPr sz="1800" dirty="0">
              <a:latin typeface="Calibri"/>
              <a:ea typeface="Calibri"/>
              <a:cs typeface="Calibri"/>
              <a:sym typeface="Calibri"/>
            </a:endParaRPr>
          </a:p>
        </p:txBody>
      </p:sp>
      <p:pic>
        <p:nvPicPr>
          <p:cNvPr id="751" name="Google Shape;751;p86"/>
          <p:cNvPicPr preferRelativeResize="0"/>
          <p:nvPr/>
        </p:nvPicPr>
        <p:blipFill rotWithShape="1">
          <a:blip r:embed="rId3">
            <a:alphaModFix/>
          </a:blip>
          <a:srcRect/>
          <a:stretch/>
        </p:blipFill>
        <p:spPr>
          <a:xfrm>
            <a:off x="2920482" y="2287780"/>
            <a:ext cx="4497355" cy="1461413"/>
          </a:xfrm>
          <a:prstGeom prst="rect">
            <a:avLst/>
          </a:prstGeom>
          <a:noFill/>
          <a:ln>
            <a:noFill/>
          </a:ln>
        </p:spPr>
      </p:pic>
      <p:sp>
        <p:nvSpPr>
          <p:cNvPr id="752" name="Google Shape;752;p86"/>
          <p:cNvSpPr txBox="1"/>
          <p:nvPr/>
        </p:nvSpPr>
        <p:spPr>
          <a:xfrm>
            <a:off x="3991170" y="3839513"/>
            <a:ext cx="6097554"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21: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http://www.elder.org.tr/</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13CB8EA5-4102-4321-B2E5-D240CC2EDD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85</a:t>
            </a:fld>
            <a:endParaRPr lang="tr-T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87"/>
          <p:cNvSpPr txBox="1">
            <a:spLocks noGrp="1"/>
          </p:cNvSpPr>
          <p:nvPr>
            <p:ph type="title"/>
          </p:nvPr>
        </p:nvSpPr>
        <p:spPr>
          <a:xfrm>
            <a:off x="1063690" y="905069"/>
            <a:ext cx="9358604" cy="124332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58" name="Google Shape;758;p87"/>
          <p:cNvSpPr txBox="1">
            <a:spLocks noGrp="1"/>
          </p:cNvSpPr>
          <p:nvPr>
            <p:ph type="body" idx="1"/>
          </p:nvPr>
        </p:nvSpPr>
        <p:spPr>
          <a:xfrm>
            <a:off x="1063690" y="2575249"/>
            <a:ext cx="5822302" cy="360171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tr-TR" sz="1800" b="1" dirty="0">
                <a:latin typeface="Arial"/>
                <a:ea typeface="Arial"/>
                <a:cs typeface="Arial"/>
                <a:sym typeface="Arial"/>
              </a:rPr>
              <a:t>4.6. </a:t>
            </a:r>
            <a:r>
              <a:rPr lang="el-GR" sz="1800" b="1" dirty="0">
                <a:latin typeface="Arial"/>
                <a:ea typeface="Arial"/>
                <a:cs typeface="Arial"/>
                <a:sym typeface="Arial"/>
              </a:rPr>
              <a:t>Ταχεία αστικοποίηση</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Η αύξηση της αστικοποίησης αυξάνει τη ζήτηση για γεωργικά προϊόντα με αυξανόμενο εισόδημα, και αυτή η κατάσταση απαιτεί από τους αγρότες, τις εταιρείες τροφίμων, τις τοπικές και εθνικές οικονομίες να ικανοποιήσουν αυτήν την αυξανόμενη ζήτηση. Αυτή η περίσταση αποτελεί εμπόδιο για τη διασφάλιση της ασφάλειας των αγροτικών και αστικών τροφίμων.</a:t>
            </a:r>
            <a:endParaRPr dirty="0"/>
          </a:p>
        </p:txBody>
      </p:sp>
      <p:pic>
        <p:nvPicPr>
          <p:cNvPr id="759" name="Google Shape;759;p87"/>
          <p:cNvPicPr preferRelativeResize="0"/>
          <p:nvPr/>
        </p:nvPicPr>
        <p:blipFill rotWithShape="1">
          <a:blip r:embed="rId3">
            <a:alphaModFix/>
          </a:blip>
          <a:srcRect/>
          <a:stretch/>
        </p:blipFill>
        <p:spPr>
          <a:xfrm>
            <a:off x="7412082" y="3004457"/>
            <a:ext cx="2711631" cy="1705148"/>
          </a:xfrm>
          <a:prstGeom prst="rect">
            <a:avLst/>
          </a:prstGeom>
          <a:noFill/>
          <a:ln>
            <a:noFill/>
          </a:ln>
        </p:spPr>
      </p:pic>
      <p:sp>
        <p:nvSpPr>
          <p:cNvPr id="760" name="Google Shape;760;p87"/>
          <p:cNvSpPr txBox="1"/>
          <p:nvPr/>
        </p:nvSpPr>
        <p:spPr>
          <a:xfrm>
            <a:off x="7658101" y="4802546"/>
            <a:ext cx="6097554"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a:solidFill>
                  <a:schemeClr val="dk1"/>
                </a:solidFill>
                <a:latin typeface="Arial"/>
                <a:ea typeface="Arial"/>
                <a:cs typeface="Arial"/>
                <a:sym typeface="Arial"/>
              </a:rPr>
              <a:t> Figure 22: </a:t>
            </a:r>
            <a:r>
              <a:rPr lang="tr-TR" sz="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http://coyku.blogspot.com/</a:t>
            </a:r>
            <a:endParaRPr sz="80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8F6E8D0-85CD-417D-A328-FFC8BBB223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86</a:t>
            </a:fld>
            <a:endParaRPr lang="tr-T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88"/>
          <p:cNvSpPr txBox="1">
            <a:spLocks noGrp="1"/>
          </p:cNvSpPr>
          <p:nvPr>
            <p:ph type="title"/>
          </p:nvPr>
        </p:nvSpPr>
        <p:spPr>
          <a:xfrm>
            <a:off x="1063689" y="895739"/>
            <a:ext cx="9358605"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66" name="Google Shape;766;p88"/>
          <p:cNvSpPr txBox="1">
            <a:spLocks noGrp="1"/>
          </p:cNvSpPr>
          <p:nvPr>
            <p:ph type="body" idx="1"/>
          </p:nvPr>
        </p:nvSpPr>
        <p:spPr>
          <a:xfrm>
            <a:off x="1063687" y="1800808"/>
            <a:ext cx="9358605" cy="4376155"/>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Εκτός από την επίδραση της αύξησης του αστικού πληθυσμού στην προσφορά γεωργικής παραγωγής, οι επιπτώσεις της στο οικολογικό σύστημα είναι επίσης σημαντικές. Ο αστικός πληθυσμός χρησιμοποιεί και καταναλώνει περισσότερη φύση από τον αγροτικό πληθυσμό, με κατανάλωση τροφής, ενέργειας, νερού και γης.</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Εξελίξεις όπως η αύξηση της αστικοποίησης, κατά συνέπεια η κατανάλωση φυσικών πόρων, σε αντίθεση με τη μείωση του αγροτικού εργατικού δυναμικού με τη μείωση του αγροτικού πληθυσμού δείχνουν ότι η αυξανόμενη διάσταση της αστικοποίησης θα είναι ένα μεγαλύτερο εμπόδιο για τη διασφάλιση της ασφάλειας των τροφίμων στο μέλλον.</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9281EFDC-18ED-4D2C-A00C-ACBB40FF1C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87</a:t>
            </a:fld>
            <a:endParaRPr lang="tr-T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89"/>
          <p:cNvSpPr txBox="1">
            <a:spLocks noGrp="1"/>
          </p:cNvSpPr>
          <p:nvPr>
            <p:ph type="title"/>
          </p:nvPr>
        </p:nvSpPr>
        <p:spPr>
          <a:xfrm>
            <a:off x="1063687" y="895739"/>
            <a:ext cx="9358607" cy="1252657"/>
          </a:xfrm>
          <a:prstGeom prst="rect">
            <a:avLst/>
          </a:prstGeom>
          <a:noFill/>
          <a:ln>
            <a:noFill/>
          </a:ln>
        </p:spPr>
        <p:txBody>
          <a:bodyPr spcFirstLastPara="1" wrap="square" lIns="91425" tIns="45700" rIns="91425" bIns="45700" anchor="ctr" anchorCtr="0">
            <a:normAutofit/>
          </a:bodyPr>
          <a:lstStyle/>
          <a:p>
            <a:pPr lvl="0">
              <a:buClr>
                <a:srgbClr val="FF0000"/>
              </a:buClr>
              <a:buSzPts val="2500"/>
            </a:pPr>
            <a:r>
              <a:rPr lang="el-GR" sz="2500" b="1" dirty="0">
                <a:solidFill>
                  <a:srgbClr val="FF0000"/>
                </a:solidFill>
                <a:latin typeface="Arial"/>
                <a:ea typeface="Arial"/>
                <a:cs typeface="Arial"/>
                <a:sym typeface="Arial"/>
              </a:rPr>
              <a:t>Θεματική</a:t>
            </a:r>
            <a:r>
              <a:rPr lang="tr-TR" sz="2500" b="1" dirty="0">
                <a:solidFill>
                  <a:srgbClr val="FF0000"/>
                </a:solidFill>
                <a:latin typeface="Arial"/>
                <a:ea typeface="Arial"/>
                <a:cs typeface="Arial"/>
                <a:sym typeface="Arial"/>
              </a:rPr>
              <a:t> 4: </a:t>
            </a:r>
            <a:r>
              <a:rPr lang="el-GR" sz="2500" b="1" dirty="0">
                <a:solidFill>
                  <a:srgbClr val="FF0000"/>
                </a:solidFill>
                <a:latin typeface="Arial"/>
                <a:ea typeface="Arial"/>
                <a:cs typeface="Arial"/>
                <a:sym typeface="Arial"/>
              </a:rPr>
              <a:t>Παράγοντες που Επηρεάζουν την Ασφάλεια των Τροφίμων και τα Βιώσιμα Συστήματα Τροφίμων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72" name="Google Shape;772;p89"/>
          <p:cNvSpPr txBox="1">
            <a:spLocks noGrp="1"/>
          </p:cNvSpPr>
          <p:nvPr>
            <p:ph type="body" idx="1"/>
          </p:nvPr>
        </p:nvSpPr>
        <p:spPr>
          <a:xfrm>
            <a:off x="1063686" y="1819468"/>
            <a:ext cx="9358607" cy="4357495"/>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b="1" dirty="0">
                <a:latin typeface="Arial"/>
                <a:ea typeface="Arial"/>
                <a:cs typeface="Arial"/>
                <a:sym typeface="Arial"/>
              </a:rPr>
              <a:t>4.7. </a:t>
            </a:r>
            <a:r>
              <a:rPr lang="el-GR" sz="1800" b="1" dirty="0">
                <a:latin typeface="Arial"/>
                <a:ea typeface="Arial"/>
                <a:cs typeface="Arial"/>
                <a:sym typeface="Arial"/>
              </a:rPr>
              <a:t>Παραγωγή Βιοκαυσίμων</a:t>
            </a:r>
            <a:endParaRPr sz="1800" dirty="0">
              <a:latin typeface="Calibri"/>
              <a:ea typeface="Calibri"/>
              <a:cs typeface="Calibri"/>
              <a:sym typeface="Calibri"/>
            </a:endParaRPr>
          </a:p>
          <a:p>
            <a:pPr marL="0" lvl="0" indent="0" algn="just">
              <a:lnSpc>
                <a:spcPct val="107000"/>
              </a:lnSpc>
              <a:spcBef>
                <a:spcPts val="1800"/>
              </a:spcBef>
              <a:buNone/>
            </a:pPr>
            <a:r>
              <a:rPr lang="el-GR" sz="1800" dirty="0">
                <a:latin typeface="Arial"/>
                <a:ea typeface="Arial"/>
                <a:cs typeface="Arial"/>
                <a:sym typeface="Arial"/>
              </a:rPr>
              <a:t>Τα βιοκαύσιμα είναι αέρια, υγρά και στερεά προϊόντα που λαμβάνονται μέσω της πραγματοποίησης των διαφόρων βιοχημικών και/ή θερμοχημικών διεργασιών μετατροπής γεωργικών προϊόντων, ξύλων, ζώων, φυτών και αστικών αποβλήτων.</a:t>
            </a:r>
            <a:endParaRPr sz="1800" dirty="0">
              <a:latin typeface="Calibri"/>
              <a:ea typeface="Calibri"/>
              <a:cs typeface="Calibri"/>
              <a:sym typeface="Calibri"/>
            </a:endParaRPr>
          </a:p>
        </p:txBody>
      </p:sp>
      <p:pic>
        <p:nvPicPr>
          <p:cNvPr id="773" name="Google Shape;773;p89"/>
          <p:cNvPicPr preferRelativeResize="0"/>
          <p:nvPr/>
        </p:nvPicPr>
        <p:blipFill rotWithShape="1">
          <a:blip r:embed="rId3">
            <a:alphaModFix/>
          </a:blip>
          <a:srcRect/>
          <a:stretch/>
        </p:blipFill>
        <p:spPr>
          <a:xfrm>
            <a:off x="3478907" y="3501990"/>
            <a:ext cx="2977476" cy="1406219"/>
          </a:xfrm>
          <a:prstGeom prst="rect">
            <a:avLst/>
          </a:prstGeom>
          <a:noFill/>
          <a:ln>
            <a:noFill/>
          </a:ln>
        </p:spPr>
      </p:pic>
      <p:sp>
        <p:nvSpPr>
          <p:cNvPr id="774" name="Google Shape;774;p89"/>
          <p:cNvSpPr txBox="1"/>
          <p:nvPr/>
        </p:nvSpPr>
        <p:spPr>
          <a:xfrm>
            <a:off x="3990391" y="5013581"/>
            <a:ext cx="6096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i="1">
                <a:solidFill>
                  <a:srgbClr val="44546A"/>
                </a:solidFill>
                <a:latin typeface="Arial"/>
                <a:ea typeface="Arial"/>
                <a:cs typeface="Arial"/>
                <a:sym typeface="Arial"/>
              </a:rPr>
              <a:t> Figure 23: </a:t>
            </a:r>
            <a:r>
              <a:rPr lang="tr-TR" sz="800" i="1" u="sng">
                <a:solidFill>
                  <a:srgbClr val="44546A"/>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https://docplayer.biz.tr/</a:t>
            </a:r>
            <a:endParaRPr sz="800">
              <a:solidFill>
                <a:schemeClr val="dk1"/>
              </a:solidFill>
              <a:latin typeface="Calibri"/>
              <a:ea typeface="Calibri"/>
              <a:cs typeface="Calibri"/>
              <a:sym typeface="Calibri"/>
            </a:endParaRPr>
          </a:p>
        </p:txBody>
      </p:sp>
      <p:sp>
        <p:nvSpPr>
          <p:cNvPr id="775" name="Google Shape;775;p89"/>
          <p:cNvSpPr txBox="1"/>
          <p:nvPr/>
        </p:nvSpPr>
        <p:spPr>
          <a:xfrm>
            <a:off x="1063687" y="5549842"/>
            <a:ext cx="9358602" cy="685019"/>
          </a:xfrm>
          <a:prstGeom prst="rect">
            <a:avLst/>
          </a:prstGeom>
          <a:noFill/>
          <a:ln>
            <a:noFill/>
          </a:ln>
        </p:spPr>
        <p:txBody>
          <a:bodyPr spcFirstLastPara="1" wrap="square" lIns="91425" tIns="45700" rIns="91425" bIns="45700" anchor="t" anchorCtr="0">
            <a:spAutoFit/>
          </a:bodyPr>
          <a:lstStyle/>
          <a:p>
            <a:pPr lvl="0" algn="just">
              <a:lnSpc>
                <a:spcPct val="107000"/>
              </a:lnSpc>
            </a:pPr>
            <a:r>
              <a:rPr lang="el-GR" sz="1800" dirty="0">
                <a:solidFill>
                  <a:schemeClr val="dk1"/>
                </a:solidFill>
              </a:rPr>
              <a:t>Η παραγωγή βιοκαυσίμων δεν αυξάνει την επίδραση των αερίων του θερμοκηπίου. Αυτό επιβραδύνει τις αρνητικές επιπτώσεις της κλιματικής αλλαγής.</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7E20ADED-F2FA-419B-A763-8F4E8283CB3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88</a:t>
            </a:fld>
            <a:endParaRPr lang="tr-T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90"/>
          <p:cNvSpPr txBox="1">
            <a:spLocks noGrp="1"/>
          </p:cNvSpPr>
          <p:nvPr>
            <p:ph type="title"/>
          </p:nvPr>
        </p:nvSpPr>
        <p:spPr>
          <a:xfrm>
            <a:off x="1063689" y="923731"/>
            <a:ext cx="9358605" cy="1224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Σύνοψη</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781" name="Google Shape;781;p90"/>
          <p:cNvSpPr txBox="1">
            <a:spLocks noGrp="1"/>
          </p:cNvSpPr>
          <p:nvPr>
            <p:ph type="body" idx="1"/>
          </p:nvPr>
        </p:nvSpPr>
        <p:spPr>
          <a:xfrm>
            <a:off x="1063687" y="1838132"/>
            <a:ext cx="9358605" cy="4338832"/>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Αυτή η ενότητα έχει δημιουργηθεί για να παρέχει πληροφορίες σχετικά με τα βιώσιμα συστήματα τροφίμων, να εξηγεί πώς να παρέχει βιώσιμα τρόφιμα και να ευαισθητοποιεί σχετικά με τη σπατάλη τροφίμων.</a:t>
            </a:r>
          </a:p>
          <a:p>
            <a:pPr marL="0" lvl="0" indent="0" algn="just">
              <a:lnSpc>
                <a:spcPct val="107000"/>
              </a:lnSpc>
              <a:spcBef>
                <a:spcPts val="0"/>
              </a:spcBef>
              <a:buNone/>
            </a:pPr>
            <a:endParaRPr lang="el-GR" sz="1800" dirty="0">
              <a:latin typeface="Arial"/>
              <a:ea typeface="Arial"/>
              <a:cs typeface="Arial"/>
              <a:sym typeface="Arial"/>
            </a:endParaRPr>
          </a:p>
          <a:p>
            <a:pPr marL="0" lvl="0" indent="0" algn="just">
              <a:lnSpc>
                <a:spcPct val="107000"/>
              </a:lnSpc>
              <a:spcBef>
                <a:spcPts val="0"/>
              </a:spcBef>
              <a:buNone/>
            </a:pPr>
            <a:r>
              <a:rPr lang="el-GR" sz="1800" dirty="0">
                <a:latin typeface="Arial"/>
                <a:ea typeface="Arial"/>
                <a:cs typeface="Arial"/>
                <a:sym typeface="Arial"/>
              </a:rPr>
              <a:t>Η ενότητα δημιουργήθηκε για άτομα που εργάζονται ή θέλουν να εργαστούν στο χώρο της κουζίνας. Το θέμα της ενότητας δεν έχει την ίδια προτεραιότητα για κάθε επαγγελματική ομάδα που εργάζεται στον τομέα της κουζίνας, αλλά έχει καθοριστεί ως υψηλή προτεραιότητα για ορισμένες επαγγελματικές ομάδες και χαμηλότερη προτεραιότητα για άλλες.</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2A5C0375-C0E4-4660-9646-6F11ACD2D0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89</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1063690" y="923731"/>
            <a:ext cx="9358604" cy="12246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255" name="Google Shape;255;p10"/>
          <p:cNvSpPr txBox="1">
            <a:spLocks noGrp="1"/>
          </p:cNvSpPr>
          <p:nvPr>
            <p:ph type="body" idx="1"/>
          </p:nvPr>
        </p:nvSpPr>
        <p:spPr>
          <a:xfrm>
            <a:off x="1063690" y="1810138"/>
            <a:ext cx="9358604" cy="4767943"/>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rgbClr val="FF0000"/>
              </a:buClr>
              <a:buSzPts val="1800"/>
              <a:buNone/>
            </a:pPr>
            <a:r>
              <a:rPr lang="el-GR" sz="1800" dirty="0">
                <a:solidFill>
                  <a:srgbClr val="FF0000"/>
                </a:solidFill>
                <a:latin typeface="Arial"/>
                <a:ea typeface="Arial"/>
                <a:cs typeface="Arial"/>
                <a:sym typeface="Arial"/>
              </a:rPr>
              <a:t>Θεματική</a:t>
            </a:r>
            <a:r>
              <a:rPr lang="tr-TR" sz="1800" dirty="0">
                <a:solidFill>
                  <a:srgbClr val="FF0000"/>
                </a:solidFill>
                <a:latin typeface="Arial"/>
                <a:ea typeface="Arial"/>
                <a:cs typeface="Arial"/>
                <a:sym typeface="Arial"/>
              </a:rPr>
              <a:t> 5: </a:t>
            </a:r>
            <a:r>
              <a:rPr lang="el-GR" sz="1800" dirty="0">
                <a:solidFill>
                  <a:srgbClr val="FF0000"/>
                </a:solidFill>
                <a:latin typeface="Arial"/>
                <a:ea typeface="Arial"/>
                <a:cs typeface="Arial"/>
                <a:sym typeface="Arial"/>
              </a:rPr>
              <a:t>Εισαγωγή στα Βιώσιμα Συστήματα Τροφίμων</a:t>
            </a:r>
            <a:endParaRPr sz="1800" dirty="0">
              <a:latin typeface="Arial"/>
              <a:ea typeface="Arial"/>
              <a:cs typeface="Arial"/>
              <a:sym typeface="Arial"/>
            </a:endParaRPr>
          </a:p>
          <a:p>
            <a:pPr marL="0" lvl="0" indent="0" algn="just" rtl="0">
              <a:lnSpc>
                <a:spcPct val="107000"/>
              </a:lnSpc>
              <a:spcBef>
                <a:spcPts val="1800"/>
              </a:spcBef>
              <a:spcAft>
                <a:spcPts val="0"/>
              </a:spcAft>
              <a:buClr>
                <a:srgbClr val="FF0000"/>
              </a:buClr>
              <a:buSzPts val="1800"/>
              <a:buNone/>
            </a:pPr>
            <a:r>
              <a:rPr lang="tr-TR" sz="1800" dirty="0">
                <a:solidFill>
                  <a:srgbClr val="FF0000"/>
                </a:solidFill>
                <a:latin typeface="Arial"/>
                <a:ea typeface="Arial"/>
                <a:cs typeface="Arial"/>
                <a:sym typeface="Arial"/>
              </a:rPr>
              <a:t>5.1. </a:t>
            </a:r>
            <a:r>
              <a:rPr lang="el-GR" sz="1800" dirty="0">
                <a:solidFill>
                  <a:srgbClr val="FF0000"/>
                </a:solidFill>
                <a:latin typeface="Arial"/>
                <a:ea typeface="Arial"/>
                <a:cs typeface="Arial"/>
                <a:sym typeface="Arial"/>
              </a:rPr>
              <a:t>Τι είναι τα Βιώσιμα Συστήματα Τροφίμων</a:t>
            </a:r>
            <a:r>
              <a:rPr lang="tr-TR" sz="1800" dirty="0">
                <a:solidFill>
                  <a:srgbClr val="FF0000"/>
                </a:solidFill>
                <a:latin typeface="Arial"/>
                <a:ea typeface="Arial"/>
                <a:cs typeface="Arial"/>
                <a:sym typeface="Arial"/>
              </a:rPr>
              <a:t>?</a:t>
            </a:r>
            <a:endParaRPr sz="1800" dirty="0">
              <a:latin typeface="Arial"/>
              <a:ea typeface="Arial"/>
              <a:cs typeface="Arial"/>
              <a:sym typeface="Arial"/>
            </a:endParaRPr>
          </a:p>
          <a:p>
            <a:pPr marL="0" lvl="0" indent="0" algn="just" rtl="0">
              <a:lnSpc>
                <a:spcPct val="107000"/>
              </a:lnSpc>
              <a:spcBef>
                <a:spcPts val="1800"/>
              </a:spcBef>
              <a:spcAft>
                <a:spcPts val="0"/>
              </a:spcAft>
              <a:buClr>
                <a:srgbClr val="FF0000"/>
              </a:buClr>
              <a:buSzPts val="1800"/>
              <a:buNone/>
            </a:pPr>
            <a:r>
              <a:rPr lang="tr-TR" sz="1800" dirty="0">
                <a:solidFill>
                  <a:srgbClr val="FF0000"/>
                </a:solidFill>
                <a:latin typeface="Arial"/>
                <a:ea typeface="Arial"/>
                <a:cs typeface="Arial"/>
                <a:sym typeface="Arial"/>
              </a:rPr>
              <a:t>5.2. </a:t>
            </a:r>
            <a:r>
              <a:rPr lang="el-GR" sz="1800" dirty="0">
                <a:solidFill>
                  <a:srgbClr val="FF0000"/>
                </a:solidFill>
                <a:latin typeface="Arial"/>
                <a:ea typeface="Arial"/>
                <a:cs typeface="Arial"/>
                <a:sym typeface="Arial"/>
              </a:rPr>
              <a:t>Σημαντικά αλληλένδετα μέρη των Βιώσιμων Συστημάτων Τροφίμων</a:t>
            </a:r>
            <a:endParaRPr sz="1800" dirty="0">
              <a:latin typeface="Arial"/>
              <a:ea typeface="Arial"/>
              <a:cs typeface="Arial"/>
              <a:sym typeface="Arial"/>
            </a:endParaRPr>
          </a:p>
          <a:p>
            <a:pPr marL="0" lvl="0" indent="0" algn="just" rtl="0">
              <a:lnSpc>
                <a:spcPct val="107000"/>
              </a:lnSpc>
              <a:spcBef>
                <a:spcPts val="1800"/>
              </a:spcBef>
              <a:spcAft>
                <a:spcPts val="0"/>
              </a:spcAft>
              <a:buClr>
                <a:srgbClr val="FF0000"/>
              </a:buClr>
              <a:buSzPts val="1800"/>
              <a:buNone/>
            </a:pPr>
            <a:r>
              <a:rPr lang="tr-TR" sz="1800" dirty="0">
                <a:solidFill>
                  <a:srgbClr val="FF0000"/>
                </a:solidFill>
                <a:latin typeface="Arial"/>
                <a:ea typeface="Arial"/>
                <a:cs typeface="Arial"/>
                <a:sym typeface="Arial"/>
              </a:rPr>
              <a:t>5.2.1. </a:t>
            </a:r>
            <a:r>
              <a:rPr lang="el-GR" sz="1800" dirty="0">
                <a:solidFill>
                  <a:srgbClr val="FF0000"/>
                </a:solidFill>
                <a:latin typeface="Arial"/>
                <a:ea typeface="Arial"/>
                <a:cs typeface="Arial"/>
                <a:sym typeface="Arial"/>
              </a:rPr>
              <a:t>Παραγωγή</a:t>
            </a:r>
            <a:endParaRPr sz="1800" dirty="0">
              <a:latin typeface="Arial"/>
              <a:ea typeface="Arial"/>
              <a:cs typeface="Arial"/>
              <a:sym typeface="Arial"/>
            </a:endParaRPr>
          </a:p>
          <a:p>
            <a:pPr marL="0" lvl="0" indent="0" algn="just" rtl="0">
              <a:lnSpc>
                <a:spcPct val="107000"/>
              </a:lnSpc>
              <a:spcBef>
                <a:spcPts val="1800"/>
              </a:spcBef>
              <a:spcAft>
                <a:spcPts val="0"/>
              </a:spcAft>
              <a:buClr>
                <a:srgbClr val="FF0000"/>
              </a:buClr>
              <a:buSzPts val="1800"/>
              <a:buNone/>
            </a:pPr>
            <a:r>
              <a:rPr lang="tr-TR" sz="1800" dirty="0">
                <a:solidFill>
                  <a:srgbClr val="FF0000"/>
                </a:solidFill>
                <a:latin typeface="Arial"/>
                <a:ea typeface="Arial"/>
                <a:cs typeface="Arial"/>
                <a:sym typeface="Arial"/>
              </a:rPr>
              <a:t>5.2.2. </a:t>
            </a:r>
            <a:r>
              <a:rPr lang="el-GR" sz="1800" dirty="0">
                <a:solidFill>
                  <a:srgbClr val="FF0000"/>
                </a:solidFill>
                <a:latin typeface="Arial"/>
                <a:ea typeface="Arial"/>
                <a:cs typeface="Arial"/>
                <a:sym typeface="Arial"/>
              </a:rPr>
              <a:t>Επεξεργασία και Κατανομή</a:t>
            </a:r>
            <a:endParaRPr sz="1800" dirty="0">
              <a:latin typeface="Arial"/>
              <a:ea typeface="Arial"/>
              <a:cs typeface="Arial"/>
              <a:sym typeface="Arial"/>
            </a:endParaRPr>
          </a:p>
          <a:p>
            <a:pPr marL="0" lvl="0" indent="0" algn="just" rtl="0">
              <a:lnSpc>
                <a:spcPct val="107000"/>
              </a:lnSpc>
              <a:spcBef>
                <a:spcPts val="1800"/>
              </a:spcBef>
              <a:spcAft>
                <a:spcPts val="0"/>
              </a:spcAft>
              <a:buClr>
                <a:srgbClr val="FF0000"/>
              </a:buClr>
              <a:buSzPts val="1800"/>
              <a:buNone/>
            </a:pPr>
            <a:r>
              <a:rPr lang="tr-TR" sz="1800" dirty="0">
                <a:solidFill>
                  <a:srgbClr val="FF0000"/>
                </a:solidFill>
                <a:latin typeface="Arial"/>
                <a:ea typeface="Arial"/>
                <a:cs typeface="Arial"/>
                <a:sym typeface="Arial"/>
              </a:rPr>
              <a:t>5.2.3. </a:t>
            </a:r>
            <a:r>
              <a:rPr lang="el-GR" sz="1800" dirty="0">
                <a:solidFill>
                  <a:srgbClr val="FF0000"/>
                </a:solidFill>
                <a:latin typeface="Arial"/>
                <a:ea typeface="Arial"/>
                <a:cs typeface="Arial"/>
                <a:sym typeface="Arial"/>
              </a:rPr>
              <a:t>Κατανάλωση</a:t>
            </a:r>
            <a:endParaRPr sz="1800" dirty="0">
              <a:latin typeface="Arial"/>
              <a:ea typeface="Arial"/>
              <a:cs typeface="Arial"/>
              <a:sym typeface="Arial"/>
            </a:endParaRPr>
          </a:p>
          <a:p>
            <a:pPr marL="228600" lvl="0" indent="-50800" algn="l" rtl="0">
              <a:lnSpc>
                <a:spcPct val="90000"/>
              </a:lnSpc>
              <a:spcBef>
                <a:spcPts val="18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DD74EF7F-70C7-4F64-99BB-DBB28C01A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a:t>
            </a:fld>
            <a:endParaRPr lang="tr-T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91"/>
          <p:cNvSpPr txBox="1">
            <a:spLocks noGrp="1"/>
          </p:cNvSpPr>
          <p:nvPr>
            <p:ph type="title"/>
          </p:nvPr>
        </p:nvSpPr>
        <p:spPr>
          <a:xfrm>
            <a:off x="1063689" y="914400"/>
            <a:ext cx="9358605" cy="12339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Σύνοψη</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87" name="Google Shape;787;p91"/>
          <p:cNvSpPr txBox="1">
            <a:spLocks noGrp="1"/>
          </p:cNvSpPr>
          <p:nvPr>
            <p:ph type="body" idx="1"/>
          </p:nvPr>
        </p:nvSpPr>
        <p:spPr>
          <a:xfrm>
            <a:off x="1063689" y="1819470"/>
            <a:ext cx="9358604" cy="4357494"/>
          </a:xfrm>
          <a:prstGeom prst="rect">
            <a:avLst/>
          </a:prstGeom>
          <a:noFill/>
          <a:ln>
            <a:noFill/>
          </a:ln>
        </p:spPr>
        <p:txBody>
          <a:bodyPr spcFirstLastPara="1" wrap="square" lIns="91425" tIns="45700" rIns="91425" bIns="45700" anchor="t" anchorCtr="0">
            <a:normAutofit/>
          </a:bodyPr>
          <a:lstStyle/>
          <a:p>
            <a:pPr marL="0" lvl="0" indent="0" algn="just">
              <a:lnSpc>
                <a:spcPct val="107000"/>
              </a:lnSpc>
              <a:spcBef>
                <a:spcPts val="0"/>
              </a:spcBef>
              <a:buNone/>
            </a:pPr>
            <a:r>
              <a:rPr lang="el-GR" sz="1800" dirty="0">
                <a:latin typeface="Arial"/>
                <a:ea typeface="Arial"/>
                <a:cs typeface="Arial"/>
                <a:sym typeface="Arial"/>
              </a:rPr>
              <a:t>Ένα άτομο που λαμβάνει αυτήν την εκπαίδευση θα μάθει τα ακόλουθα από την εκπαίδευση:</a:t>
            </a:r>
          </a:p>
          <a:p>
            <a:pPr marL="0" lvl="0" indent="0" algn="just">
              <a:lnSpc>
                <a:spcPct val="107000"/>
              </a:lnSpc>
              <a:spcBef>
                <a:spcPts val="0"/>
              </a:spcBef>
              <a:buNone/>
            </a:pPr>
            <a:endParaRPr lang="el-GR" sz="1800" dirty="0">
              <a:latin typeface="Arial"/>
              <a:ea typeface="Arial"/>
              <a:cs typeface="Arial"/>
              <a:sym typeface="Arial"/>
            </a:endParaRPr>
          </a:p>
          <a:p>
            <a:pPr marL="28575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Γιατί τα βιώσιμα συστήματα τροφίμων είναι σημαντικά για τις μελλοντικές γενιές</a:t>
            </a:r>
          </a:p>
          <a:p>
            <a:pPr marL="285750" lvl="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Πώς να διασφαλίζει βιώσιμα τρόφιμα</a:t>
            </a:r>
          </a:p>
          <a:p>
            <a:pPr marL="285750" lvl="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Ποια είναι τα στάδια των διαδικασιών της τροφικής αλυσίδας</a:t>
            </a:r>
          </a:p>
          <a:p>
            <a:pPr marL="285750" lvl="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Η σημασία της διατροφής και της βιώσιμης διατροφής</a:t>
            </a:r>
          </a:p>
          <a:p>
            <a:pPr marL="285750" lvl="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Πώς να αποφύγετε την σπατάλη τροφίμων</a:t>
            </a:r>
          </a:p>
          <a:p>
            <a:pPr marL="285750" lvl="0" indent="-285750" algn="just">
              <a:lnSpc>
                <a:spcPct val="107000"/>
              </a:lnSpc>
              <a:spcBef>
                <a:spcPts val="0"/>
              </a:spcBef>
              <a:buFont typeface="Wingdings" panose="05000000000000000000" pitchFamily="2" charset="2"/>
              <a:buChar char="Ø"/>
            </a:pPr>
            <a:r>
              <a:rPr lang="el-GR" sz="1800" dirty="0">
                <a:latin typeface="Arial"/>
                <a:ea typeface="Arial"/>
                <a:cs typeface="Arial"/>
                <a:sym typeface="Arial"/>
              </a:rPr>
              <a:t>Παράγοντες που επηρεάζουν τα βιώσιμα τρόφιμα</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E9F3C678-57E1-4415-8C15-81C3E3E394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90</a:t>
            </a:fld>
            <a:endParaRPr lang="tr-T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92"/>
          <p:cNvSpPr txBox="1">
            <a:spLocks noGrp="1"/>
          </p:cNvSpPr>
          <p:nvPr>
            <p:ph type="title"/>
          </p:nvPr>
        </p:nvSpPr>
        <p:spPr>
          <a:xfrm>
            <a:off x="1063689" y="895739"/>
            <a:ext cx="9358605" cy="12526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Λίστα Αναφορών</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793" name="Google Shape;793;p92"/>
          <p:cNvSpPr txBox="1">
            <a:spLocks noGrp="1"/>
          </p:cNvSpPr>
          <p:nvPr>
            <p:ph type="body" idx="1"/>
          </p:nvPr>
        </p:nvSpPr>
        <p:spPr>
          <a:xfrm>
            <a:off x="1063687" y="1810140"/>
            <a:ext cx="9358605" cy="436682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1000"/>
              </a:spcBef>
              <a:spcAft>
                <a:spcPts val="0"/>
              </a:spcAft>
              <a:buClr>
                <a:schemeClr val="dk1"/>
              </a:buClr>
              <a:buSzPts val="1100"/>
              <a:buFont typeface="Arial"/>
              <a:buNone/>
            </a:pPr>
            <a:r>
              <a:rPr lang="tr-TR" sz="1800">
                <a:latin typeface="Arial"/>
                <a:ea typeface="Arial"/>
                <a:cs typeface="Arial"/>
                <a:sym typeface="Arial"/>
              </a:rPr>
              <a:t>Ecolojist.net (2019). Sürdürülebilirlik Nedir?, Retrieved from</a:t>
            </a:r>
            <a:r>
              <a:rPr lang="tr-TR" sz="1800">
                <a:uFill>
                  <a:noFill/>
                </a:uFill>
                <a:latin typeface="Arial"/>
                <a:ea typeface="Arial"/>
                <a:cs typeface="Arial"/>
                <a:sym typeface="Arial"/>
                <a:hlinkClick r:id="rId3"/>
              </a:rPr>
              <a:t> </a:t>
            </a:r>
            <a:r>
              <a:rPr lang="tr-TR" sz="1800" u="sng">
                <a:solidFill>
                  <a:schemeClr val="hlink"/>
                </a:solidFill>
                <a:latin typeface="Arial"/>
                <a:ea typeface="Arial"/>
                <a:cs typeface="Arial"/>
                <a:sym typeface="Arial"/>
                <a:hlinkClick r:id="rId3"/>
              </a:rPr>
              <a:t>https://ekolojist.net/surdurulebilirlik-nedir/</a:t>
            </a:r>
            <a:endParaRPr sz="1800" u="sng">
              <a:solidFill>
                <a:schemeClr val="hlink"/>
              </a:solidFill>
              <a:latin typeface="Arial"/>
              <a:ea typeface="Arial"/>
              <a:cs typeface="Arial"/>
              <a:sym typeface="Arial"/>
            </a:endParaRPr>
          </a:p>
          <a:p>
            <a:pPr marL="0" lvl="0" indent="0" algn="just" rtl="0">
              <a:lnSpc>
                <a:spcPct val="107000"/>
              </a:lnSpc>
              <a:spcBef>
                <a:spcPts val="1000"/>
              </a:spcBef>
              <a:spcAft>
                <a:spcPts val="0"/>
              </a:spcAft>
              <a:buClr>
                <a:schemeClr val="dk1"/>
              </a:buClr>
              <a:buSzPts val="1100"/>
              <a:buFont typeface="Arial"/>
              <a:buNone/>
            </a:pPr>
            <a:r>
              <a:rPr lang="tr-TR" sz="180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Tarimorman.gov.tr (2015). In Food Safety Sustainable Food Systems,</a:t>
            </a:r>
            <a:r>
              <a:rPr lang="tr-TR" sz="1800">
                <a:solidFill>
                  <a:srgbClr val="000000"/>
                </a:solidFill>
                <a:latin typeface="Arial"/>
                <a:ea typeface="Arial"/>
                <a:cs typeface="Arial"/>
                <a:sym typeface="Arial"/>
              </a:rPr>
              <a:t> </a:t>
            </a:r>
            <a:r>
              <a:rPr lang="tr-TR" sz="1800">
                <a:latin typeface="Arial"/>
                <a:ea typeface="Arial"/>
                <a:cs typeface="Arial"/>
                <a:sym typeface="Arial"/>
              </a:rPr>
              <a:t>Retrieved from</a:t>
            </a:r>
            <a:r>
              <a:rPr lang="tr-TR" sz="1800">
                <a:uFill>
                  <a:noFill/>
                </a:uFill>
                <a:latin typeface="Arial"/>
                <a:ea typeface="Arial"/>
                <a:cs typeface="Arial"/>
                <a:sym typeface="Arial"/>
                <a:hlinkClick r:id="rId4"/>
              </a:rPr>
              <a:t> </a:t>
            </a:r>
            <a:r>
              <a:rPr lang="tr-TR" sz="1800" u="sng">
                <a:solidFill>
                  <a:schemeClr val="hlink"/>
                </a:solidFill>
                <a:latin typeface="Arial"/>
                <a:ea typeface="Arial"/>
                <a:cs typeface="Arial"/>
                <a:sym typeface="Arial"/>
                <a:hlinkClick r:id="rId4"/>
              </a:rPr>
              <a:t>https://www.tarimorman.gov.tr/ABDGM/Belgeler/%C4%B0DAR%C4%B0%20%C4%B0%C5%9ELER/Uzmanl%C4%B1k%20Tez%20Eyl%C3%BCl%202015/Nihan%20Atay%20Haspolat.pdf</a:t>
            </a:r>
            <a:endParaRPr sz="1800" u="sng">
              <a:solidFill>
                <a:schemeClr val="hlink"/>
              </a:solidFill>
              <a:latin typeface="Arial"/>
              <a:ea typeface="Arial"/>
              <a:cs typeface="Arial"/>
              <a:sym typeface="Arial"/>
            </a:endParaRPr>
          </a:p>
          <a:p>
            <a:pPr marL="0" lvl="0" indent="0" algn="just" rtl="0">
              <a:lnSpc>
                <a:spcPct val="107000"/>
              </a:lnSpc>
              <a:spcBef>
                <a:spcPts val="1000"/>
              </a:spcBef>
              <a:spcAft>
                <a:spcPts val="0"/>
              </a:spcAft>
              <a:buClr>
                <a:schemeClr val="dk1"/>
              </a:buClr>
              <a:buSzPts val="1100"/>
              <a:buFont typeface="Arial"/>
              <a:buNone/>
            </a:pPr>
            <a:r>
              <a:rPr lang="tr-TR" sz="1800">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xmlns="" val="tx"/>
                    </a:ext>
                  </a:extLst>
                </a:hlinkClick>
              </a:rPr>
              <a:t>Bilimbunukonusuyor.sabriulkerfoundation.org (2018). surdurulebilir-beslenme, Retrieved from</a:t>
            </a:r>
            <a:r>
              <a:rPr lang="tr-TR" sz="1800" u="sng">
                <a:solidFill>
                  <a:srgbClr val="000000"/>
                </a:solidFill>
                <a:latin typeface="Arial"/>
                <a:ea typeface="Arial"/>
                <a:cs typeface="Arial"/>
                <a:sym typeface="Arial"/>
                <a:hlinkClick r:id="rId5">
                  <a:extLst>
                    <a:ext uri="{A12FA001-AC4F-418D-AE19-62706E023703}">
                      <ahyp:hlinkClr xmlns:ahyp="http://schemas.microsoft.com/office/drawing/2018/hyperlinkcolor" xmlns="" val="tx"/>
                    </a:ext>
                  </a:extLst>
                </a:hlinkClick>
              </a:rPr>
              <a:t> </a:t>
            </a:r>
            <a:r>
              <a:rPr lang="tr-TR" sz="1800" u="sng">
                <a:solidFill>
                  <a:schemeClr val="hlink"/>
                </a:solidFill>
                <a:latin typeface="Arial"/>
                <a:ea typeface="Arial"/>
                <a:cs typeface="Arial"/>
                <a:sym typeface="Arial"/>
                <a:hlinkClick r:id="rId5"/>
              </a:rPr>
              <a:t>Bilimbunukonusuyor.sabriulkerfoundation.org</a:t>
            </a:r>
            <a:endParaRPr sz="1800" u="sng">
              <a:solidFill>
                <a:schemeClr val="hlink"/>
              </a:solidFill>
              <a:latin typeface="Arial"/>
              <a:ea typeface="Arial"/>
              <a:cs typeface="Arial"/>
              <a:sym typeface="Arial"/>
            </a:endParaRPr>
          </a:p>
          <a:p>
            <a:pPr marL="0" lvl="0" indent="0" algn="just" rtl="0">
              <a:lnSpc>
                <a:spcPct val="107000"/>
              </a:lnSpc>
              <a:spcBef>
                <a:spcPts val="1000"/>
              </a:spcBef>
              <a:spcAft>
                <a:spcPts val="0"/>
              </a:spcAft>
              <a:buClr>
                <a:schemeClr val="dk1"/>
              </a:buClr>
              <a:buSzPts val="1100"/>
              <a:buFont typeface="Arial"/>
              <a:buNone/>
            </a:pPr>
            <a:r>
              <a:rPr lang="tr-TR" sz="1800" u="sng">
                <a:solidFill>
                  <a:srgbClr val="000000"/>
                </a:solidFill>
                <a:latin typeface="Arial"/>
                <a:ea typeface="Arial"/>
                <a:cs typeface="Arial"/>
                <a:sym typeface="Arial"/>
                <a:hlinkClick r:id="rId6">
                  <a:extLst>
                    <a:ext uri="{A12FA001-AC4F-418D-AE19-62706E023703}">
                      <ahyp:hlinkClr xmlns:ahyp="http://schemas.microsoft.com/office/drawing/2018/hyperlinkcolor" xmlns="" val="tx"/>
                    </a:ext>
                  </a:extLst>
                </a:hlinkClick>
              </a:rPr>
              <a:t>Slideshare.net</a:t>
            </a:r>
            <a:r>
              <a:rPr lang="tr-TR" sz="1800" u="sng">
                <a:solidFill>
                  <a:srgbClr val="000000"/>
                </a:solidFill>
                <a:latin typeface="Arial"/>
                <a:ea typeface="Arial"/>
                <a:cs typeface="Arial"/>
                <a:sym typeface="Arial"/>
              </a:rPr>
              <a:t> (</a:t>
            </a:r>
            <a:r>
              <a:rPr lang="tr-TR" sz="1800" u="sng">
                <a:latin typeface="Arial"/>
                <a:ea typeface="Arial"/>
                <a:cs typeface="Arial"/>
                <a:sym typeface="Arial"/>
              </a:rPr>
              <a:t>2016). Yiyecek ve İçecek işletmelerinde Kalite Yönetimi, R</a:t>
            </a:r>
            <a:r>
              <a:rPr lang="tr-TR" sz="1800">
                <a:latin typeface="Arial"/>
                <a:ea typeface="Arial"/>
                <a:cs typeface="Arial"/>
                <a:sym typeface="Arial"/>
              </a:rPr>
              <a:t>etrieved from  </a:t>
            </a:r>
            <a:r>
              <a:rPr lang="tr-TR" sz="1800" u="sng">
                <a:solidFill>
                  <a:schemeClr val="hlink"/>
                </a:solidFill>
                <a:latin typeface="Arial"/>
                <a:ea typeface="Arial"/>
                <a:cs typeface="Arial"/>
                <a:sym typeface="Arial"/>
                <a:hlinkClick r:id="rId6"/>
              </a:rPr>
              <a:t>https://www.slideshare.net/ademkr61/yiyecek-iecek-iletmelerinde-kalite-ynetimi</a:t>
            </a:r>
            <a:endParaRPr sz="1800" u="sng">
              <a:solidFill>
                <a:schemeClr val="hlink"/>
              </a:solidFill>
              <a:latin typeface="Arial"/>
              <a:ea typeface="Arial"/>
              <a:cs typeface="Arial"/>
              <a:sym typeface="Arial"/>
            </a:endParaRPr>
          </a:p>
          <a:p>
            <a:pPr marL="0" lvl="0" indent="0" algn="just" rtl="0">
              <a:lnSpc>
                <a:spcPct val="107000"/>
              </a:lnSpc>
              <a:spcBef>
                <a:spcPts val="1000"/>
              </a:spcBef>
              <a:spcAft>
                <a:spcPts val="0"/>
              </a:spcAft>
              <a:buClr>
                <a:schemeClr val="dk1"/>
              </a:buClr>
              <a:buSzPts val="1100"/>
              <a:buFont typeface="Arial"/>
              <a:buNone/>
            </a:pPr>
            <a:r>
              <a:rPr lang="tr-TR" sz="1800" u="sng">
                <a:solidFill>
                  <a:srgbClr val="000000"/>
                </a:solidFill>
                <a:latin typeface="Arial"/>
                <a:ea typeface="Arial"/>
                <a:cs typeface="Arial"/>
                <a:sym typeface="Arial"/>
                <a:hlinkClick r:id="rId7">
                  <a:extLst>
                    <a:ext uri="{A12FA001-AC4F-418D-AE19-62706E023703}">
                      <ahyp:hlinkClr xmlns:ahyp="http://schemas.microsoft.com/office/drawing/2018/hyperlinkcolor" xmlns="" val="tx"/>
                    </a:ext>
                  </a:extLst>
                </a:hlinkClick>
              </a:rPr>
              <a:t>İsonedir.com, HACCP nedir?,</a:t>
            </a:r>
            <a:r>
              <a:rPr lang="tr-TR" sz="1800" u="sng">
                <a:solidFill>
                  <a:srgbClr val="000000"/>
                </a:solidFill>
                <a:latin typeface="Arial"/>
                <a:ea typeface="Arial"/>
                <a:cs typeface="Arial"/>
                <a:sym typeface="Arial"/>
              </a:rPr>
              <a:t> </a:t>
            </a:r>
            <a:r>
              <a:rPr lang="tr-TR" sz="1800" u="sng">
                <a:latin typeface="Arial"/>
                <a:ea typeface="Arial"/>
                <a:cs typeface="Arial"/>
                <a:sym typeface="Arial"/>
              </a:rPr>
              <a:t>R</a:t>
            </a:r>
            <a:r>
              <a:rPr lang="tr-TR" sz="1800">
                <a:latin typeface="Arial"/>
                <a:ea typeface="Arial"/>
                <a:cs typeface="Arial"/>
                <a:sym typeface="Arial"/>
              </a:rPr>
              <a:t>etrieved from</a:t>
            </a:r>
            <a:r>
              <a:rPr lang="tr-TR" sz="1800">
                <a:uFill>
                  <a:noFill/>
                </a:uFill>
                <a:latin typeface="Arial"/>
                <a:ea typeface="Arial"/>
                <a:cs typeface="Arial"/>
                <a:sym typeface="Arial"/>
                <a:hlinkClick r:id="rId7"/>
              </a:rPr>
              <a:t> </a:t>
            </a:r>
            <a:r>
              <a:rPr lang="tr-TR" sz="1800" u="sng">
                <a:solidFill>
                  <a:schemeClr val="hlink"/>
                </a:solidFill>
                <a:latin typeface="Arial"/>
                <a:ea typeface="Arial"/>
                <a:cs typeface="Arial"/>
                <a:sym typeface="Arial"/>
                <a:hlinkClick r:id="rId7"/>
              </a:rPr>
              <a:t>https://www.isonedir.com/haccp-nedir/</a:t>
            </a:r>
            <a:endParaRPr sz="1800" u="sng">
              <a:solidFill>
                <a:schemeClr val="hlink"/>
              </a:solidFill>
              <a:latin typeface="Arial"/>
              <a:ea typeface="Arial"/>
              <a:cs typeface="Arial"/>
              <a:sym typeface="Arial"/>
            </a:endParaRPr>
          </a:p>
          <a:p>
            <a:pPr marL="0" lvl="0" indent="0" algn="just" rtl="0">
              <a:lnSpc>
                <a:spcPct val="107000"/>
              </a:lnSpc>
              <a:spcBef>
                <a:spcPts val="1800"/>
              </a:spcBef>
              <a:spcAft>
                <a:spcPts val="0"/>
              </a:spcAft>
              <a:buClr>
                <a:srgbClr val="0563C1"/>
              </a:buClr>
              <a:buSzPts val="1800"/>
              <a:buNone/>
            </a:pPr>
            <a:endParaRPr sz="1800">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A9D4CFE5-B10C-4D10-8856-230A399C60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91</a:t>
            </a:fld>
            <a:endParaRPr lang="tr-T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3"/>
          <p:cNvSpPr txBox="1">
            <a:spLocks noGrp="1"/>
          </p:cNvSpPr>
          <p:nvPr>
            <p:ph type="title"/>
          </p:nvPr>
        </p:nvSpPr>
        <p:spPr>
          <a:xfrm>
            <a:off x="1063689" y="914400"/>
            <a:ext cx="9358605" cy="1233996"/>
          </a:xfrm>
          <a:prstGeom prst="rect">
            <a:avLst/>
          </a:prstGeom>
          <a:noFill/>
          <a:ln>
            <a:noFill/>
          </a:ln>
        </p:spPr>
        <p:txBody>
          <a:bodyPr spcFirstLastPara="1" wrap="square" lIns="91425" tIns="45700" rIns="91425" bIns="45700" anchor="ctr" anchorCtr="0">
            <a:normAutofit/>
          </a:bodyPr>
          <a:lstStyle/>
          <a:p>
            <a:pPr lvl="0">
              <a:buClr>
                <a:srgbClr val="4472C4"/>
              </a:buClr>
              <a:buSzPts val="2500"/>
            </a:pPr>
            <a:r>
              <a:rPr lang="el-GR" sz="2500" b="1" dirty="0">
                <a:solidFill>
                  <a:srgbClr val="4472C4"/>
                </a:solidFill>
                <a:latin typeface="Arial"/>
                <a:ea typeface="Arial"/>
                <a:cs typeface="Arial"/>
                <a:sym typeface="Arial"/>
              </a:rPr>
              <a:t>Λίστα Αναφορών</a:t>
            </a:r>
            <a:r>
              <a:rPr lang="tr-TR" sz="2500" dirty="0">
                <a:latin typeface="Arial"/>
                <a:ea typeface="Arial"/>
                <a:cs typeface="Arial"/>
                <a:sym typeface="Arial"/>
              </a:rPr>
              <a:t/>
            </a:r>
            <a:br>
              <a:rPr lang="tr-TR" sz="2500" dirty="0">
                <a:latin typeface="Arial"/>
                <a:ea typeface="Arial"/>
                <a:cs typeface="Arial"/>
                <a:sym typeface="Arial"/>
              </a:rPr>
            </a:br>
            <a:endParaRPr sz="2500" dirty="0"/>
          </a:p>
        </p:txBody>
      </p:sp>
      <p:sp>
        <p:nvSpPr>
          <p:cNvPr id="799" name="Google Shape;799;p93"/>
          <p:cNvSpPr txBox="1">
            <a:spLocks noGrp="1"/>
          </p:cNvSpPr>
          <p:nvPr>
            <p:ph type="body" idx="1"/>
          </p:nvPr>
        </p:nvSpPr>
        <p:spPr>
          <a:xfrm>
            <a:off x="1063687" y="1819470"/>
            <a:ext cx="9358605" cy="4357494"/>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107000"/>
              </a:lnSpc>
              <a:spcBef>
                <a:spcPts val="0"/>
              </a:spcBef>
              <a:spcAft>
                <a:spcPts val="0"/>
              </a:spcAft>
              <a:buClr>
                <a:schemeClr val="hlink"/>
              </a:buClr>
              <a:buSzPts val="1800"/>
              <a:buNone/>
            </a:pPr>
            <a:r>
              <a:rPr lang="tr-TR" sz="1800">
                <a:latin typeface="Arial"/>
                <a:ea typeface="Arial"/>
                <a:cs typeface="Arial"/>
                <a:sym typeface="Arial"/>
              </a:rPr>
              <a:t>F</a:t>
            </a:r>
            <a:r>
              <a:rPr lang="tr-TR" sz="18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xmlns="" val="tx"/>
                    </a:ext>
                  </a:extLst>
                </a:hlinkClick>
              </a:rPr>
              <a:t>oodelphi.com</a:t>
            </a:r>
            <a:r>
              <a:rPr lang="tr-TR" sz="1800">
                <a:solidFill>
                  <a:srgbClr val="000000"/>
                </a:solidFill>
                <a:latin typeface="Arial"/>
                <a:ea typeface="Arial"/>
                <a:cs typeface="Arial"/>
                <a:sym typeface="Arial"/>
              </a:rPr>
              <a:t> (2020). Gıda Muhafaza Yöntemleri, Retrieved from</a:t>
            </a:r>
            <a:r>
              <a:rPr lang="tr-TR" sz="1800">
                <a:latin typeface="Arial"/>
                <a:ea typeface="Arial"/>
                <a:cs typeface="Arial"/>
                <a:sym typeface="Arial"/>
              </a:rPr>
              <a:t> </a:t>
            </a:r>
            <a:r>
              <a:rPr lang="tr-TR" sz="1800" u="sng">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https://www.foodelphi.com/gidalari-muhafaza-yontemleri/</a:t>
            </a:r>
            <a:endParaRPr sz="1800">
              <a:latin typeface="Arial"/>
              <a:ea typeface="Arial"/>
              <a:cs typeface="Arial"/>
              <a:sym typeface="Arial"/>
            </a:endParaRPr>
          </a:p>
          <a:p>
            <a:pPr marL="0" lvl="0" indent="0" algn="just" rtl="0">
              <a:lnSpc>
                <a:spcPct val="107000"/>
              </a:lnSpc>
              <a:spcBef>
                <a:spcPts val="1800"/>
              </a:spcBef>
              <a:spcAft>
                <a:spcPts val="0"/>
              </a:spcAft>
              <a:buClr>
                <a:schemeClr val="hlink"/>
              </a:buClr>
              <a:buSzPts val="1800"/>
              <a:buNone/>
            </a:pPr>
            <a:r>
              <a:rPr lang="tr-TR" sz="1800">
                <a:latin typeface="Arial"/>
                <a:ea typeface="Arial"/>
                <a:cs typeface="Arial"/>
                <a:sym typeface="Arial"/>
              </a:rPr>
              <a:t>D</a:t>
            </a:r>
            <a:r>
              <a:rPr lang="tr-TR" sz="180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xmlns="" val="tx"/>
                    </a:ext>
                  </a:extLst>
                </a:hlinkClick>
              </a:rPr>
              <a:t>iatek.com.tr</a:t>
            </a:r>
            <a:r>
              <a:rPr lang="tr-TR" sz="1800">
                <a:solidFill>
                  <a:srgbClr val="000000"/>
                </a:solidFill>
                <a:latin typeface="Arial"/>
                <a:ea typeface="Arial"/>
                <a:cs typeface="Arial"/>
                <a:sym typeface="Arial"/>
              </a:rPr>
              <a:t> </a:t>
            </a:r>
            <a:r>
              <a:rPr lang="tr-TR" sz="1800">
                <a:latin typeface="Arial"/>
                <a:ea typeface="Arial"/>
                <a:cs typeface="Arial"/>
                <a:sym typeface="Arial"/>
              </a:rPr>
              <a:t>(2011). Gıda Muhafaza Yöntemleri, Retrieved from </a:t>
            </a:r>
            <a:r>
              <a:rPr lang="tr-TR" sz="1800" u="sng">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https://www.diatek.com.tr/Makale-Yontem/Genel/Gida-Muhafaza-Yontemleri_127.htm</a:t>
            </a:r>
            <a:endParaRPr sz="1800">
              <a:latin typeface="Arial"/>
              <a:ea typeface="Arial"/>
              <a:cs typeface="Arial"/>
              <a:sym typeface="Arial"/>
            </a:endParaRPr>
          </a:p>
          <a:p>
            <a:pPr marL="0" lvl="0" indent="0" algn="just" rtl="0">
              <a:lnSpc>
                <a:spcPct val="107000"/>
              </a:lnSpc>
              <a:spcBef>
                <a:spcPts val="1800"/>
              </a:spcBef>
              <a:spcAft>
                <a:spcPts val="0"/>
              </a:spcAft>
              <a:buClr>
                <a:schemeClr val="hlink"/>
              </a:buClr>
              <a:buSzPts val="1800"/>
              <a:buNone/>
            </a:pPr>
            <a:r>
              <a:rPr lang="tr-TR" sz="1800">
                <a:latin typeface="Arial"/>
                <a:ea typeface="Arial"/>
                <a:cs typeface="Arial"/>
                <a:sym typeface="Arial"/>
              </a:rPr>
              <a:t>E</a:t>
            </a:r>
            <a:r>
              <a:rPr lang="tr-TR" sz="1800">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xmlns="" val="tx"/>
                    </a:ext>
                  </a:extLst>
                </a:hlinkClick>
              </a:rPr>
              <a:t>kolojist.net</a:t>
            </a:r>
            <a:r>
              <a:rPr lang="tr-TR" sz="1800">
                <a:latin typeface="Arial"/>
                <a:ea typeface="Arial"/>
                <a:cs typeface="Arial"/>
                <a:sym typeface="Arial"/>
              </a:rPr>
              <a:t> (2018). Gıda israfı ile ilgili bilmeniz gereken 5 gerçek, Retrieved from </a:t>
            </a:r>
            <a:r>
              <a:rPr lang="tr-TR" sz="1800" u="sng">
                <a:solidFill>
                  <a:srgbClr val="0563C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https://ekolojist.net/gida-israfi-ile-ilgili-bilmeniz-gereken-5-gercek/</a:t>
            </a:r>
            <a:endParaRPr sz="1800">
              <a:latin typeface="Arial"/>
              <a:ea typeface="Arial"/>
              <a:cs typeface="Arial"/>
              <a:sym typeface="Arial"/>
            </a:endParaRPr>
          </a:p>
          <a:p>
            <a:pPr marL="0" lvl="0" indent="0" algn="just" rtl="0">
              <a:lnSpc>
                <a:spcPct val="107000"/>
              </a:lnSpc>
              <a:spcBef>
                <a:spcPts val="1800"/>
              </a:spcBef>
              <a:spcAft>
                <a:spcPts val="0"/>
              </a:spcAft>
              <a:buClr>
                <a:schemeClr val="hlink"/>
              </a:buClr>
              <a:buSzPts val="1800"/>
              <a:buNone/>
            </a:pPr>
            <a:r>
              <a:rPr lang="tr-TR" sz="1800">
                <a:latin typeface="Arial"/>
                <a:ea typeface="Arial"/>
                <a:cs typeface="Arial"/>
                <a:sym typeface="Arial"/>
              </a:rPr>
              <a:t>Y</a:t>
            </a:r>
            <a:r>
              <a:rPr lang="tr-TR" sz="1800">
                <a:solidFill>
                  <a:srgbClr val="000000"/>
                </a:solidFill>
                <a:uFill>
                  <a:noFill/>
                </a:uFill>
                <a:latin typeface="Arial"/>
                <a:ea typeface="Arial"/>
                <a:cs typeface="Arial"/>
                <a:sym typeface="Arial"/>
                <a:hlinkClick r:id="rId6">
                  <a:extLst>
                    <a:ext uri="{A12FA001-AC4F-418D-AE19-62706E023703}">
                      <ahyp:hlinkClr xmlns:ahyp="http://schemas.microsoft.com/office/drawing/2018/hyperlinkcolor" xmlns="" val="tx"/>
                    </a:ext>
                  </a:extLst>
                </a:hlinkClick>
              </a:rPr>
              <a:t>esilgazete.org</a:t>
            </a:r>
            <a:r>
              <a:rPr lang="tr-TR" sz="1800">
                <a:latin typeface="Arial"/>
                <a:ea typeface="Arial"/>
                <a:cs typeface="Arial"/>
                <a:sym typeface="Arial"/>
              </a:rPr>
              <a:t> (2018). Gıda israfı-geleceğini çöpe mi atıyorsun, Retrieved from </a:t>
            </a:r>
            <a:r>
              <a:rPr lang="tr-TR" sz="1800" u="sng">
                <a:solidFill>
                  <a:srgbClr val="0563C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https://yesilgazete.org/gida-israfi-gelecegini-cope-mi-atiyorsun-birim-mor/</a:t>
            </a:r>
            <a:endParaRPr sz="1800">
              <a:latin typeface="Arial"/>
              <a:ea typeface="Arial"/>
              <a:cs typeface="Arial"/>
              <a:sym typeface="Arial"/>
            </a:endParaRPr>
          </a:p>
          <a:p>
            <a:pPr marL="0" lvl="0" indent="0" algn="just" rtl="0">
              <a:lnSpc>
                <a:spcPct val="107000"/>
              </a:lnSpc>
              <a:spcBef>
                <a:spcPts val="1800"/>
              </a:spcBef>
              <a:spcAft>
                <a:spcPts val="0"/>
              </a:spcAft>
              <a:buClr>
                <a:schemeClr val="hlink"/>
              </a:buClr>
              <a:buSzPts val="1800"/>
              <a:buNone/>
            </a:pPr>
            <a:r>
              <a:rPr lang="tr-TR" sz="1800">
                <a:latin typeface="Arial"/>
                <a:ea typeface="Arial"/>
                <a:cs typeface="Arial"/>
                <a:sym typeface="Arial"/>
              </a:rPr>
              <a:t>C</a:t>
            </a:r>
            <a:r>
              <a:rPr lang="tr-TR" sz="1800" u="sng">
                <a:solidFill>
                  <a:schemeClr val="hlink"/>
                </a:solidFill>
                <a:latin typeface="Arial"/>
                <a:ea typeface="Arial"/>
                <a:cs typeface="Arial"/>
                <a:sym typeface="Arial"/>
                <a:hlinkClick r:id="rId7"/>
              </a:rPr>
              <a:t>evreciyiz.com</a:t>
            </a:r>
            <a:r>
              <a:rPr lang="tr-TR" sz="1800">
                <a:latin typeface="Arial"/>
                <a:ea typeface="Arial"/>
                <a:cs typeface="Arial"/>
                <a:sym typeface="Arial"/>
              </a:rPr>
              <a:t> (2018) Gıda israfı nasıl önlenir, Retrieved from </a:t>
            </a:r>
            <a:r>
              <a:rPr lang="tr-TR" sz="1800" u="sng">
                <a:solidFill>
                  <a:srgbClr val="0563C1"/>
                </a:solidFill>
                <a:latin typeface="Arial"/>
                <a:ea typeface="Arial"/>
                <a:cs typeface="Arial"/>
                <a:sym typeface="Arial"/>
                <a:hlinkClick r:id="rId7">
                  <a:extLst>
                    <a:ext uri="{A12FA001-AC4F-418D-AE19-62706E023703}">
                      <ahyp:hlinkClr xmlns:ahyp="http://schemas.microsoft.com/office/drawing/2018/hyperlinkcolor" xmlns="" val="tx"/>
                    </a:ext>
                  </a:extLst>
                </a:hlinkClick>
              </a:rPr>
              <a:t>http://www.cevreciyiz.com/makale-detay/1329/gida-israfi-nasil-onlenir</a:t>
            </a:r>
            <a:endParaRPr sz="1800">
              <a:latin typeface="Arial"/>
              <a:ea typeface="Arial"/>
              <a:cs typeface="Arial"/>
              <a:sym typeface="Arial"/>
            </a:endParaRPr>
          </a:p>
          <a:p>
            <a:pPr marL="0" lvl="0" indent="0" algn="just" rtl="0">
              <a:lnSpc>
                <a:spcPct val="107000"/>
              </a:lnSpc>
              <a:spcBef>
                <a:spcPts val="1800"/>
              </a:spcBef>
              <a:spcAft>
                <a:spcPts val="0"/>
              </a:spcAft>
              <a:buClr>
                <a:schemeClr val="dk1"/>
              </a:buClr>
              <a:buSzPts val="1800"/>
              <a:buNone/>
            </a:pPr>
            <a:r>
              <a:rPr lang="tr-TR" sz="1800" b="1">
                <a:latin typeface="Arial"/>
                <a:ea typeface="Arial"/>
                <a:cs typeface="Arial"/>
                <a:sym typeface="Arial"/>
              </a:rPr>
              <a:t>. </a:t>
            </a:r>
            <a:endParaRPr/>
          </a:p>
        </p:txBody>
      </p:sp>
      <p:sp>
        <p:nvSpPr>
          <p:cNvPr id="2" name="Slide Number Placeholder 1">
            <a:extLst>
              <a:ext uri="{FF2B5EF4-FFF2-40B4-BE49-F238E27FC236}">
                <a16:creationId xmlns:a16="http://schemas.microsoft.com/office/drawing/2014/main" xmlns="" id="{B32B1827-36B3-4457-8B7A-9B62F63A62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92</a:t>
            </a:fld>
            <a:endParaRPr lang="tr-T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4"/>
          <p:cNvSpPr txBox="1">
            <a:spLocks noGrp="1"/>
          </p:cNvSpPr>
          <p:nvPr>
            <p:ph type="title"/>
          </p:nvPr>
        </p:nvSpPr>
        <p:spPr>
          <a:xfrm>
            <a:off x="1063689" y="923731"/>
            <a:ext cx="9358605" cy="1224665"/>
          </a:xfrm>
          <a:prstGeom prst="rect">
            <a:avLst/>
          </a:prstGeom>
          <a:noFill/>
          <a:ln>
            <a:noFill/>
          </a:ln>
        </p:spPr>
        <p:txBody>
          <a:bodyPr spcFirstLastPara="1" wrap="square" lIns="91425" tIns="45700" rIns="91425" bIns="45700" anchor="ctr" anchorCtr="0">
            <a:normAutofit/>
          </a:bodyPr>
          <a:lstStyle/>
          <a:p>
            <a:pPr lvl="0">
              <a:buClr>
                <a:srgbClr val="4472C4"/>
              </a:buClr>
              <a:buSzPts val="2500"/>
            </a:pPr>
            <a:r>
              <a:rPr lang="el-GR" sz="2500" b="1" dirty="0">
                <a:solidFill>
                  <a:srgbClr val="4472C4"/>
                </a:solidFill>
                <a:latin typeface="Arial"/>
                <a:ea typeface="Arial"/>
                <a:cs typeface="Arial"/>
                <a:sym typeface="Arial"/>
              </a:rPr>
              <a:t>Πρόσθετο Διαδικτυακό Υλικό και Πηγές</a:t>
            </a:r>
            <a:r>
              <a:rPr lang="tr-TR" sz="2500" dirty="0">
                <a:latin typeface="Arial"/>
                <a:ea typeface="Arial"/>
                <a:cs typeface="Arial"/>
                <a:sym typeface="Arial"/>
              </a:rPr>
              <a:t/>
            </a:r>
            <a:br>
              <a:rPr lang="tr-TR" sz="2500" dirty="0">
                <a:latin typeface="Arial"/>
                <a:ea typeface="Arial"/>
                <a:cs typeface="Arial"/>
                <a:sym typeface="Arial"/>
              </a:rPr>
            </a:br>
            <a:endParaRPr sz="2500" dirty="0">
              <a:latin typeface="Arial"/>
              <a:ea typeface="Arial"/>
              <a:cs typeface="Arial"/>
              <a:sym typeface="Arial"/>
            </a:endParaRPr>
          </a:p>
        </p:txBody>
      </p:sp>
      <p:sp>
        <p:nvSpPr>
          <p:cNvPr id="805" name="Google Shape;805;p94"/>
          <p:cNvSpPr txBox="1">
            <a:spLocks noGrp="1"/>
          </p:cNvSpPr>
          <p:nvPr>
            <p:ph type="body" idx="1"/>
          </p:nvPr>
        </p:nvSpPr>
        <p:spPr>
          <a:xfrm>
            <a:off x="1063687" y="1819470"/>
            <a:ext cx="9358605" cy="4357494"/>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dirty="0">
                <a:latin typeface="Arial"/>
                <a:ea typeface="Arial"/>
                <a:cs typeface="Arial"/>
                <a:sym typeface="Arial"/>
              </a:rPr>
              <a:t>1. </a:t>
            </a:r>
            <a:r>
              <a:rPr lang="el-GR" sz="1800" dirty="0">
                <a:latin typeface="Arial"/>
                <a:ea typeface="Arial"/>
                <a:cs typeface="Arial"/>
                <a:sym typeface="Arial"/>
              </a:rPr>
              <a:t>Βιωσιμότητα</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https://www.youtube.com/watch?v=rmQby7adocM</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dirty="0">
                <a:latin typeface="Arial"/>
                <a:ea typeface="Arial"/>
                <a:cs typeface="Arial"/>
                <a:sym typeface="Arial"/>
              </a:rPr>
              <a:t> 2. </a:t>
            </a:r>
            <a:r>
              <a:rPr lang="el-GR" sz="1800" dirty="0">
                <a:latin typeface="Arial"/>
                <a:ea typeface="Arial"/>
                <a:cs typeface="Arial"/>
                <a:sym typeface="Arial"/>
              </a:rPr>
              <a:t>Βιώσιμη Τροφή</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https://www.youtube.com/watch?v=PyiVf26C5pc</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dirty="0">
                <a:latin typeface="Arial"/>
                <a:ea typeface="Arial"/>
                <a:cs typeface="Arial"/>
                <a:sym typeface="Arial"/>
              </a:rPr>
              <a:t>3. </a:t>
            </a:r>
            <a:r>
              <a:rPr lang="el-GR" sz="1800" dirty="0">
                <a:latin typeface="Arial"/>
                <a:ea typeface="Arial"/>
                <a:cs typeface="Arial"/>
                <a:sym typeface="Arial"/>
              </a:rPr>
              <a:t>Βιώσιμη Διατροφή</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https://www.youtube.com/watch?v=I20Yl2gRYOA</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https://www.youtube.com/watch?v=iSCxkvvBA0Q</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07F1357F-DB67-49DE-8CD2-9F6DE3A100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93</a:t>
            </a:fld>
            <a:endParaRPr lang="tr-T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95"/>
          <p:cNvSpPr txBox="1">
            <a:spLocks noGrp="1"/>
          </p:cNvSpPr>
          <p:nvPr>
            <p:ph type="title"/>
          </p:nvPr>
        </p:nvSpPr>
        <p:spPr>
          <a:xfrm>
            <a:off x="1063689" y="923731"/>
            <a:ext cx="9358605" cy="905069"/>
          </a:xfrm>
          <a:prstGeom prst="rect">
            <a:avLst/>
          </a:prstGeom>
          <a:noFill/>
          <a:ln>
            <a:noFill/>
          </a:ln>
        </p:spPr>
        <p:txBody>
          <a:bodyPr spcFirstLastPara="1" wrap="square" lIns="91425" tIns="45700" rIns="91425" bIns="45700" anchor="ctr" anchorCtr="0">
            <a:normAutofit/>
          </a:bodyPr>
          <a:lstStyle/>
          <a:p>
            <a:pPr lvl="0">
              <a:buClr>
                <a:srgbClr val="4472C4"/>
              </a:buClr>
              <a:buSzPts val="2500"/>
            </a:pPr>
            <a:r>
              <a:rPr lang="el-GR" sz="2500" b="1" dirty="0">
                <a:solidFill>
                  <a:srgbClr val="4472C4"/>
                </a:solidFill>
                <a:latin typeface="Arial"/>
                <a:ea typeface="Arial"/>
                <a:cs typeface="Arial"/>
                <a:sym typeface="Arial"/>
              </a:rPr>
              <a:t>Πρόσθετο Διαδικτυακό Υλικό και Πηγές</a:t>
            </a:r>
            <a:endParaRPr sz="2500" dirty="0"/>
          </a:p>
        </p:txBody>
      </p:sp>
      <p:sp>
        <p:nvSpPr>
          <p:cNvPr id="811" name="Google Shape;811;p95"/>
          <p:cNvSpPr txBox="1">
            <a:spLocks noGrp="1"/>
          </p:cNvSpPr>
          <p:nvPr>
            <p:ph type="body" idx="1"/>
          </p:nvPr>
        </p:nvSpPr>
        <p:spPr>
          <a:xfrm>
            <a:off x="1063689" y="1828800"/>
            <a:ext cx="9358604" cy="4348163"/>
          </a:xfrm>
          <a:prstGeom prst="rect">
            <a:avLst/>
          </a:prstGeom>
          <a:noFill/>
          <a:ln>
            <a:noFill/>
          </a:ln>
        </p:spPr>
        <p:txBody>
          <a:bodyPr spcFirstLastPara="1" wrap="square" lIns="91425" tIns="45700" rIns="91425" bIns="45700" anchor="t" anchorCtr="0">
            <a:normAutofit/>
          </a:bodyPr>
          <a:lstStyle/>
          <a:p>
            <a:pPr marL="0" lvl="0" indent="0" algn="just" rtl="0">
              <a:lnSpc>
                <a:spcPct val="107000"/>
              </a:lnSpc>
              <a:spcBef>
                <a:spcPts val="0"/>
              </a:spcBef>
              <a:spcAft>
                <a:spcPts val="0"/>
              </a:spcAft>
              <a:buClr>
                <a:schemeClr val="dk1"/>
              </a:buClr>
              <a:buSzPts val="1800"/>
              <a:buNone/>
            </a:pPr>
            <a:r>
              <a:rPr lang="tr-TR" sz="1800" dirty="0">
                <a:latin typeface="Arial"/>
                <a:ea typeface="Arial"/>
                <a:cs typeface="Arial"/>
                <a:sym typeface="Arial"/>
              </a:rPr>
              <a:t>4.  </a:t>
            </a:r>
            <a:r>
              <a:rPr lang="el-GR" sz="1800" dirty="0">
                <a:latin typeface="Arial"/>
                <a:ea typeface="Arial"/>
                <a:cs typeface="Arial"/>
                <a:sym typeface="Arial"/>
              </a:rPr>
              <a:t>Τι είναι το σύστημα </a:t>
            </a:r>
            <a:r>
              <a:rPr lang="tr-TR" sz="1800" dirty="0">
                <a:latin typeface="Arial"/>
                <a:ea typeface="Arial"/>
                <a:cs typeface="Arial"/>
                <a:sym typeface="Arial"/>
              </a:rPr>
              <a:t>HACCP</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https://www.youtube.com/watch?v=AgocMgeKZVw</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dirty="0">
                <a:latin typeface="Arial"/>
                <a:ea typeface="Arial"/>
                <a:cs typeface="Arial"/>
                <a:sym typeface="Arial"/>
              </a:rPr>
              <a:t>5. </a:t>
            </a:r>
            <a:r>
              <a:rPr lang="el-GR" sz="1800" dirty="0">
                <a:latin typeface="Arial"/>
                <a:ea typeface="Arial"/>
                <a:cs typeface="Arial"/>
                <a:sym typeface="Arial"/>
              </a:rPr>
              <a:t>Συντήρηση Τροφίμων</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https://www.youtube.com/watch?v=gRi6e-xm6Pw</a:t>
            </a:r>
            <a:endParaRPr sz="1800" dirty="0">
              <a:latin typeface="Calibri"/>
              <a:ea typeface="Calibri"/>
              <a:cs typeface="Calibri"/>
              <a:sym typeface="Calibri"/>
            </a:endParaRPr>
          </a:p>
          <a:p>
            <a:pPr marL="0" lvl="0" indent="0" algn="just" rtl="0">
              <a:lnSpc>
                <a:spcPct val="107000"/>
              </a:lnSpc>
              <a:spcBef>
                <a:spcPts val="1800"/>
              </a:spcBef>
              <a:spcAft>
                <a:spcPts val="0"/>
              </a:spcAft>
              <a:buClr>
                <a:schemeClr val="dk1"/>
              </a:buClr>
              <a:buSzPts val="1800"/>
              <a:buNone/>
            </a:pPr>
            <a:r>
              <a:rPr lang="tr-TR" sz="1800" dirty="0">
                <a:latin typeface="Arial"/>
                <a:ea typeface="Arial"/>
                <a:cs typeface="Arial"/>
                <a:sym typeface="Arial"/>
              </a:rPr>
              <a:t>6. </a:t>
            </a:r>
            <a:r>
              <a:rPr lang="el-GR" sz="1800" dirty="0">
                <a:latin typeface="Arial"/>
                <a:ea typeface="Arial"/>
                <a:cs typeface="Arial"/>
                <a:sym typeface="Arial"/>
              </a:rPr>
              <a:t>Σπατάλη Τροφής </a:t>
            </a:r>
            <a:endParaRPr sz="1800" dirty="0">
              <a:latin typeface="Calibri"/>
              <a:ea typeface="Calibri"/>
              <a:cs typeface="Calibri"/>
              <a:sym typeface="Calibri"/>
            </a:endParaRPr>
          </a:p>
          <a:p>
            <a:pPr marL="0" lvl="0" indent="0" algn="just" rtl="0">
              <a:lnSpc>
                <a:spcPct val="107000"/>
              </a:lnSpc>
              <a:spcBef>
                <a:spcPts val="1800"/>
              </a:spcBef>
              <a:spcAft>
                <a:spcPts val="0"/>
              </a:spcAft>
              <a:buClr>
                <a:srgbClr val="0563C1"/>
              </a:buClr>
              <a:buSzPts val="1800"/>
              <a:buNone/>
            </a:pPr>
            <a:r>
              <a:rPr lang="tr-TR" sz="1800" u="sng" dirty="0">
                <a:solidFill>
                  <a:srgbClr val="0563C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https://www.youtube.com/watch?v=6RlxySFrkIM&amp;t=50s</a:t>
            </a:r>
            <a:endParaRPr sz="18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A201599C-3210-4E09-BE2B-A796C02C05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94</a:t>
            </a:fld>
            <a:endParaRPr lang="tr-T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7"/>
          <p:cNvSpPr txBox="1">
            <a:spLocks noGrp="1"/>
          </p:cNvSpPr>
          <p:nvPr>
            <p:ph type="body" idx="1"/>
          </p:nvPr>
        </p:nvSpPr>
        <p:spPr>
          <a:xfrm>
            <a:off x="838200" y="2991775"/>
            <a:ext cx="10515600" cy="31851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sz="2000" b="1" i="0">
                <a:latin typeface="Arial"/>
                <a:ea typeface="Arial"/>
                <a:cs typeface="Arial"/>
                <a:sym typeface="Arial"/>
              </a:rPr>
              <a:t>“Funded by the Erasmus+ Programme of the European Union. However, European Commission and Turkish National Agency cannot be held responsi­ble for any use which may be made of the information contained therein”</a:t>
            </a:r>
            <a:endParaRPr/>
          </a:p>
          <a:p>
            <a:pPr marL="228600" lvl="0" indent="-50800" algn="l" rtl="0">
              <a:lnSpc>
                <a:spcPct val="90000"/>
              </a:lnSpc>
              <a:spcBef>
                <a:spcPts val="1000"/>
              </a:spcBef>
              <a:spcAft>
                <a:spcPts val="0"/>
              </a:spcAft>
              <a:buClr>
                <a:schemeClr val="dk1"/>
              </a:buClr>
              <a:buSzPts val="2800"/>
              <a:buNone/>
            </a:pPr>
            <a:endParaRPr/>
          </a:p>
        </p:txBody>
      </p:sp>
      <p:sp>
        <p:nvSpPr>
          <p:cNvPr id="553" name="Google Shape;553;p67"/>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spcBef>
                <a:spcPts val="0"/>
              </a:spcBef>
              <a:spcAft>
                <a:spcPts val="0"/>
              </a:spcAft>
              <a:buNone/>
            </a:pPr>
            <a:r>
              <a:rPr lang="en-US" sz="1600" i="1">
                <a:solidFill>
                  <a:schemeClr val="lt1"/>
                </a:solidFill>
                <a:latin typeface="Calibri"/>
                <a:ea typeface="Calibri"/>
                <a:cs typeface="Calibri"/>
                <a:sym typeface="Calibri"/>
              </a:rPr>
              <a:t>Erasmus + Programme [2019-1-KA204-074418]</a:t>
            </a:r>
            <a:endParaRPr sz="1600">
              <a:solidFill>
                <a:schemeClr val="lt1"/>
              </a:solidFill>
              <a:latin typeface="Calibri"/>
              <a:ea typeface="Calibri"/>
              <a:cs typeface="Calibri"/>
              <a:sym typeface="Calibri"/>
            </a:endParaRPr>
          </a:p>
        </p:txBody>
      </p:sp>
      <p:pic>
        <p:nvPicPr>
          <p:cNvPr id="554" name="Google Shape;554;p67"/>
          <p:cNvPicPr preferRelativeResize="0"/>
          <p:nvPr/>
        </p:nvPicPr>
        <p:blipFill rotWithShape="1">
          <a:blip r:embed="rId3">
            <a:alphaModFix/>
          </a:blip>
          <a:srcRect/>
          <a:stretch/>
        </p:blipFill>
        <p:spPr>
          <a:xfrm>
            <a:off x="4265446" y="-382999"/>
            <a:ext cx="3250631" cy="3250631"/>
          </a:xfrm>
          <a:prstGeom prst="rect">
            <a:avLst/>
          </a:prstGeom>
          <a:noFill/>
          <a:ln>
            <a:noFill/>
          </a:ln>
        </p:spPr>
      </p:pic>
      <p:pic>
        <p:nvPicPr>
          <p:cNvPr id="556" name="Google Shape;556;p67"/>
          <p:cNvPicPr preferRelativeResize="0"/>
          <p:nvPr/>
        </p:nvPicPr>
        <p:blipFill rotWithShape="1">
          <a:blip r:embed="rId4">
            <a:alphaModFix/>
          </a:blip>
          <a:srcRect/>
          <a:stretch/>
        </p:blipFill>
        <p:spPr>
          <a:xfrm>
            <a:off x="953353" y="4906904"/>
            <a:ext cx="938352" cy="938352"/>
          </a:xfrm>
          <a:prstGeom prst="rect">
            <a:avLst/>
          </a:prstGeom>
          <a:noFill/>
          <a:ln>
            <a:noFill/>
          </a:ln>
        </p:spPr>
      </p:pic>
      <p:pic>
        <p:nvPicPr>
          <p:cNvPr id="557" name="Google Shape;557;p67"/>
          <p:cNvPicPr preferRelativeResize="0"/>
          <p:nvPr/>
        </p:nvPicPr>
        <p:blipFill rotWithShape="1">
          <a:blip r:embed="rId5">
            <a:alphaModFix/>
          </a:blip>
          <a:srcRect l="11242" t="31941" r="13609" b="36119"/>
          <a:stretch/>
        </p:blipFill>
        <p:spPr>
          <a:xfrm>
            <a:off x="7635584" y="5151544"/>
            <a:ext cx="1937210" cy="379498"/>
          </a:xfrm>
          <a:prstGeom prst="rect">
            <a:avLst/>
          </a:prstGeom>
          <a:noFill/>
          <a:ln>
            <a:noFill/>
          </a:ln>
        </p:spPr>
      </p:pic>
      <p:pic>
        <p:nvPicPr>
          <p:cNvPr id="558" name="Google Shape;558;p67" descr="14742E46-8181-433E-AF9B-28FBF1A0E9CA@home"/>
          <p:cNvPicPr preferRelativeResize="0"/>
          <p:nvPr/>
        </p:nvPicPr>
        <p:blipFill rotWithShape="1">
          <a:blip r:embed="rId6">
            <a:alphaModFix/>
          </a:blip>
          <a:srcRect/>
          <a:stretch/>
        </p:blipFill>
        <p:spPr>
          <a:xfrm>
            <a:off x="4960527" y="4904282"/>
            <a:ext cx="2089822" cy="1011822"/>
          </a:xfrm>
          <a:prstGeom prst="rect">
            <a:avLst/>
          </a:prstGeom>
          <a:noFill/>
          <a:ln>
            <a:noFill/>
          </a:ln>
        </p:spPr>
      </p:pic>
      <p:pic>
        <p:nvPicPr>
          <p:cNvPr id="559" name="Google Shape;559;p67"/>
          <p:cNvPicPr preferRelativeResize="0"/>
          <p:nvPr/>
        </p:nvPicPr>
        <p:blipFill rotWithShape="1">
          <a:blip r:embed="rId7">
            <a:alphaModFix/>
          </a:blip>
          <a:srcRect/>
          <a:stretch/>
        </p:blipFill>
        <p:spPr>
          <a:xfrm>
            <a:off x="10158030" y="4787677"/>
            <a:ext cx="1545445" cy="1104424"/>
          </a:xfrm>
          <a:prstGeom prst="rect">
            <a:avLst/>
          </a:prstGeom>
          <a:noFill/>
          <a:ln>
            <a:noFill/>
          </a:ln>
        </p:spPr>
      </p:pic>
      <p:pic>
        <p:nvPicPr>
          <p:cNvPr id="10" name="Picture 9">
            <a:extLst>
              <a:ext uri="{FF2B5EF4-FFF2-40B4-BE49-F238E27FC236}">
                <a16:creationId xmlns:a16="http://schemas.microsoft.com/office/drawing/2014/main" xmlns="" id="{659649CF-A923-4F8B-8FB7-18F1B03750A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301246" y="5151544"/>
            <a:ext cx="2074045" cy="649122"/>
          </a:xfrm>
          <a:prstGeom prst="rect">
            <a:avLst/>
          </a:prstGeom>
        </p:spPr>
      </p:pic>
      <p:sp>
        <p:nvSpPr>
          <p:cNvPr id="2" name="Slide Number Placeholder 1">
            <a:extLst>
              <a:ext uri="{FF2B5EF4-FFF2-40B4-BE49-F238E27FC236}">
                <a16:creationId xmlns:a16="http://schemas.microsoft.com/office/drawing/2014/main" xmlns="" id="{18FB5517-DB4A-44AB-BF0A-887F26DBEA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27"/>
          <p:cNvSpPr/>
          <p:nvPr/>
        </p:nvSpPr>
        <p:spPr>
          <a:xfrm>
            <a:off x="-4417" y="0"/>
            <a:ext cx="12192001" cy="6858000"/>
          </a:xfrm>
          <a:prstGeom prst="rect">
            <a:avLst/>
          </a:prstGeom>
          <a:solidFill>
            <a:srgbClr val="608CB3"/>
          </a:solidFill>
          <a:ln>
            <a:noFill/>
          </a:ln>
        </p:spPr>
        <p:txBody>
          <a:bodyPr spcFirstLastPara="1" wrap="square" lIns="60950" tIns="30467" rIns="60950" bIns="30467" anchor="ctr" anchorCtr="0">
            <a:noAutofit/>
          </a:bodyPr>
          <a:lstStyle/>
          <a:p>
            <a:pPr algn="ctr">
              <a:buClr>
                <a:srgbClr val="000000"/>
              </a:buClr>
              <a:buSzPts val="1800"/>
            </a:pPr>
            <a:endParaRPr sz="1200">
              <a:solidFill>
                <a:srgbClr val="2B70AA"/>
              </a:solidFill>
              <a:latin typeface="Calibri"/>
              <a:ea typeface="Calibri"/>
              <a:cs typeface="Calibri"/>
              <a:sym typeface="Calibri"/>
            </a:endParaRPr>
          </a:p>
        </p:txBody>
      </p:sp>
      <p:sp>
        <p:nvSpPr>
          <p:cNvPr id="803" name="Google Shape;803;p27"/>
          <p:cNvSpPr/>
          <p:nvPr/>
        </p:nvSpPr>
        <p:spPr>
          <a:xfrm>
            <a:off x="2095500" y="3157696"/>
            <a:ext cx="8001000" cy="1270000"/>
          </a:xfrm>
          <a:custGeom>
            <a:avLst/>
            <a:gdLst/>
            <a:ahLst/>
            <a:cxnLst/>
            <a:rect l="l" t="t" r="r" b="b"/>
            <a:pathLst>
              <a:path w="12001500" h="1905000" extrusionOk="0">
                <a:moveTo>
                  <a:pt x="12001500" y="1905000"/>
                </a:moveTo>
                <a:lnTo>
                  <a:pt x="0" y="1905000"/>
                </a:lnTo>
                <a:lnTo>
                  <a:pt x="0" y="0"/>
                </a:lnTo>
                <a:lnTo>
                  <a:pt x="12001500" y="0"/>
                </a:lnTo>
                <a:lnTo>
                  <a:pt x="12001500" y="1905000"/>
                </a:lnTo>
                <a:close/>
              </a:path>
            </a:pathLst>
          </a:custGeom>
          <a:solidFill>
            <a:srgbClr val="6A8B40">
              <a:alpha val="59215"/>
            </a:srgbClr>
          </a:solidFill>
          <a:ln>
            <a:noFill/>
          </a:ln>
        </p:spPr>
        <p:txBody>
          <a:bodyPr spcFirstLastPara="1" wrap="square" lIns="0" tIns="0" rIns="0" bIns="0" anchor="t" anchorCtr="0">
            <a:noAutofit/>
          </a:bodyPr>
          <a:lstStyle/>
          <a:p>
            <a:pPr>
              <a:buClr>
                <a:srgbClr val="000000"/>
              </a:buClr>
              <a:buSzPts val="1800"/>
            </a:pPr>
            <a:endParaRPr sz="1200">
              <a:solidFill>
                <a:schemeClr val="dk1"/>
              </a:solidFill>
              <a:latin typeface="Calibri"/>
              <a:ea typeface="Calibri"/>
              <a:cs typeface="Calibri"/>
              <a:sym typeface="Calibri"/>
            </a:endParaRPr>
          </a:p>
        </p:txBody>
      </p:sp>
      <p:sp>
        <p:nvSpPr>
          <p:cNvPr id="804" name="Google Shape;804;p27"/>
          <p:cNvSpPr txBox="1">
            <a:spLocks noGrp="1"/>
          </p:cNvSpPr>
          <p:nvPr>
            <p:ph type="title"/>
          </p:nvPr>
        </p:nvSpPr>
        <p:spPr>
          <a:xfrm>
            <a:off x="2133600" y="2057400"/>
            <a:ext cx="7772400" cy="2164685"/>
          </a:xfrm>
          <a:prstGeom prst="rect">
            <a:avLst/>
          </a:prstGeom>
          <a:noFill/>
          <a:ln>
            <a:noFill/>
          </a:ln>
        </p:spPr>
        <p:txBody>
          <a:bodyPr spcFirstLastPara="1" vert="horz" wrap="square" lIns="0" tIns="10150" rIns="0" bIns="0" rtlCol="0" anchor="t" anchorCtr="0">
            <a:spAutoFit/>
          </a:bodyPr>
          <a:lstStyle/>
          <a:p>
            <a:pPr marL="8467" algn="ctr"/>
            <a:r>
              <a:rPr lang="en-US" sz="7000" dirty="0"/>
              <a:t>Thank you </a:t>
            </a:r>
            <a:br>
              <a:rPr lang="en-US" sz="7000" dirty="0"/>
            </a:br>
            <a:r>
              <a:rPr lang="en-US" sz="7000" dirty="0"/>
              <a:t>for your attention!</a:t>
            </a:r>
            <a:endParaRPr dirty="0"/>
          </a:p>
        </p:txBody>
      </p:sp>
      <p:pic>
        <p:nvPicPr>
          <p:cNvPr id="805" name="Google Shape;805;p27"/>
          <p:cNvPicPr preferRelativeResize="0"/>
          <p:nvPr/>
        </p:nvPicPr>
        <p:blipFill rotWithShape="1">
          <a:blip r:embed="rId3">
            <a:alphaModFix/>
          </a:blip>
          <a:srcRect/>
          <a:stretch/>
        </p:blipFill>
        <p:spPr>
          <a:xfrm>
            <a:off x="9201982" y="6082916"/>
            <a:ext cx="2786818" cy="613720"/>
          </a:xfrm>
          <a:prstGeom prst="roundRect">
            <a:avLst>
              <a:gd name="adj" fmla="val 8594"/>
            </a:avLst>
          </a:prstGeom>
          <a:solidFill>
            <a:srgbClr val="ECECEC"/>
          </a:solidFill>
          <a:ln>
            <a:noFill/>
          </a:ln>
          <a:effectLst>
            <a:reflection stA="38000" endPos="28000" dist="5000" dir="5400000" sy="-100000" algn="bl" rotWithShape="0"/>
          </a:effectLst>
        </p:spPr>
      </p:pic>
      <p:sp>
        <p:nvSpPr>
          <p:cNvPr id="806" name="Google Shape;806;p27"/>
          <p:cNvSpPr/>
          <p:nvPr/>
        </p:nvSpPr>
        <p:spPr>
          <a:xfrm>
            <a:off x="203200" y="6290350"/>
            <a:ext cx="5892800" cy="389952"/>
          </a:xfrm>
          <a:prstGeom prst="rect">
            <a:avLst/>
          </a:prstGeom>
          <a:noFill/>
          <a:ln>
            <a:noFill/>
          </a:ln>
        </p:spPr>
        <p:txBody>
          <a:bodyPr spcFirstLastPara="1" wrap="square" lIns="60950" tIns="30467" rIns="60950" bIns="30467" anchor="t" anchorCtr="0">
            <a:spAutoFit/>
          </a:bodyPr>
          <a:lstStyle/>
          <a:p>
            <a:pPr algn="r">
              <a:buClr>
                <a:srgbClr val="000000"/>
              </a:buClr>
              <a:buSzPts val="1600"/>
            </a:pPr>
            <a:r>
              <a:rPr lang="en-US" sz="1067" b="1">
                <a:solidFill>
                  <a:srgbClr val="262626"/>
                </a:solidFill>
                <a:latin typeface="Calibri"/>
                <a:ea typeface="Calibri"/>
                <a:cs typeface="Calibri"/>
                <a:sym typeface="Calibri"/>
              </a:rPr>
              <a:t>“This document reflects the views only of the authors, and the European Union cannot be held responsible for any use which may be made of the information contained therein.”</a:t>
            </a:r>
            <a:endParaRPr sz="933">
              <a:solidFill>
                <a:srgbClr val="000000"/>
              </a:solidFill>
              <a:latin typeface="Arial"/>
              <a:ea typeface="Arial"/>
              <a:cs typeface="Arial"/>
              <a:sym typeface="Arial"/>
            </a:endParaRPr>
          </a:p>
        </p:txBody>
      </p:sp>
      <p:pic>
        <p:nvPicPr>
          <p:cNvPr id="808" name="Google Shape;808;p27"/>
          <p:cNvPicPr preferRelativeResize="0"/>
          <p:nvPr/>
        </p:nvPicPr>
        <p:blipFill rotWithShape="1">
          <a:blip r:embed="rId4">
            <a:alphaModFix/>
          </a:blip>
          <a:srcRect/>
          <a:stretch/>
        </p:blipFill>
        <p:spPr>
          <a:xfrm>
            <a:off x="6155624" y="6109047"/>
            <a:ext cx="1402957" cy="589899"/>
          </a:xfrm>
          <a:prstGeom prst="roundRect">
            <a:avLst>
              <a:gd name="adj" fmla="val 8594"/>
            </a:avLst>
          </a:prstGeom>
          <a:solidFill>
            <a:srgbClr val="ECECEC"/>
          </a:solidFill>
          <a:ln>
            <a:noFill/>
          </a:ln>
          <a:effectLst>
            <a:reflection stA="38000" endPos="28000" dist="5000" dir="5400000" sy="-100000" algn="bl" rotWithShape="0"/>
          </a:effectLst>
        </p:spPr>
      </p:pic>
      <p:pic>
        <p:nvPicPr>
          <p:cNvPr id="809" name="Google Shape;809;p27"/>
          <p:cNvPicPr preferRelativeResize="0"/>
          <p:nvPr/>
        </p:nvPicPr>
        <p:blipFill rotWithShape="1">
          <a:blip r:embed="rId5">
            <a:alphaModFix/>
          </a:blip>
          <a:srcRect/>
          <a:stretch/>
        </p:blipFill>
        <p:spPr>
          <a:xfrm>
            <a:off x="7634123" y="6118817"/>
            <a:ext cx="1464071" cy="585174"/>
          </a:xfrm>
          <a:prstGeom prst="roundRect">
            <a:avLst>
              <a:gd name="adj" fmla="val 8594"/>
            </a:avLst>
          </a:prstGeom>
          <a:solidFill>
            <a:srgbClr val="ECECEC"/>
          </a:solidFill>
          <a:ln>
            <a:noFill/>
          </a:ln>
          <a:effectLst>
            <a:reflection stA="38000" endPos="28000" dist="5000" dir="5400000" sy="-100000" algn="bl" rotWithShape="0"/>
          </a:effectLst>
        </p:spPr>
      </p:pic>
      <p:pic>
        <p:nvPicPr>
          <p:cNvPr id="810" name="Google Shape;810;p27"/>
          <p:cNvPicPr preferRelativeResize="0"/>
          <p:nvPr/>
        </p:nvPicPr>
        <p:blipFill rotWithShape="1">
          <a:blip r:embed="rId6">
            <a:alphaModFix/>
          </a:blip>
          <a:srcRect/>
          <a:stretch/>
        </p:blipFill>
        <p:spPr>
          <a:xfrm>
            <a:off x="7366628" y="4969655"/>
            <a:ext cx="534990" cy="534990"/>
          </a:xfrm>
          <a:prstGeom prst="rect">
            <a:avLst/>
          </a:prstGeom>
          <a:noFill/>
          <a:ln>
            <a:noFill/>
          </a:ln>
        </p:spPr>
      </p:pic>
      <p:pic>
        <p:nvPicPr>
          <p:cNvPr id="811" name="Google Shape;811;p27"/>
          <p:cNvPicPr preferRelativeResize="0"/>
          <p:nvPr/>
        </p:nvPicPr>
        <p:blipFill rotWithShape="1">
          <a:blip r:embed="rId7">
            <a:alphaModFix/>
          </a:blip>
          <a:srcRect l="11242" t="31941" r="13609" b="36119"/>
          <a:stretch/>
        </p:blipFill>
        <p:spPr>
          <a:xfrm>
            <a:off x="8128511" y="5152220"/>
            <a:ext cx="1104477" cy="234950"/>
          </a:xfrm>
          <a:prstGeom prst="rect">
            <a:avLst/>
          </a:prstGeom>
          <a:noFill/>
          <a:ln>
            <a:noFill/>
          </a:ln>
        </p:spPr>
      </p:pic>
      <p:pic>
        <p:nvPicPr>
          <p:cNvPr id="812" name="Google Shape;812;p27" descr="14742E46-8181-433E-AF9B-28FBF1A0E9CA@home"/>
          <p:cNvPicPr preferRelativeResize="0"/>
          <p:nvPr/>
        </p:nvPicPr>
        <p:blipFill rotWithShape="1">
          <a:blip r:embed="rId8">
            <a:alphaModFix/>
          </a:blip>
          <a:srcRect/>
          <a:stretch/>
        </p:blipFill>
        <p:spPr>
          <a:xfrm>
            <a:off x="4548913" y="4976582"/>
            <a:ext cx="1191487" cy="576878"/>
          </a:xfrm>
          <a:prstGeom prst="rect">
            <a:avLst/>
          </a:prstGeom>
          <a:noFill/>
          <a:ln>
            <a:noFill/>
          </a:ln>
        </p:spPr>
      </p:pic>
      <p:pic>
        <p:nvPicPr>
          <p:cNvPr id="813" name="Google Shape;813;p27"/>
          <p:cNvPicPr preferRelativeResize="0"/>
          <p:nvPr/>
        </p:nvPicPr>
        <p:blipFill rotWithShape="1">
          <a:blip r:embed="rId9">
            <a:alphaModFix/>
          </a:blip>
          <a:srcRect/>
          <a:stretch/>
        </p:blipFill>
        <p:spPr>
          <a:xfrm>
            <a:off x="6091583" y="4953391"/>
            <a:ext cx="881117" cy="629674"/>
          </a:xfrm>
          <a:prstGeom prst="rect">
            <a:avLst/>
          </a:prstGeom>
          <a:noFill/>
          <a:ln>
            <a:noFill/>
          </a:ln>
        </p:spPr>
      </p:pic>
      <p:pic>
        <p:nvPicPr>
          <p:cNvPr id="814" name="Google Shape;814;p27"/>
          <p:cNvPicPr preferRelativeResize="0"/>
          <p:nvPr/>
        </p:nvPicPr>
        <p:blipFill rotWithShape="1">
          <a:blip r:embed="rId10">
            <a:alphaModFix/>
          </a:blip>
          <a:srcRect/>
          <a:stretch/>
        </p:blipFill>
        <p:spPr>
          <a:xfrm>
            <a:off x="4879729" y="-61508"/>
            <a:ext cx="2423708" cy="2423708"/>
          </a:xfrm>
          <a:prstGeom prst="rect">
            <a:avLst/>
          </a:prstGeom>
          <a:noFill/>
          <a:ln>
            <a:noFill/>
          </a:ln>
        </p:spPr>
      </p:pic>
      <p:pic>
        <p:nvPicPr>
          <p:cNvPr id="15" name="Picture 14">
            <a:extLst>
              <a:ext uri="{FF2B5EF4-FFF2-40B4-BE49-F238E27FC236}">
                <a16:creationId xmlns:a16="http://schemas.microsoft.com/office/drawing/2014/main" xmlns="" id="{5F39BB94-7908-44DF-B615-0D79306C563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459881" y="5097069"/>
            <a:ext cx="1358950" cy="425316"/>
          </a:xfrm>
          <a:prstGeom prst="rect">
            <a:avLst/>
          </a:prstGeom>
        </p:spPr>
      </p:pic>
      <p:sp>
        <p:nvSpPr>
          <p:cNvPr id="2" name="Slide Number Placeholder 1">
            <a:extLst>
              <a:ext uri="{FF2B5EF4-FFF2-40B4-BE49-F238E27FC236}">
                <a16:creationId xmlns:a16="http://schemas.microsoft.com/office/drawing/2014/main" xmlns="" id="{4BBAF5EF-A0DC-4F04-A820-E6CF7223863B}"/>
              </a:ext>
            </a:extLst>
          </p:cNvPr>
          <p:cNvSpPr>
            <a:spLocks noGrp="1"/>
          </p:cNvSpPr>
          <p:nvPr>
            <p:ph type="sldNum" idx="12"/>
          </p:nvPr>
        </p:nvSpPr>
        <p:spPr/>
        <p:txBody>
          <a:bodyPr/>
          <a:lstStyle/>
          <a:p>
            <a:fld id="{00000000-1234-1234-1234-123412341234}" type="slidenum">
              <a:rPr lang="en-US" smtClean="0"/>
              <a:pPr/>
              <a:t>96</a:t>
            </a:fld>
            <a:endParaRPr lang="en-US"/>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9004</Words>
  <Application>Microsoft Office PowerPoint</Application>
  <PresentationFormat>Widescreen</PresentationFormat>
  <Paragraphs>640</Paragraphs>
  <Slides>96</Slides>
  <Notes>93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96</vt:i4>
      </vt:variant>
    </vt:vector>
  </HeadingPairs>
  <TitlesOfParts>
    <vt:vector size="104" baseType="lpstr">
      <vt:lpstr>Arial</vt:lpstr>
      <vt:lpstr>Calibri</vt:lpstr>
      <vt:lpstr>Courier New</vt:lpstr>
      <vt:lpstr>Noto Sans Symbols</vt:lpstr>
      <vt:lpstr>Times New Roman</vt:lpstr>
      <vt:lpstr>Wingdings</vt:lpstr>
      <vt:lpstr>Office Teması</vt:lpstr>
      <vt:lpstr>Özel Tasarım</vt:lpstr>
      <vt:lpstr>PowerPoint Presentation</vt:lpstr>
      <vt:lpstr>ΠΡΟΤΕΡΑΙΟΤΗΤΕΣ ΓΙΑ ΤΙΣ ΘΕΣΕΙΣ ΤΟΥ ΤΟΜΕΑ ΤΟΥ ΕΠΙΣΙΤΙΣΜΟΥ</vt:lpstr>
      <vt:lpstr>ΠΡΟΤΕΡΑΙΟΤΗΤΕΣ ΓΙΑ ΤΙΣ ΘΕΣΕΙΣ ΤΟΥ ΤΟΜΕΑ ΜΑΓΕΙΡΙΚΗΣ </vt:lpstr>
      <vt:lpstr>ΠΡΟΤΕΡΑΙΟΤΗΤΕΣ ΓΙΑ ΤΙΣ ΘΕΣΕΙΣ ΤΟΥ ΤΟΜΕΑ ΜΑΓΕΙΡΙΚΗΣ </vt:lpstr>
      <vt:lpstr>ΣΚΟΠΟΣ &amp; ΣΤΟΧΟΙ </vt:lpstr>
      <vt:lpstr>ΜΑΘΗΣΙΑΚΑ ΑΠΟΤΕΛΕΣΜΑΤΑ </vt:lpstr>
      <vt:lpstr>ΛΕΞΕΙΣ - ΚΛΕΙΔΙΑ </vt:lpstr>
      <vt:lpstr>ΠΙΝΑΚΑΣ ΠΕΡΙΕΧΟΜΕΝΩΝ </vt:lpstr>
      <vt:lpstr>ΠΙΝΑΚΑΣ ΠΕΡΙΕΧΟΜΕΝΩΝ </vt:lpstr>
      <vt:lpstr>ΠΙΝΑΚΑΣ ΠΕΡΙΕΧΟΜΕΝΩΝ </vt:lpstr>
      <vt:lpstr>ΠΙΝΑΚΑΣ ΠΕΡΙΕΧΟΜΕΝΩΝ </vt:lpstr>
      <vt:lpstr>ΚΕΦΑΛΑΙΟ 1:  ΕΙΣΑΓΩΓΗ ΣΤΗ ΒΙΩΣΙΜΟΤΗΤΑ</vt:lpstr>
      <vt:lpstr>Θεματική 1: Τι είναι η Βιωσιμότητα? </vt:lpstr>
      <vt:lpstr>Θεματική 2: Πότε εισήχθη στη ζωή μας? </vt:lpstr>
      <vt:lpstr>Θεματική 3: Γιατί είναι σημαντική η Βίωσιμότητα? </vt:lpstr>
      <vt:lpstr>Θεματική 3: Γιατί είναι σημαντική η Βιωσιμότητα? </vt:lpstr>
      <vt:lpstr>Θεματική 4: Ποια είναι τα στοιχεία της Βιωσιμότητας? </vt:lpstr>
      <vt:lpstr>Θεματική 4: Ποια είναι τα στοιχεία της Βιωσιμότητας?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Τροφής </vt:lpstr>
      <vt:lpstr>Θεματική 5: Εισαγωγή στα Συστήματα Βιώσιμης Τροφής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Θεματική 5: Εισαγωγή στα Βιώσιμα Συστήματα Τροφίμων </vt:lpstr>
      <vt:lpstr>ΚΕΦΑΛΑΙΟ 2: ΒΙΩΣΙΜΗ ΔΙΑΤΡΟΦΗ</vt:lpstr>
      <vt:lpstr>Θεματική 1: Διατροφή </vt:lpstr>
      <vt:lpstr>Θεματική 1: Διατροφή </vt:lpstr>
      <vt:lpstr>Θεματική 1: Nutrition </vt:lpstr>
      <vt:lpstr>Θεματική 1: Διατροφή</vt:lpstr>
      <vt:lpstr>Θεματική 1: Διατροφή </vt:lpstr>
      <vt:lpstr>Θεματική 2: Βιώσιμη Διατροφή και οι Βασικές Αρχές της </vt:lpstr>
      <vt:lpstr>Θεματική 2: Βιώσιμη Διατροφή και οι Βασικές Αρχές της </vt:lpstr>
      <vt:lpstr>Θεματική 2: Βιώσιμη Διατροφή και οι Βασικές Αρχές της</vt:lpstr>
      <vt:lpstr>Θεματική 2: Βιώσιμη Διατροφή και οι Βασικές Αρχές της</vt:lpstr>
      <vt:lpstr>ΚΕΦΑΛΑΙΟ 3: ΠΟΙΟΤΙΚΟΣ ΕΛΕΓΧΟΣ, ΣΥΝΤΗΡΗΣΗ ΚΑΙ ΧΡΗΣΗ ΤΩΝ ΤΡΟΦΙΜΩΝ</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1: Ποιοτικός Έλεγχος Τροφίμων</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1: Ποιοτικός Έλεγχος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2: Συντήρηση Τροφίμων </vt:lpstr>
      <vt:lpstr>Θεματική 3: Χρήση και Σπατάλη Φαγητού </vt:lpstr>
      <vt:lpstr>Θεματική 3: Χρήση και Σπατάλη Φαγητού </vt:lpstr>
      <vt:lpstr>Θεματική 3: Χρήση και Σπατάλη Φαγητού </vt:lpstr>
      <vt:lpstr>Θεματική 3: Χρήση και Σπατάλη Φαγητού </vt:lpstr>
      <vt:lpstr>Θεματική 3: Χρήση και Σπατάλη Φαγητού </vt:lpstr>
      <vt:lpstr>Θεματική 3: Χρήση και Σπατάλη Φαγητού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Θεματική 4: Παράγοντες που Επηρεάζουν την Ασφάλεια των Τροφίμων και τα Βιώσιμα Συστήματα Τροφίμων </vt:lpstr>
      <vt:lpstr>Σύνοψη </vt:lpstr>
      <vt:lpstr>Σύνοψη </vt:lpstr>
      <vt:lpstr>Λίστα Αναφορών </vt:lpstr>
      <vt:lpstr>Λίστα Αναφορών </vt:lpstr>
      <vt:lpstr>Πρόσθετο Διαδικτυακό Υλικό και Πηγές </vt:lpstr>
      <vt:lpstr>Πρόσθετο Διαδικτυακό Υλικό και Πηγές</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 Çalışmaları Merkezi Derneği</dc:creator>
  <cp:lastModifiedBy>Marievi Gretsi</cp:lastModifiedBy>
  <cp:revision>53</cp:revision>
  <dcterms:created xsi:type="dcterms:W3CDTF">2021-01-21T13:54:20Z</dcterms:created>
  <dcterms:modified xsi:type="dcterms:W3CDTF">2021-05-05T11:42:25Z</dcterms:modified>
</cp:coreProperties>
</file>