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3gH8hGx0/UYcAUs8qKTZ9Scrz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lı Yılma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os Tagkoulis" userId="6da5b377-11dd-401a-9b8c-d18055ecaed3" providerId="ADAL" clId="{C1E56B32-27BC-4C1F-87AF-CBA1625D69B4}"/>
    <pc:docChg chg="modSld">
      <pc:chgData name="Konstantinos Tagkoulis" userId="6da5b377-11dd-401a-9b8c-d18055ecaed3" providerId="ADAL" clId="{C1E56B32-27BC-4C1F-87AF-CBA1625D69B4}" dt="2021-03-29T14:42:49.372" v="1" actId="1076"/>
      <pc:docMkLst>
        <pc:docMk/>
      </pc:docMkLst>
      <pc:sldChg chg="modSp mod">
        <pc:chgData name="Konstantinos Tagkoulis" userId="6da5b377-11dd-401a-9b8c-d18055ecaed3" providerId="ADAL" clId="{C1E56B32-27BC-4C1F-87AF-CBA1625D69B4}" dt="2021-03-29T14:41:27.588" v="0" actId="20577"/>
        <pc:sldMkLst>
          <pc:docMk/>
          <pc:sldMk cId="0" sldId="257"/>
        </pc:sldMkLst>
        <pc:spChg chg="mod">
          <ac:chgData name="Konstantinos Tagkoulis" userId="6da5b377-11dd-401a-9b8c-d18055ecaed3" providerId="ADAL" clId="{C1E56B32-27BC-4C1F-87AF-CBA1625D69B4}" dt="2021-03-29T14:41:27.588" v="0" actId="20577"/>
          <ac:spMkLst>
            <pc:docMk/>
            <pc:sldMk cId="0" sldId="257"/>
            <ac:spMk id="128" creationId="{00000000-0000-0000-0000-000000000000}"/>
          </ac:spMkLst>
        </pc:spChg>
      </pc:sldChg>
      <pc:sldChg chg="modSp mod">
        <pc:chgData name="Konstantinos Tagkoulis" userId="6da5b377-11dd-401a-9b8c-d18055ecaed3" providerId="ADAL" clId="{C1E56B32-27BC-4C1F-87AF-CBA1625D69B4}" dt="2021-03-29T14:42:49.372" v="1" actId="1076"/>
        <pc:sldMkLst>
          <pc:docMk/>
          <pc:sldMk cId="0" sldId="316"/>
        </pc:sldMkLst>
        <pc:spChg chg="mod">
          <ac:chgData name="Konstantinos Tagkoulis" userId="6da5b377-11dd-401a-9b8c-d18055ecaed3" providerId="ADAL" clId="{C1E56B32-27BC-4C1F-87AF-CBA1625D69B4}" dt="2021-03-29T14:42:49.372" v="1" actId="1076"/>
          <ac:spMkLst>
            <pc:docMk/>
            <pc:sldMk cId="0" sldId="316"/>
            <ac:spMk id="51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02-24T06:14:04.452" idx="1">
    <p:pos x="1576" y="109"/>
    <p:text>Konu içeriği yeterince verilmeden, sonuçlara geçilmiş, ünite içeriği hakkında daha çok durulmalıdır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iulFz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11" name="Google Shape;511;p4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5"/>
        <p:cNvGrpSpPr/>
        <p:nvPr/>
      </p:nvGrpSpPr>
      <p:grpSpPr>
        <a:xfrm>
          <a:off x="0" y="0"/>
          <a:ext cx="0" cy="0"/>
          <a:chOff x="0" y="0"/>
          <a:chExt cx="0" cy="0"/>
        </a:xfrm>
      </p:grpSpPr>
      <p:sp>
        <p:nvSpPr>
          <p:cNvPr id="16" name="Google Shape;16;p49"/>
          <p:cNvSpPr/>
          <p:nvPr/>
        </p:nvSpPr>
        <p:spPr>
          <a:xfrm>
            <a:off x="0" y="0"/>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6A8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 name="Google Shape;17;p49"/>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9"/>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9"/>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0"/>
        <p:cNvGrpSpPr/>
        <p:nvPr/>
      </p:nvGrpSpPr>
      <p:grpSpPr>
        <a:xfrm>
          <a:off x="0" y="0"/>
          <a:ext cx="0" cy="0"/>
          <a:chOff x="0" y="0"/>
          <a:chExt cx="0" cy="0"/>
        </a:xfrm>
      </p:grpSpPr>
      <p:sp>
        <p:nvSpPr>
          <p:cNvPr id="21" name="Google Shape;21;p50"/>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0"/>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pic>
        <p:nvPicPr>
          <p:cNvPr id="26" name="Google Shape;26;p50"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27" name="Google Shape;27;p50"/>
          <p:cNvPicPr preferRelativeResize="0"/>
          <p:nvPr/>
        </p:nvPicPr>
        <p:blipFill rotWithShape="1">
          <a:blip r:embed="rId3">
            <a:alphaModFix/>
          </a:blip>
          <a:srcRect/>
          <a:stretch/>
        </p:blipFill>
        <p:spPr>
          <a:xfrm>
            <a:off x="9341873" y="64109"/>
            <a:ext cx="2850127" cy="602032"/>
          </a:xfrm>
          <a:prstGeom prst="rect">
            <a:avLst/>
          </a:prstGeom>
          <a:noFill/>
          <a:ln>
            <a:noFill/>
          </a:ln>
        </p:spPr>
      </p:pic>
      <p:pic>
        <p:nvPicPr>
          <p:cNvPr id="28" name="Google Shape;28;p50"/>
          <p:cNvPicPr preferRelativeResize="0"/>
          <p:nvPr/>
        </p:nvPicPr>
        <p:blipFill rotWithShape="1">
          <a:blip r:embed="rId4">
            <a:alphaModFix/>
          </a:blip>
          <a:srcRect/>
          <a:stretch/>
        </p:blipFill>
        <p:spPr>
          <a:xfrm>
            <a:off x="1270850" y="49005"/>
            <a:ext cx="1204064" cy="670618"/>
          </a:xfrm>
          <a:prstGeom prst="rect">
            <a:avLst/>
          </a:prstGeom>
          <a:noFill/>
          <a:ln>
            <a:noFill/>
          </a:ln>
        </p:spPr>
      </p:pic>
      <p:sp>
        <p:nvSpPr>
          <p:cNvPr id="29" name="Google Shape;29;p50"/>
          <p:cNvSpPr/>
          <p:nvPr/>
        </p:nvSpPr>
        <p:spPr>
          <a:xfrm rot="914125">
            <a:off x="169237" y="5202786"/>
            <a:ext cx="1483408" cy="14864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50"/>
          <p:cNvSpPr/>
          <p:nvPr/>
        </p:nvSpPr>
        <p:spPr>
          <a:xfrm rot="2280820">
            <a:off x="10189955" y="660479"/>
            <a:ext cx="1639273" cy="154705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1"/>
        <p:cNvGrpSpPr/>
        <p:nvPr/>
      </p:nvGrpSpPr>
      <p:grpSpPr>
        <a:xfrm>
          <a:off x="0" y="0"/>
          <a:ext cx="0" cy="0"/>
          <a:chOff x="0" y="0"/>
          <a:chExt cx="0" cy="0"/>
        </a:xfrm>
      </p:grpSpPr>
      <p:sp>
        <p:nvSpPr>
          <p:cNvPr id="32" name="Google Shape;32;p51"/>
          <p:cNvSpPr/>
          <p:nvPr/>
        </p:nvSpPr>
        <p:spPr>
          <a:xfrm>
            <a:off x="0" y="1"/>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33" name="Google Shape;33;p51"/>
          <p:cNvSpPr txBox="1">
            <a:spLocks noGrp="1"/>
          </p:cNvSpPr>
          <p:nvPr>
            <p:ph type="title"/>
          </p:nvPr>
        </p:nvSpPr>
        <p:spPr>
          <a:xfrm>
            <a:off x="3362426" y="1737600"/>
            <a:ext cx="5467147" cy="22292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F4FAEC"/>
              </a:buClr>
              <a:buSzPts val="1400"/>
              <a:buFont typeface="Arial"/>
              <a:buNone/>
              <a:defRPr sz="14500" b="0" i="0">
                <a:solidFill>
                  <a:srgbClr val="F4FAE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Calibri"/>
              <a:buNone/>
              <a:defRPr>
                <a:solidFill>
                  <a:srgbClr val="888888"/>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5" name="Google Shape;35;p51"/>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Calibri"/>
              <a:buNone/>
              <a:defRPr>
                <a:solidFill>
                  <a:srgbClr val="888888"/>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6" name="Google Shape;36;p51"/>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7"/>
        <p:cNvGrpSpPr/>
        <p:nvPr/>
      </p:nvGrpSpPr>
      <p:grpSpPr>
        <a:xfrm>
          <a:off x="0" y="0"/>
          <a:ext cx="0" cy="0"/>
          <a:chOff x="0" y="0"/>
          <a:chExt cx="0" cy="0"/>
        </a:xfrm>
      </p:grpSpPr>
      <p:sp>
        <p:nvSpPr>
          <p:cNvPr id="38" name="Google Shape;38;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6"/>
        <p:cNvGrpSpPr/>
        <p:nvPr/>
      </p:nvGrpSpPr>
      <p:grpSpPr>
        <a:xfrm>
          <a:off x="0" y="0"/>
          <a:ext cx="0" cy="0"/>
          <a:chOff x="0" y="0"/>
          <a:chExt cx="0" cy="0"/>
        </a:xfrm>
      </p:grpSpPr>
      <p:sp>
        <p:nvSpPr>
          <p:cNvPr id="57" name="Google Shape;57;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70"/>
        <p:cNvGrpSpPr/>
        <p:nvPr/>
      </p:nvGrpSpPr>
      <p:grpSpPr>
        <a:xfrm>
          <a:off x="0" y="0"/>
          <a:ext cx="0" cy="0"/>
          <a:chOff x="0" y="0"/>
          <a:chExt cx="0" cy="0"/>
        </a:xfrm>
      </p:grpSpPr>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ourismtoday.com/training-education/tourism-careers/tourism-occupation-sectors/careers-food-and-beverag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ourismtoday.com/training-education/tourism-careers/tourism-occupation-sectors/careers-food-and-beverag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ourismtoday.com/training-education/tourism-careers/tourism-occupation-sectors/careers-food-and-beverag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indtools.com/pages/article/newTMC_05.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indtools.com/pages/article/newTMC_05.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hefacademyoflondon.com/en/cooking-courses/hospitality-management-and-advanced-food-science-600-hour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onsilium.europa.eu/media/24004/european-consensus-on-development-2-june-2017-clean_final.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researchgate.net/profile/Godfried-Asamoah?_sg%5B0%5D=Nv0ZudNFMFfRItlHM7O-IDrbONPYQSDgMfhpc4bjhgTBg0jDwROgIbq3xAFflQkAIBWHjqg.lAwvq4TcYyIuSKpvnhuzpwuMlq0IjteX4EXu--fTujm-Ng4EED2K9BhLVbsoHxxmLZsK_i1-f7KRvAdRxMnHQQ&amp;_sg%5B1%5D=T0stLRZzID6jB6UTe9j3Mb2rEAVyo4HSi1bHc7xATlV_S7c4lH3EBYNgW36dZYG1KqaZWhY.-ShSH_dH4mANy2Q8BpNJ0_0y0twl8T5A3OrgHiIt917ezHOkPAKiN8pzfVIzP-DNhk1i_0Z-23ErZcbvFDDtyA" TargetMode="External"/><Relationship Id="rId4" Type="http://schemas.openxmlformats.org/officeDocument/2006/relationships/hyperlink" Target="https://link.springer.com/journal/12571"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theguardian/" TargetMode="External"/><Relationship Id="rId7" Type="http://schemas.openxmlformats.org/officeDocument/2006/relationships/hyperlink" Target="https://zety.com/blog/culinary-resume-exampl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hospitalityinsights.ehl.edu/food-and-beverage-industry-digitalization" TargetMode="External"/><Relationship Id="rId5" Type="http://schemas.openxmlformats.org/officeDocument/2006/relationships/hyperlink" Target="https://easternpeak.com/blog/how-technology-is-transforming-the-food-industry" TargetMode="External"/><Relationship Id="rId4" Type="http://schemas.openxmlformats.org/officeDocument/2006/relationships/hyperlink" Target="http://unesdoc.unesco.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egyankosh.ac.in/handle/123456789/1091" TargetMode="External"/><Relationship Id="rId7" Type="http://schemas.openxmlformats.org/officeDocument/2006/relationships/hyperlink" Target="http://www.theguardia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chefacademyoflondon.com/en/blog/661-qualities-of-a-chef.html" TargetMode="External"/><Relationship Id="rId5" Type="http://schemas.openxmlformats.org/officeDocument/2006/relationships/hyperlink" Target="https://hoteltalk.app/t/70-food-and-beverage-f-b-service-multiple-choice-questions-and-answers/3577" TargetMode="External"/><Relationship Id="rId4" Type="http://schemas.openxmlformats.org/officeDocument/2006/relationships/hyperlink" Target="http://unesdoc.unesco.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theguardian/"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29.jpg"/><Relationship Id="rId11" Type="http://schemas.openxmlformats.org/officeDocument/2006/relationships/image" Target="../media/image9.png"/><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p:nvPr/>
        </p:nvSpPr>
        <p:spPr>
          <a:xfrm>
            <a:off x="15149" y="0"/>
            <a:ext cx="12192000" cy="6858000"/>
          </a:xfrm>
          <a:prstGeom prst="rect">
            <a:avLst/>
          </a:prstGeom>
          <a:solidFill>
            <a:srgbClr val="608C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2B70AA"/>
              </a:solidFill>
              <a:latin typeface="Calibri"/>
              <a:ea typeface="Calibri"/>
              <a:cs typeface="Calibri"/>
              <a:sym typeface="Calibri"/>
            </a:endParaRPr>
          </a:p>
        </p:txBody>
      </p:sp>
      <p:sp>
        <p:nvSpPr>
          <p:cNvPr id="105" name="Google Shape;105;p1"/>
          <p:cNvSpPr/>
          <p:nvPr/>
        </p:nvSpPr>
        <p:spPr>
          <a:xfrm>
            <a:off x="11253194" y="2690204"/>
            <a:ext cx="275589" cy="75353"/>
          </a:xfrm>
          <a:custGeom>
            <a:avLst/>
            <a:gdLst/>
            <a:ahLst/>
            <a:cxnLst/>
            <a:rect l="l" t="t" r="r" b="b"/>
            <a:pathLst>
              <a:path w="413384" h="113029" extrusionOk="0">
                <a:moveTo>
                  <a:pt x="1927" y="7113"/>
                </a:moveTo>
                <a:lnTo>
                  <a:pt x="7570" y="7974"/>
                </a:lnTo>
                <a:lnTo>
                  <a:pt x="12565" y="7030"/>
                </a:lnTo>
                <a:lnTo>
                  <a:pt x="65082" y="573"/>
                </a:lnTo>
                <a:lnTo>
                  <a:pt x="117132" y="0"/>
                </a:lnTo>
                <a:lnTo>
                  <a:pt x="168830" y="3866"/>
                </a:lnTo>
                <a:lnTo>
                  <a:pt x="220289" y="10730"/>
                </a:lnTo>
                <a:lnTo>
                  <a:pt x="322944" y="27673"/>
                </a:lnTo>
                <a:lnTo>
                  <a:pt x="374368" y="34866"/>
                </a:lnTo>
                <a:lnTo>
                  <a:pt x="406680" y="55794"/>
                </a:lnTo>
                <a:lnTo>
                  <a:pt x="413335" y="79319"/>
                </a:lnTo>
                <a:lnTo>
                  <a:pt x="410974" y="88066"/>
                </a:lnTo>
                <a:lnTo>
                  <a:pt x="372747" y="112653"/>
                </a:lnTo>
                <a:lnTo>
                  <a:pt x="364015" y="112566"/>
                </a:lnTo>
                <a:lnTo>
                  <a:pt x="309829" y="105953"/>
                </a:lnTo>
                <a:lnTo>
                  <a:pt x="255768" y="98660"/>
                </a:lnTo>
                <a:lnTo>
                  <a:pt x="201992" y="89815"/>
                </a:lnTo>
                <a:lnTo>
                  <a:pt x="148659" y="78545"/>
                </a:lnTo>
                <a:lnTo>
                  <a:pt x="95928" y="63979"/>
                </a:lnTo>
                <a:lnTo>
                  <a:pt x="55571" y="44336"/>
                </a:lnTo>
                <a:lnTo>
                  <a:pt x="43043" y="36046"/>
                </a:lnTo>
                <a:lnTo>
                  <a:pt x="35748" y="31556"/>
                </a:lnTo>
                <a:lnTo>
                  <a:pt x="28064" y="27913"/>
                </a:lnTo>
                <a:lnTo>
                  <a:pt x="19938" y="25285"/>
                </a:lnTo>
                <a:lnTo>
                  <a:pt x="11318" y="23844"/>
                </a:lnTo>
                <a:lnTo>
                  <a:pt x="5577" y="23339"/>
                </a:lnTo>
                <a:lnTo>
                  <a:pt x="3783" y="22840"/>
                </a:lnTo>
                <a:lnTo>
                  <a:pt x="0" y="17534"/>
                </a:lnTo>
                <a:lnTo>
                  <a:pt x="1927" y="7113"/>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6" name="Google Shape;106;p1"/>
          <p:cNvSpPr/>
          <p:nvPr/>
        </p:nvSpPr>
        <p:spPr>
          <a:xfrm>
            <a:off x="11153116" y="2154635"/>
            <a:ext cx="277706" cy="188807"/>
          </a:xfrm>
          <a:custGeom>
            <a:avLst/>
            <a:gdLst/>
            <a:ahLst/>
            <a:cxnLst/>
            <a:rect l="l" t="t" r="r" b="b"/>
            <a:pathLst>
              <a:path w="416559" h="283210" extrusionOk="0">
                <a:moveTo>
                  <a:pt x="194315" y="117493"/>
                </a:moveTo>
                <a:lnTo>
                  <a:pt x="232621" y="90296"/>
                </a:lnTo>
                <a:lnTo>
                  <a:pt x="271243" y="63550"/>
                </a:lnTo>
                <a:lnTo>
                  <a:pt x="310278" y="37394"/>
                </a:lnTo>
                <a:lnTo>
                  <a:pt x="349820" y="11967"/>
                </a:lnTo>
                <a:lnTo>
                  <a:pt x="385502" y="0"/>
                </a:lnTo>
                <a:lnTo>
                  <a:pt x="398592" y="1832"/>
                </a:lnTo>
                <a:lnTo>
                  <a:pt x="410746" y="6928"/>
                </a:lnTo>
                <a:lnTo>
                  <a:pt x="416344" y="13919"/>
                </a:lnTo>
                <a:lnTo>
                  <a:pt x="415333" y="22879"/>
                </a:lnTo>
                <a:lnTo>
                  <a:pt x="355713" y="76497"/>
                </a:lnTo>
                <a:lnTo>
                  <a:pt x="320858" y="102642"/>
                </a:lnTo>
                <a:lnTo>
                  <a:pt x="250281" y="153775"/>
                </a:lnTo>
                <a:lnTo>
                  <a:pt x="216193" y="179176"/>
                </a:lnTo>
                <a:lnTo>
                  <a:pt x="181667" y="203952"/>
                </a:lnTo>
                <a:lnTo>
                  <a:pt x="146788" y="228232"/>
                </a:lnTo>
                <a:lnTo>
                  <a:pt x="111641" y="252149"/>
                </a:lnTo>
                <a:lnTo>
                  <a:pt x="67365" y="273826"/>
                </a:lnTo>
                <a:lnTo>
                  <a:pt x="18671" y="279979"/>
                </a:lnTo>
                <a:lnTo>
                  <a:pt x="12608" y="279704"/>
                </a:lnTo>
                <a:lnTo>
                  <a:pt x="3760" y="282822"/>
                </a:lnTo>
                <a:lnTo>
                  <a:pt x="0" y="264740"/>
                </a:lnTo>
                <a:lnTo>
                  <a:pt x="9681" y="266812"/>
                </a:lnTo>
                <a:lnTo>
                  <a:pt x="23404" y="263385"/>
                </a:lnTo>
                <a:lnTo>
                  <a:pt x="29751" y="258861"/>
                </a:lnTo>
                <a:lnTo>
                  <a:pt x="34277" y="252093"/>
                </a:lnTo>
                <a:lnTo>
                  <a:pt x="52295" y="229045"/>
                </a:lnTo>
                <a:lnTo>
                  <a:pt x="72828" y="208625"/>
                </a:lnTo>
                <a:lnTo>
                  <a:pt x="95083" y="190087"/>
                </a:lnTo>
                <a:lnTo>
                  <a:pt x="118267" y="172685"/>
                </a:lnTo>
                <a:lnTo>
                  <a:pt x="194315" y="117493"/>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7" name="Google Shape;107;p1"/>
          <p:cNvSpPr/>
          <p:nvPr/>
        </p:nvSpPr>
        <p:spPr>
          <a:xfrm>
            <a:off x="10877430" y="1872930"/>
            <a:ext cx="103293" cy="256963"/>
          </a:xfrm>
          <a:custGeom>
            <a:avLst/>
            <a:gdLst/>
            <a:ahLst/>
            <a:cxnLst/>
            <a:rect l="l" t="t" r="r" b="b"/>
            <a:pathLst>
              <a:path w="154940" h="385444" extrusionOk="0">
                <a:moveTo>
                  <a:pt x="109985" y="8260"/>
                </a:moveTo>
                <a:lnTo>
                  <a:pt x="120137" y="2313"/>
                </a:lnTo>
                <a:lnTo>
                  <a:pt x="129694" y="0"/>
                </a:lnTo>
                <a:lnTo>
                  <a:pt x="138768" y="1436"/>
                </a:lnTo>
                <a:lnTo>
                  <a:pt x="147475" y="6740"/>
                </a:lnTo>
                <a:lnTo>
                  <a:pt x="153128" y="13841"/>
                </a:lnTo>
                <a:lnTo>
                  <a:pt x="154737" y="21438"/>
                </a:lnTo>
                <a:lnTo>
                  <a:pt x="153421" y="29476"/>
                </a:lnTo>
                <a:lnTo>
                  <a:pt x="139540" y="65963"/>
                </a:lnTo>
                <a:lnTo>
                  <a:pt x="130395" y="94560"/>
                </a:lnTo>
                <a:lnTo>
                  <a:pt x="114002" y="152369"/>
                </a:lnTo>
                <a:lnTo>
                  <a:pt x="99901" y="198887"/>
                </a:lnTo>
                <a:lnTo>
                  <a:pt x="84003" y="244614"/>
                </a:lnTo>
                <a:lnTo>
                  <a:pt x="65523" y="289217"/>
                </a:lnTo>
                <a:lnTo>
                  <a:pt x="43672" y="332363"/>
                </a:lnTo>
                <a:lnTo>
                  <a:pt x="17664" y="373718"/>
                </a:lnTo>
                <a:lnTo>
                  <a:pt x="14446" y="378299"/>
                </a:lnTo>
                <a:lnTo>
                  <a:pt x="12696" y="385156"/>
                </a:lnTo>
                <a:lnTo>
                  <a:pt x="0" y="380526"/>
                </a:lnTo>
                <a:lnTo>
                  <a:pt x="824" y="375341"/>
                </a:lnTo>
                <a:lnTo>
                  <a:pt x="2698" y="371410"/>
                </a:lnTo>
                <a:lnTo>
                  <a:pt x="9309" y="352545"/>
                </a:lnTo>
                <a:lnTo>
                  <a:pt x="12780" y="333096"/>
                </a:lnTo>
                <a:lnTo>
                  <a:pt x="14998" y="313414"/>
                </a:lnTo>
                <a:lnTo>
                  <a:pt x="17850" y="293852"/>
                </a:lnTo>
                <a:lnTo>
                  <a:pt x="29196" y="242214"/>
                </a:lnTo>
                <a:lnTo>
                  <a:pt x="42556" y="191135"/>
                </a:lnTo>
                <a:lnTo>
                  <a:pt x="57427" y="140475"/>
                </a:lnTo>
                <a:lnTo>
                  <a:pt x="73305" y="90098"/>
                </a:lnTo>
                <a:lnTo>
                  <a:pt x="89686" y="39865"/>
                </a:lnTo>
                <a:lnTo>
                  <a:pt x="102922" y="13874"/>
                </a:lnTo>
                <a:lnTo>
                  <a:pt x="109985" y="826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8" name="Google Shape;108;p1"/>
          <p:cNvSpPr/>
          <p:nvPr/>
        </p:nvSpPr>
        <p:spPr>
          <a:xfrm>
            <a:off x="11052928" y="2097602"/>
            <a:ext cx="42333" cy="88900"/>
          </a:xfrm>
          <a:custGeom>
            <a:avLst/>
            <a:gdLst/>
            <a:ahLst/>
            <a:cxnLst/>
            <a:rect l="l" t="t" r="r" b="b"/>
            <a:pathLst>
              <a:path w="63500" h="133350" extrusionOk="0">
                <a:moveTo>
                  <a:pt x="24410" y="4932"/>
                </a:moveTo>
                <a:lnTo>
                  <a:pt x="29911" y="1548"/>
                </a:lnTo>
                <a:lnTo>
                  <a:pt x="36015" y="0"/>
                </a:lnTo>
                <a:lnTo>
                  <a:pt x="42548" y="369"/>
                </a:lnTo>
                <a:lnTo>
                  <a:pt x="49333" y="2737"/>
                </a:lnTo>
                <a:lnTo>
                  <a:pt x="57000" y="6531"/>
                </a:lnTo>
                <a:lnTo>
                  <a:pt x="62958" y="13590"/>
                </a:lnTo>
                <a:lnTo>
                  <a:pt x="59770" y="21801"/>
                </a:lnTo>
                <a:lnTo>
                  <a:pt x="52530" y="46945"/>
                </a:lnTo>
                <a:lnTo>
                  <a:pt x="47344" y="72718"/>
                </a:lnTo>
                <a:lnTo>
                  <a:pt x="40578" y="98004"/>
                </a:lnTo>
                <a:lnTo>
                  <a:pt x="28600" y="121688"/>
                </a:lnTo>
                <a:lnTo>
                  <a:pt x="25397" y="126259"/>
                </a:lnTo>
                <a:lnTo>
                  <a:pt x="24390" y="132828"/>
                </a:lnTo>
                <a:lnTo>
                  <a:pt x="8567" y="131175"/>
                </a:lnTo>
                <a:lnTo>
                  <a:pt x="10508" y="124028"/>
                </a:lnTo>
                <a:lnTo>
                  <a:pt x="8560" y="119038"/>
                </a:lnTo>
                <a:lnTo>
                  <a:pt x="2095" y="96492"/>
                </a:lnTo>
                <a:lnTo>
                  <a:pt x="0" y="73927"/>
                </a:lnTo>
                <a:lnTo>
                  <a:pt x="2001" y="51332"/>
                </a:lnTo>
                <a:lnTo>
                  <a:pt x="7828" y="28697"/>
                </a:lnTo>
                <a:lnTo>
                  <a:pt x="10429" y="22130"/>
                </a:lnTo>
                <a:lnTo>
                  <a:pt x="13858" y="15952"/>
                </a:lnTo>
                <a:lnTo>
                  <a:pt x="18418" y="10204"/>
                </a:lnTo>
                <a:lnTo>
                  <a:pt x="24410" y="4932"/>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9" name="Google Shape;109;p1"/>
          <p:cNvSpPr/>
          <p:nvPr/>
        </p:nvSpPr>
        <p:spPr>
          <a:xfrm>
            <a:off x="11256457" y="2535925"/>
            <a:ext cx="82973" cy="15663"/>
          </a:xfrm>
          <a:custGeom>
            <a:avLst/>
            <a:gdLst/>
            <a:ahLst/>
            <a:cxnLst/>
            <a:rect l="l" t="t" r="r" b="b"/>
            <a:pathLst>
              <a:path w="124459" h="23495" extrusionOk="0">
                <a:moveTo>
                  <a:pt x="0" y="3860"/>
                </a:moveTo>
                <a:lnTo>
                  <a:pt x="17455" y="594"/>
                </a:lnTo>
                <a:lnTo>
                  <a:pt x="34834" y="0"/>
                </a:lnTo>
                <a:lnTo>
                  <a:pt x="80061" y="2539"/>
                </a:lnTo>
                <a:lnTo>
                  <a:pt x="117368" y="6697"/>
                </a:lnTo>
                <a:lnTo>
                  <a:pt x="124354" y="6225"/>
                </a:lnTo>
                <a:lnTo>
                  <a:pt x="123259" y="21611"/>
                </a:lnTo>
                <a:lnTo>
                  <a:pt x="117135" y="21467"/>
                </a:lnTo>
                <a:lnTo>
                  <a:pt x="112443" y="22063"/>
                </a:lnTo>
                <a:lnTo>
                  <a:pt x="83522" y="23046"/>
                </a:lnTo>
                <a:lnTo>
                  <a:pt x="55294" y="19388"/>
                </a:lnTo>
                <a:lnTo>
                  <a:pt x="27531" y="12517"/>
                </a:lnTo>
                <a:lnTo>
                  <a:pt x="0" y="386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110" name="Google Shape;110;p1"/>
          <p:cNvGrpSpPr/>
          <p:nvPr/>
        </p:nvGrpSpPr>
        <p:grpSpPr>
          <a:xfrm>
            <a:off x="-571928" y="-1576"/>
            <a:ext cx="3408272" cy="6390180"/>
            <a:chOff x="-990182" y="-74394"/>
            <a:chExt cx="5556184" cy="10361392"/>
          </a:xfrm>
        </p:grpSpPr>
        <p:sp>
          <p:nvSpPr>
            <p:cNvPr id="111" name="Google Shape;111;p1"/>
            <p:cNvSpPr/>
            <p:nvPr/>
          </p:nvSpPr>
          <p:spPr>
            <a:xfrm>
              <a:off x="0" y="6074718"/>
              <a:ext cx="4566002" cy="421228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2" name="Google Shape;112;p1"/>
            <p:cNvSpPr/>
            <p:nvPr/>
          </p:nvSpPr>
          <p:spPr>
            <a:xfrm>
              <a:off x="-990182" y="-74394"/>
              <a:ext cx="5556184" cy="444391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3" name="Google Shape;113;p1"/>
            <p:cNvSpPr/>
            <p:nvPr/>
          </p:nvSpPr>
          <p:spPr>
            <a:xfrm>
              <a:off x="-48345" y="3758602"/>
              <a:ext cx="3340904" cy="55353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114" name="Google Shape;114;p1"/>
          <p:cNvSpPr txBox="1"/>
          <p:nvPr/>
        </p:nvSpPr>
        <p:spPr>
          <a:xfrm>
            <a:off x="257810" y="1573461"/>
            <a:ext cx="10619619" cy="2360474"/>
          </a:xfrm>
          <a:prstGeom prst="rect">
            <a:avLst/>
          </a:prstGeom>
          <a:noFill/>
          <a:ln>
            <a:noFill/>
          </a:ln>
        </p:spPr>
        <p:txBody>
          <a:bodyPr spcFirstLastPara="1" wrap="square" lIns="0" tIns="691725" rIns="0" bIns="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l-GR" sz="3600" b="0" i="0" u="none" strike="noStrike" cap="none" dirty="0">
                <a:solidFill>
                  <a:srgbClr val="F4FAEC"/>
                </a:solidFill>
                <a:latin typeface="Arial"/>
                <a:ea typeface="Arial"/>
                <a:cs typeface="Arial"/>
                <a:sym typeface="Arial"/>
              </a:rPr>
              <a:t>Ένταξη μεταναστών μέσω </a:t>
            </a:r>
          </a:p>
          <a:p>
            <a:pPr marL="0" marR="0" lvl="0" indent="0" algn="r" rtl="0">
              <a:lnSpc>
                <a:spcPct val="100000"/>
              </a:lnSpc>
              <a:spcBef>
                <a:spcPts val="0"/>
              </a:spcBef>
              <a:spcAft>
                <a:spcPts val="0"/>
              </a:spcAft>
              <a:buClr>
                <a:srgbClr val="000000"/>
              </a:buClr>
              <a:buSzPts val="3600"/>
              <a:buFont typeface="Arial"/>
              <a:buNone/>
            </a:pPr>
            <a:r>
              <a:rPr lang="el-GR" sz="3600" b="0" i="0" u="none" strike="noStrike" cap="none" dirty="0">
                <a:solidFill>
                  <a:srgbClr val="F4FAEC"/>
                </a:solidFill>
                <a:latin typeface="Arial"/>
                <a:ea typeface="Arial"/>
                <a:cs typeface="Arial"/>
                <a:sym typeface="Arial"/>
              </a:rPr>
              <a:t>Μαγειρικών Τεχνών</a:t>
            </a:r>
            <a:endParaRPr sz="3600" b="0" i="0" u="none" strike="noStrike" cap="none" dirty="0">
              <a:solidFill>
                <a:srgbClr val="F4FAE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600"/>
              <a:buFont typeface="Arial"/>
              <a:buNone/>
            </a:pPr>
            <a:r>
              <a:rPr lang="tr-TR" sz="3600" b="0" i="0" u="none" strike="noStrike" cap="none" dirty="0">
                <a:solidFill>
                  <a:srgbClr val="F4FAEC"/>
                </a:solidFill>
                <a:latin typeface="Arial"/>
                <a:ea typeface="Arial"/>
                <a:cs typeface="Arial"/>
                <a:sym typeface="Arial"/>
              </a:rPr>
              <a:t>Cοοking Cultures</a:t>
            </a:r>
            <a:endParaRPr sz="3600" b="0" i="0" u="none" strike="noStrike" cap="none" dirty="0">
              <a:solidFill>
                <a:srgbClr val="F4FAEC"/>
              </a:solidFill>
              <a:latin typeface="Arial"/>
              <a:ea typeface="Arial"/>
              <a:cs typeface="Arial"/>
              <a:sym typeface="Arial"/>
            </a:endParaRPr>
          </a:p>
        </p:txBody>
      </p:sp>
      <p:sp>
        <p:nvSpPr>
          <p:cNvPr id="115" name="Google Shape;115;p1"/>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0" i="1" u="none" strike="noStrike" cap="none">
                <a:solidFill>
                  <a:schemeClr val="lt1"/>
                </a:solidFill>
                <a:latin typeface="Calibri"/>
                <a:ea typeface="Calibri"/>
                <a:cs typeface="Calibri"/>
                <a:sym typeface="Calibri"/>
              </a:rPr>
              <a:t>Erasmus + Programme [2019-1-KA204-074418]</a:t>
            </a:r>
            <a:endParaRPr sz="1600" b="0" i="0" u="none" strike="noStrike" cap="none">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6">
            <a:alphaModFix/>
          </a:blip>
          <a:srcRect/>
          <a:stretch/>
        </p:blipFill>
        <p:spPr>
          <a:xfrm>
            <a:off x="8278153" y="-417272"/>
            <a:ext cx="3250631" cy="3250631"/>
          </a:xfrm>
          <a:prstGeom prst="rect">
            <a:avLst/>
          </a:prstGeom>
          <a:noFill/>
          <a:ln>
            <a:noFill/>
          </a:ln>
        </p:spPr>
      </p:pic>
      <p:pic>
        <p:nvPicPr>
          <p:cNvPr id="117" name="Google Shape;117;p1" descr="akmi-cl1-350x278"/>
          <p:cNvPicPr preferRelativeResize="0"/>
          <p:nvPr/>
        </p:nvPicPr>
        <p:blipFill rotWithShape="1">
          <a:blip r:embed="rId7">
            <a:alphaModFix/>
          </a:blip>
          <a:srcRect/>
          <a:stretch/>
        </p:blipFill>
        <p:spPr>
          <a:xfrm>
            <a:off x="5691120" y="4783376"/>
            <a:ext cx="1258920" cy="1002325"/>
          </a:xfrm>
          <a:prstGeom prst="rect">
            <a:avLst/>
          </a:prstGeom>
          <a:noFill/>
          <a:ln>
            <a:noFill/>
          </a:ln>
        </p:spPr>
      </p:pic>
      <p:pic>
        <p:nvPicPr>
          <p:cNvPr id="118" name="Google Shape;118;p1"/>
          <p:cNvPicPr preferRelativeResize="0"/>
          <p:nvPr/>
        </p:nvPicPr>
        <p:blipFill rotWithShape="1">
          <a:blip r:embed="rId8">
            <a:alphaModFix/>
          </a:blip>
          <a:srcRect/>
          <a:stretch/>
        </p:blipFill>
        <p:spPr>
          <a:xfrm>
            <a:off x="4827610" y="4969655"/>
            <a:ext cx="534990" cy="534990"/>
          </a:xfrm>
          <a:prstGeom prst="rect">
            <a:avLst/>
          </a:prstGeom>
          <a:noFill/>
          <a:ln>
            <a:noFill/>
          </a:ln>
        </p:spPr>
      </p:pic>
      <p:pic>
        <p:nvPicPr>
          <p:cNvPr id="119" name="Google Shape;119;p1"/>
          <p:cNvPicPr preferRelativeResize="0"/>
          <p:nvPr/>
        </p:nvPicPr>
        <p:blipFill rotWithShape="1">
          <a:blip r:embed="rId9">
            <a:alphaModFix/>
          </a:blip>
          <a:srcRect l="11242" t="31941" r="13609" b="36119"/>
          <a:stretch/>
        </p:blipFill>
        <p:spPr>
          <a:xfrm>
            <a:off x="8705560" y="5152220"/>
            <a:ext cx="1104477" cy="234950"/>
          </a:xfrm>
          <a:prstGeom prst="rect">
            <a:avLst/>
          </a:prstGeom>
          <a:noFill/>
          <a:ln>
            <a:noFill/>
          </a:ln>
        </p:spPr>
      </p:pic>
      <p:pic>
        <p:nvPicPr>
          <p:cNvPr id="120" name="Google Shape;120;p1" descr="14742E46-8181-433E-AF9B-28FBF1A0E9CA@home"/>
          <p:cNvPicPr preferRelativeResize="0"/>
          <p:nvPr/>
        </p:nvPicPr>
        <p:blipFill rotWithShape="1">
          <a:blip r:embed="rId10">
            <a:alphaModFix/>
          </a:blip>
          <a:srcRect/>
          <a:stretch/>
        </p:blipFill>
        <p:spPr>
          <a:xfrm>
            <a:off x="7238855" y="4976582"/>
            <a:ext cx="1191487" cy="576878"/>
          </a:xfrm>
          <a:prstGeom prst="rect">
            <a:avLst/>
          </a:prstGeom>
          <a:noFill/>
          <a:ln>
            <a:noFill/>
          </a:ln>
        </p:spPr>
      </p:pic>
      <p:pic>
        <p:nvPicPr>
          <p:cNvPr id="121" name="Google Shape;121;p1"/>
          <p:cNvPicPr preferRelativeResize="0"/>
          <p:nvPr/>
        </p:nvPicPr>
        <p:blipFill rotWithShape="1">
          <a:blip r:embed="rId11">
            <a:alphaModFix/>
          </a:blip>
          <a:srcRect/>
          <a:stretch/>
        </p:blipFill>
        <p:spPr>
          <a:xfrm>
            <a:off x="10119813" y="4952354"/>
            <a:ext cx="881117" cy="629674"/>
          </a:xfrm>
          <a:prstGeom prst="rect">
            <a:avLst/>
          </a:prstGeom>
          <a:noFill/>
          <a:ln>
            <a:noFill/>
          </a:ln>
        </p:spPr>
      </p:pic>
      <p:sp>
        <p:nvSpPr>
          <p:cNvPr id="122" name="Google Shape;122;p1"/>
          <p:cNvSpPr/>
          <p:nvPr/>
        </p:nvSpPr>
        <p:spPr>
          <a:xfrm>
            <a:off x="2020227" y="427564"/>
            <a:ext cx="6685333" cy="1569620"/>
          </a:xfrm>
          <a:prstGeom prst="rect">
            <a:avLst/>
          </a:prstGeom>
          <a:solidFill>
            <a:schemeClr val="lt2">
              <a:alpha val="82745"/>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l-GR" sz="3200" b="1" i="0" u="none" strike="noStrike" cap="none" dirty="0">
                <a:solidFill>
                  <a:schemeClr val="dk2"/>
                </a:solidFill>
                <a:latin typeface="Arial"/>
                <a:ea typeface="Arial"/>
                <a:cs typeface="Arial"/>
                <a:sym typeface="Arial"/>
              </a:rPr>
              <a:t>ΕΚΠΑΙΔΕΥΤΙΚΗ ΕΝΟΤΗΤΑ </a:t>
            </a:r>
            <a:r>
              <a:rPr lang="tr-TR" sz="3200" b="1" i="0" u="none" strike="noStrike" cap="none">
                <a:solidFill>
                  <a:schemeClr val="dk2"/>
                </a:solidFill>
                <a:latin typeface="Arial"/>
                <a:ea typeface="Arial"/>
                <a:cs typeface="Arial"/>
                <a:sym typeface="Arial"/>
              </a:rPr>
              <a:t>5 </a:t>
            </a:r>
            <a:br>
              <a:rPr lang="tr-TR" sz="3200" b="1" i="0" u="none" strike="noStrike" cap="none" dirty="0">
                <a:solidFill>
                  <a:schemeClr val="dk2"/>
                </a:solidFill>
                <a:latin typeface="Calibri"/>
                <a:ea typeface="Calibri"/>
                <a:cs typeface="Calibri"/>
                <a:sym typeface="Calibri"/>
              </a:rPr>
            </a:br>
            <a:r>
              <a:rPr lang="el-GR" sz="3200" b="1" i="0" u="none" strike="noStrike" cap="none" dirty="0">
                <a:solidFill>
                  <a:schemeClr val="dk2"/>
                </a:solidFill>
                <a:latin typeface="Calibri"/>
                <a:ea typeface="Calibri"/>
                <a:cs typeface="Calibri"/>
                <a:sym typeface="Calibri"/>
              </a:rPr>
              <a:t>Διοίκηση και Οργάνωση στον τομέα του επισιτισμού</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body" idx="1"/>
          </p:nvPr>
        </p:nvSpPr>
        <p:spPr>
          <a:xfrm>
            <a:off x="789561" y="1490693"/>
            <a:ext cx="10515600" cy="396642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0000"/>
              </a:lnSpc>
              <a:spcBef>
                <a:spcPts val="0"/>
              </a:spcBef>
              <a:spcAft>
                <a:spcPts val="0"/>
              </a:spcAft>
              <a:buClr>
                <a:schemeClr val="accent1"/>
              </a:buClr>
              <a:buSzPct val="78125"/>
              <a:buNone/>
            </a:pPr>
            <a:r>
              <a:rPr lang="tr-TR" sz="12800" b="1" dirty="0">
                <a:solidFill>
                  <a:schemeClr val="accent1"/>
                </a:solidFill>
                <a:latin typeface="Arial"/>
                <a:ea typeface="Arial"/>
                <a:cs typeface="Arial"/>
                <a:sym typeface="Arial"/>
              </a:rPr>
              <a:t>1.1. </a:t>
            </a:r>
            <a:r>
              <a:rPr lang="el-GR" sz="12800" b="1" dirty="0">
                <a:solidFill>
                  <a:schemeClr val="accent1"/>
                </a:solidFill>
                <a:latin typeface="Arial"/>
                <a:ea typeface="Arial"/>
                <a:cs typeface="Arial"/>
                <a:sym typeface="Arial"/>
              </a:rPr>
              <a:t>Εισαγωγή</a:t>
            </a:r>
            <a:endParaRPr sz="12800" b="1" dirty="0">
              <a:solidFill>
                <a:schemeClr val="accent1"/>
              </a:solidFill>
              <a:latin typeface="Arial"/>
              <a:ea typeface="Arial"/>
              <a:cs typeface="Arial"/>
              <a:sym typeface="Arial"/>
            </a:endParaRPr>
          </a:p>
          <a:p>
            <a:pPr marL="457200" lvl="0" indent="-228600" algn="just" rtl="0">
              <a:lnSpc>
                <a:spcPct val="90000"/>
              </a:lnSpc>
              <a:spcBef>
                <a:spcPts val="1000"/>
              </a:spcBef>
              <a:spcAft>
                <a:spcPts val="0"/>
              </a:spcAft>
              <a:buSzPct val="109089"/>
              <a:buNone/>
            </a:pPr>
            <a:endParaRPr sz="6600" b="1" dirty="0"/>
          </a:p>
          <a:p>
            <a:pPr marL="457200" lvl="0" indent="-342900" algn="just" rtl="0">
              <a:lnSpc>
                <a:spcPct val="90000"/>
              </a:lnSpc>
              <a:spcBef>
                <a:spcPts val="1000"/>
              </a:spcBef>
              <a:spcAft>
                <a:spcPts val="0"/>
              </a:spcAft>
              <a:buSzPct val="64285"/>
              <a:buChar char="•"/>
            </a:pPr>
            <a:r>
              <a:rPr lang="el-GR" sz="11200" dirty="0"/>
              <a:t>Η </a:t>
            </a:r>
            <a:r>
              <a:rPr lang="el-GR" sz="11200" b="1" u="sng" dirty="0"/>
              <a:t>επιστήμη τροφίμων</a:t>
            </a:r>
            <a:r>
              <a:rPr lang="el-GR" sz="11200" b="1" dirty="0"/>
              <a:t> </a:t>
            </a:r>
            <a:r>
              <a:rPr lang="el-GR" sz="9600" dirty="0"/>
              <a:t>είναι κλάδος της επιστήμης που αποκαλύπτει τις σχέσεις μεταξύ της χημείας τροφίμων, της μικροβιολογίας και των θεμάτων διατροφής και εξετάζει την έρευνα τροφίμων. Συνεργάζεται με τη μηχανική και τις επιστήμες υγείας. Ορίζει τη φύση του φαγητού, τα αίτια αλλοίωσης, τις αρχές που διέπουν την επεξεργασία τροφίμων και τον κλάδο που ασχολείται με τη βελτίωση της ποιότητας του φαγητού για τον καταναλωτή.</a:t>
            </a:r>
            <a:endParaRPr dirty="0"/>
          </a:p>
          <a:p>
            <a:pPr marL="457200" lvl="0" indent="-228600" algn="just" rtl="0">
              <a:lnSpc>
                <a:spcPct val="90000"/>
              </a:lnSpc>
              <a:spcBef>
                <a:spcPts val="1000"/>
              </a:spcBef>
              <a:spcAft>
                <a:spcPts val="0"/>
              </a:spcAft>
              <a:buSzPct val="75000"/>
              <a:buNone/>
            </a:pPr>
            <a:endParaRPr sz="9600" dirty="0"/>
          </a:p>
          <a:p>
            <a:pPr marL="457200" lvl="0" indent="-342900" algn="just" rtl="0">
              <a:lnSpc>
                <a:spcPct val="90000"/>
              </a:lnSpc>
              <a:spcBef>
                <a:spcPts val="1000"/>
              </a:spcBef>
              <a:spcAft>
                <a:spcPts val="0"/>
              </a:spcAft>
              <a:buSzPct val="64285"/>
              <a:buChar char="•"/>
            </a:pPr>
            <a:r>
              <a:rPr lang="el-GR" sz="11200" dirty="0"/>
              <a:t>Η</a:t>
            </a:r>
            <a:r>
              <a:rPr lang="el-GR" sz="11200" b="1" dirty="0"/>
              <a:t> </a:t>
            </a:r>
            <a:r>
              <a:rPr lang="el-GR" sz="11200" b="1" u="sng" dirty="0"/>
              <a:t>τεχνολογία τροφίμων </a:t>
            </a:r>
            <a:r>
              <a:rPr lang="el-GR" sz="9600" dirty="0"/>
              <a:t>είναι η επιστήμη που αποφασίζει τις διαδικασίες που εφαρμόζονται στα φαγητά υπό τις υποδείξεις της επιστήμης τροφίμων. Μηχανικοί, χημικοί, ειδικοί στοματικής υγιεινής, αναλυτές ποιότητας, συσκευαστές και βιοχημικοί συνεργάζονται για την ανάπτυξη διαδικασιών.</a:t>
            </a:r>
            <a:br>
              <a:rPr lang="tr-TR" sz="3200" dirty="0"/>
            </a:br>
            <a:endParaRPr sz="3200"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2"/>
          <p:cNvSpPr txBox="1">
            <a:spLocks noGrp="1"/>
          </p:cNvSpPr>
          <p:nvPr>
            <p:ph type="body" idx="1"/>
          </p:nvPr>
        </p:nvSpPr>
        <p:spPr>
          <a:xfrm>
            <a:off x="1045634" y="996170"/>
            <a:ext cx="10515600" cy="396642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0000"/>
              </a:lnSpc>
              <a:spcBef>
                <a:spcPts val="0"/>
              </a:spcBef>
              <a:spcAft>
                <a:spcPts val="0"/>
              </a:spcAft>
              <a:buClr>
                <a:schemeClr val="accent1"/>
              </a:buClr>
              <a:buSzPct val="78125"/>
              <a:buNone/>
            </a:pPr>
            <a:r>
              <a:rPr lang="el-GR" sz="12800" b="1" i="1" u="sng" dirty="0">
                <a:solidFill>
                  <a:srgbClr val="3A3838"/>
                </a:solidFill>
              </a:rPr>
              <a:t>Κατηγοριοποίηση φαγητών</a:t>
            </a:r>
            <a:r>
              <a:rPr lang="tr-TR" sz="12800" b="1" i="1" u="sng" dirty="0">
                <a:solidFill>
                  <a:srgbClr val="3A3838"/>
                </a:solidFill>
              </a:rPr>
              <a:t>: </a:t>
            </a:r>
            <a:endParaRPr dirty="0"/>
          </a:p>
          <a:p>
            <a:pPr marL="0" lvl="0" indent="0" algn="l" rtl="0">
              <a:lnSpc>
                <a:spcPct val="110000"/>
              </a:lnSpc>
              <a:spcBef>
                <a:spcPts val="0"/>
              </a:spcBef>
              <a:spcAft>
                <a:spcPts val="0"/>
              </a:spcAft>
              <a:buClr>
                <a:schemeClr val="accent1"/>
              </a:buClr>
              <a:buSzPct val="78125"/>
              <a:buNone/>
            </a:pPr>
            <a:br>
              <a:rPr lang="tr-TR" sz="12800" dirty="0">
                <a:solidFill>
                  <a:srgbClr val="3A3838"/>
                </a:solidFill>
              </a:rPr>
            </a:br>
            <a:r>
              <a:rPr lang="tr-TR" sz="12800" dirty="0">
                <a:solidFill>
                  <a:srgbClr val="3A3838"/>
                </a:solidFill>
              </a:rPr>
              <a:t>- </a:t>
            </a:r>
            <a:r>
              <a:rPr lang="el-GR" sz="12800" dirty="0">
                <a:solidFill>
                  <a:srgbClr val="3A3838"/>
                </a:solidFill>
              </a:rPr>
              <a:t>λαχανικά/φυτικές τροφές – ζωικές τροφές</a:t>
            </a:r>
            <a:r>
              <a:rPr lang="tr-TR" sz="12800" dirty="0">
                <a:solidFill>
                  <a:srgbClr val="3A3838"/>
                </a:solidFill>
              </a:rPr>
              <a:t>, </a:t>
            </a:r>
            <a:br>
              <a:rPr lang="tr-TR" sz="12800" dirty="0">
                <a:solidFill>
                  <a:srgbClr val="3A3838"/>
                </a:solidFill>
              </a:rPr>
            </a:br>
            <a:r>
              <a:rPr lang="tr-TR" sz="12800" dirty="0">
                <a:solidFill>
                  <a:srgbClr val="3A3838"/>
                </a:solidFill>
              </a:rPr>
              <a:t>- </a:t>
            </a:r>
            <a:r>
              <a:rPr lang="el-GR" sz="12800" dirty="0">
                <a:solidFill>
                  <a:srgbClr val="3A3838"/>
                </a:solidFill>
              </a:rPr>
              <a:t>επεξεργασμένο-ανεπεξέργαστο</a:t>
            </a:r>
            <a:r>
              <a:rPr lang="tr-TR" sz="12800" dirty="0">
                <a:solidFill>
                  <a:srgbClr val="3A3838"/>
                </a:solidFill>
              </a:rPr>
              <a:t>, </a:t>
            </a:r>
            <a:br>
              <a:rPr lang="tr-TR" sz="12800" dirty="0">
                <a:solidFill>
                  <a:srgbClr val="3A3838"/>
                </a:solidFill>
              </a:rPr>
            </a:br>
            <a:r>
              <a:rPr lang="tr-TR" sz="12800" dirty="0">
                <a:solidFill>
                  <a:srgbClr val="3A3838"/>
                </a:solidFill>
              </a:rPr>
              <a:t>- </a:t>
            </a:r>
            <a:r>
              <a:rPr lang="el-GR" sz="12800" dirty="0">
                <a:solidFill>
                  <a:srgbClr val="3A3838"/>
                </a:solidFill>
              </a:rPr>
              <a:t>συσκευασμένο-ασυσκεύαστο</a:t>
            </a:r>
            <a:r>
              <a:rPr lang="tr-TR" sz="12800" dirty="0">
                <a:solidFill>
                  <a:srgbClr val="3A3838"/>
                </a:solidFill>
              </a:rPr>
              <a:t>, </a:t>
            </a:r>
            <a:br>
              <a:rPr lang="tr-TR" sz="12800" dirty="0">
                <a:solidFill>
                  <a:srgbClr val="3A3838"/>
                </a:solidFill>
              </a:rPr>
            </a:br>
            <a:r>
              <a:rPr lang="tr-TR" sz="12800" dirty="0">
                <a:solidFill>
                  <a:srgbClr val="3A3838"/>
                </a:solidFill>
              </a:rPr>
              <a:t>- </a:t>
            </a:r>
            <a:r>
              <a:rPr lang="el-GR" sz="12800" dirty="0">
                <a:solidFill>
                  <a:srgbClr val="3A3838"/>
                </a:solidFill>
              </a:rPr>
              <a:t>φυσικό-συνθετικό</a:t>
            </a:r>
            <a:r>
              <a:rPr lang="tr-TR" sz="12800" dirty="0">
                <a:solidFill>
                  <a:srgbClr val="3A3838"/>
                </a:solidFill>
              </a:rPr>
              <a:t>, </a:t>
            </a:r>
            <a:br>
              <a:rPr lang="tr-TR" sz="12800" dirty="0">
                <a:solidFill>
                  <a:srgbClr val="3A3838"/>
                </a:solidFill>
              </a:rPr>
            </a:br>
            <a:r>
              <a:rPr lang="tr-TR" sz="12800" dirty="0">
                <a:solidFill>
                  <a:srgbClr val="3A3838"/>
                </a:solidFill>
              </a:rPr>
              <a:t>- </a:t>
            </a:r>
            <a:r>
              <a:rPr lang="el-GR" sz="12800" dirty="0">
                <a:solidFill>
                  <a:srgbClr val="3A3838"/>
                </a:solidFill>
              </a:rPr>
              <a:t>υγρό-στερεό-</a:t>
            </a:r>
            <a:r>
              <a:rPr lang="el-GR" sz="12800" dirty="0" err="1">
                <a:solidFill>
                  <a:srgbClr val="3A3838"/>
                </a:solidFill>
              </a:rPr>
              <a:t>ημιστερεό</a:t>
            </a:r>
            <a:r>
              <a:rPr lang="tr-TR" sz="12800" dirty="0">
                <a:solidFill>
                  <a:srgbClr val="3A3838"/>
                </a:solidFill>
              </a:rPr>
              <a:t>, </a:t>
            </a:r>
            <a:br>
              <a:rPr lang="tr-TR" sz="12800" dirty="0">
                <a:solidFill>
                  <a:srgbClr val="3A3838"/>
                </a:solidFill>
              </a:rPr>
            </a:br>
            <a:r>
              <a:rPr lang="tr-TR" sz="12800" dirty="0">
                <a:solidFill>
                  <a:srgbClr val="3A3838"/>
                </a:solidFill>
              </a:rPr>
              <a:t>- </a:t>
            </a:r>
            <a:r>
              <a:rPr lang="el-GR" sz="12800" dirty="0">
                <a:solidFill>
                  <a:srgbClr val="3A3838"/>
                </a:solidFill>
              </a:rPr>
              <a:t>φαγητά-ποτά</a:t>
            </a:r>
            <a:r>
              <a:rPr lang="tr-TR" sz="12800" dirty="0">
                <a:solidFill>
                  <a:srgbClr val="3A3838"/>
                </a:solidFill>
              </a:rPr>
              <a:t>, </a:t>
            </a:r>
            <a:br>
              <a:rPr lang="tr-TR" sz="12800" dirty="0">
                <a:solidFill>
                  <a:srgbClr val="3A3838"/>
                </a:solidFill>
              </a:rPr>
            </a:br>
            <a:r>
              <a:rPr lang="tr-TR" sz="12800" dirty="0">
                <a:solidFill>
                  <a:srgbClr val="3A3838"/>
                </a:solidFill>
              </a:rPr>
              <a:t>- </a:t>
            </a:r>
            <a:r>
              <a:rPr lang="el-GR" sz="12800" dirty="0">
                <a:solidFill>
                  <a:srgbClr val="3A3838"/>
                </a:solidFill>
              </a:rPr>
              <a:t>δημητριακά-λαχανικά-φρούτα-κρέας</a:t>
            </a:r>
            <a:r>
              <a:rPr lang="tr-TR" sz="12800" dirty="0">
                <a:solidFill>
                  <a:srgbClr val="3A3838"/>
                </a:solidFill>
              </a:rPr>
              <a:t>,</a:t>
            </a:r>
            <a:br>
              <a:rPr lang="tr-TR" sz="12800" dirty="0">
                <a:solidFill>
                  <a:srgbClr val="3A3838"/>
                </a:solidFill>
              </a:rPr>
            </a:br>
            <a:r>
              <a:rPr lang="tr-TR" sz="12800" dirty="0">
                <a:solidFill>
                  <a:srgbClr val="3A3838"/>
                </a:solidFill>
              </a:rPr>
              <a:t>- </a:t>
            </a:r>
            <a:r>
              <a:rPr lang="el-GR" sz="12800" dirty="0">
                <a:solidFill>
                  <a:srgbClr val="3A3838"/>
                </a:solidFill>
              </a:rPr>
              <a:t>γάλα και γαλακτοκομικά προϊόντα-αυγά-μελισσοκομικά προϊόντα</a:t>
            </a:r>
            <a:r>
              <a:rPr lang="tr-TR" sz="12800" dirty="0">
                <a:solidFill>
                  <a:srgbClr val="3A3838"/>
                </a:solidFill>
              </a:rPr>
              <a:t>,</a:t>
            </a:r>
            <a:br>
              <a:rPr lang="tr-TR" sz="12800" dirty="0">
                <a:solidFill>
                  <a:srgbClr val="3A3838"/>
                </a:solidFill>
              </a:rPr>
            </a:br>
            <a:r>
              <a:rPr lang="tr-TR" sz="12800" dirty="0">
                <a:solidFill>
                  <a:srgbClr val="3A3838"/>
                </a:solidFill>
              </a:rPr>
              <a:t>- </a:t>
            </a:r>
            <a:r>
              <a:rPr lang="el-GR" sz="12800" dirty="0">
                <a:solidFill>
                  <a:srgbClr val="3A3838"/>
                </a:solidFill>
              </a:rPr>
              <a:t>θαλασσινά προϊόντα</a:t>
            </a:r>
            <a:r>
              <a:rPr lang="tr-TR" sz="12800" dirty="0">
                <a:solidFill>
                  <a:srgbClr val="3A3838"/>
                </a:solidFill>
              </a:rPr>
              <a:t>. </a:t>
            </a:r>
            <a:br>
              <a:rPr lang="tr-TR" sz="3200" dirty="0"/>
            </a:br>
            <a:endParaRPr sz="3200"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3"/>
          <p:cNvSpPr txBox="1">
            <a:spLocks noGrp="1"/>
          </p:cNvSpPr>
          <p:nvPr>
            <p:ph type="body" idx="1"/>
          </p:nvPr>
        </p:nvSpPr>
        <p:spPr>
          <a:xfrm>
            <a:off x="573661" y="842993"/>
            <a:ext cx="10515600" cy="396642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0000"/>
              </a:lnSpc>
              <a:spcBef>
                <a:spcPts val="0"/>
              </a:spcBef>
              <a:spcAft>
                <a:spcPts val="0"/>
              </a:spcAft>
              <a:buClr>
                <a:schemeClr val="accent1"/>
              </a:buClr>
              <a:buSzPct val="89285"/>
              <a:buNone/>
            </a:pPr>
            <a:r>
              <a:rPr lang="tr-TR" sz="11200" b="1" dirty="0">
                <a:solidFill>
                  <a:schemeClr val="accent1"/>
                </a:solidFill>
                <a:latin typeface="Arial"/>
                <a:ea typeface="Arial"/>
                <a:cs typeface="Arial"/>
                <a:sym typeface="Arial"/>
              </a:rPr>
              <a:t>2.2. </a:t>
            </a:r>
            <a:r>
              <a:rPr lang="el-GR" sz="11200" b="1" dirty="0">
                <a:solidFill>
                  <a:schemeClr val="accent1"/>
                </a:solidFill>
                <a:latin typeface="Arial"/>
                <a:ea typeface="Arial"/>
                <a:cs typeface="Arial"/>
                <a:sym typeface="Arial"/>
              </a:rPr>
              <a:t>Χημεία Τροφίμων</a:t>
            </a:r>
            <a:br>
              <a:rPr lang="tr-TR" sz="8000" b="1" dirty="0">
                <a:solidFill>
                  <a:schemeClr val="dk1"/>
                </a:solidFill>
              </a:rPr>
            </a:br>
            <a:br>
              <a:rPr lang="tr-TR" sz="9600" dirty="0">
                <a:solidFill>
                  <a:srgbClr val="3A3838"/>
                </a:solidFill>
              </a:rPr>
            </a:br>
            <a:r>
              <a:rPr lang="tr-TR" sz="6400" dirty="0">
                <a:solidFill>
                  <a:schemeClr val="dk1"/>
                </a:solidFill>
              </a:rPr>
              <a:t>- </a:t>
            </a:r>
            <a:r>
              <a:rPr lang="el-GR" sz="9600" dirty="0"/>
              <a:t>Οι θρεπτικές ουσίες είναι φυσικές χημικές ουσίες που βρίσκονται στα τρόφιμα. Υπάρχουν έξι κατηγορίες θρεπτικών ουσιών:</a:t>
            </a:r>
            <a:endParaRPr dirty="0"/>
          </a:p>
          <a:p>
            <a:pPr marL="0" lvl="0" indent="0" algn="l" rtl="0">
              <a:lnSpc>
                <a:spcPct val="110000"/>
              </a:lnSpc>
              <a:spcBef>
                <a:spcPts val="0"/>
              </a:spcBef>
              <a:spcAft>
                <a:spcPts val="0"/>
              </a:spcAft>
              <a:buClr>
                <a:schemeClr val="accent1"/>
              </a:buClr>
              <a:buSzPct val="104165"/>
              <a:buNone/>
            </a:pPr>
            <a:endParaRPr sz="9600" dirty="0">
              <a:solidFill>
                <a:schemeClr val="dk1"/>
              </a:solidFill>
            </a:endParaRPr>
          </a:p>
          <a:p>
            <a:pPr marL="0" lvl="0" indent="0" algn="l" rtl="0">
              <a:lnSpc>
                <a:spcPct val="110000"/>
              </a:lnSpc>
              <a:spcBef>
                <a:spcPts val="0"/>
              </a:spcBef>
              <a:spcAft>
                <a:spcPts val="0"/>
              </a:spcAft>
              <a:buClr>
                <a:schemeClr val="accent1"/>
              </a:buClr>
              <a:buSzPct val="104165"/>
              <a:buNone/>
            </a:pPr>
            <a:r>
              <a:rPr lang="el-GR" sz="9600" dirty="0"/>
              <a:t>-π</a:t>
            </a:r>
            <a:r>
              <a:rPr lang="el-GR" sz="9600" dirty="0">
                <a:solidFill>
                  <a:schemeClr val="dk1"/>
                </a:solidFill>
              </a:rPr>
              <a:t>ρωτεΐνες</a:t>
            </a:r>
            <a:r>
              <a:rPr lang="tr-TR" sz="9600" dirty="0">
                <a:solidFill>
                  <a:schemeClr val="dk1"/>
                </a:solidFill>
              </a:rPr>
              <a:t>, </a:t>
            </a:r>
            <a:endParaRPr dirty="0"/>
          </a:p>
          <a:p>
            <a:pPr marL="0" lvl="0" indent="0" algn="l" rtl="0">
              <a:lnSpc>
                <a:spcPct val="110000"/>
              </a:lnSpc>
              <a:spcBef>
                <a:spcPts val="0"/>
              </a:spcBef>
              <a:spcAft>
                <a:spcPts val="0"/>
              </a:spcAft>
              <a:buClr>
                <a:schemeClr val="accent1"/>
              </a:buClr>
              <a:buSzPct val="104165"/>
              <a:buNone/>
            </a:pPr>
            <a:r>
              <a:rPr lang="el-GR" sz="9600" dirty="0"/>
              <a:t>-λ</a:t>
            </a:r>
            <a:r>
              <a:rPr lang="el-GR" sz="9600" dirty="0">
                <a:solidFill>
                  <a:schemeClr val="dk1"/>
                </a:solidFill>
              </a:rPr>
              <a:t>ιπίδια</a:t>
            </a:r>
            <a:r>
              <a:rPr lang="tr-TR" sz="9600" dirty="0">
                <a:solidFill>
                  <a:schemeClr val="dk1"/>
                </a:solidFill>
              </a:rPr>
              <a:t>,</a:t>
            </a:r>
            <a:endParaRPr dirty="0"/>
          </a:p>
          <a:p>
            <a:pPr marL="0" lvl="0" indent="0" algn="l" rtl="0">
              <a:lnSpc>
                <a:spcPct val="110000"/>
              </a:lnSpc>
              <a:spcBef>
                <a:spcPts val="0"/>
              </a:spcBef>
              <a:spcAft>
                <a:spcPts val="0"/>
              </a:spcAft>
              <a:buClr>
                <a:schemeClr val="accent1"/>
              </a:buClr>
              <a:buSzPct val="104165"/>
              <a:buNone/>
            </a:pPr>
            <a:r>
              <a:rPr lang="el-GR" sz="9600" dirty="0"/>
              <a:t>-</a:t>
            </a:r>
            <a:r>
              <a:rPr lang="el-GR" sz="9600" dirty="0">
                <a:solidFill>
                  <a:schemeClr val="dk1"/>
                </a:solidFill>
              </a:rPr>
              <a:t>υδατάνθρακες</a:t>
            </a:r>
            <a:r>
              <a:rPr lang="tr-TR" sz="9600" dirty="0">
                <a:solidFill>
                  <a:schemeClr val="dk1"/>
                </a:solidFill>
              </a:rPr>
              <a:t>, </a:t>
            </a:r>
            <a:endParaRPr dirty="0"/>
          </a:p>
          <a:p>
            <a:pPr marL="0" lvl="0" indent="0" algn="l" rtl="0">
              <a:lnSpc>
                <a:spcPct val="110000"/>
              </a:lnSpc>
              <a:spcBef>
                <a:spcPts val="0"/>
              </a:spcBef>
              <a:spcAft>
                <a:spcPts val="0"/>
              </a:spcAft>
              <a:buClr>
                <a:schemeClr val="accent1"/>
              </a:buClr>
              <a:buSzPct val="104165"/>
              <a:buNone/>
            </a:pPr>
            <a:r>
              <a:rPr lang="el-GR" sz="9600" dirty="0">
                <a:solidFill>
                  <a:schemeClr val="dk1"/>
                </a:solidFill>
              </a:rPr>
              <a:t>-βιταμίνες</a:t>
            </a:r>
            <a:r>
              <a:rPr lang="tr-TR" sz="9600" dirty="0">
                <a:solidFill>
                  <a:schemeClr val="dk1"/>
                </a:solidFill>
              </a:rPr>
              <a:t>, </a:t>
            </a:r>
            <a:endParaRPr dirty="0"/>
          </a:p>
          <a:p>
            <a:pPr marL="0" lvl="0" indent="0" algn="l" rtl="0">
              <a:lnSpc>
                <a:spcPct val="110000"/>
              </a:lnSpc>
              <a:spcBef>
                <a:spcPts val="0"/>
              </a:spcBef>
              <a:spcAft>
                <a:spcPts val="0"/>
              </a:spcAft>
              <a:buClr>
                <a:schemeClr val="accent1"/>
              </a:buClr>
              <a:buSzPct val="104165"/>
              <a:buNone/>
            </a:pPr>
            <a:r>
              <a:rPr lang="el-GR" sz="9600" dirty="0"/>
              <a:t>-μ</a:t>
            </a:r>
            <a:r>
              <a:rPr lang="el-GR" sz="9600" dirty="0">
                <a:solidFill>
                  <a:schemeClr val="dk1"/>
                </a:solidFill>
              </a:rPr>
              <a:t>έταλλα και ιχνοστοιχεία</a:t>
            </a:r>
            <a:r>
              <a:rPr lang="tr-TR" sz="9600" dirty="0">
                <a:solidFill>
                  <a:schemeClr val="dk1"/>
                </a:solidFill>
              </a:rPr>
              <a:t>, </a:t>
            </a:r>
            <a:endParaRPr dirty="0"/>
          </a:p>
          <a:p>
            <a:pPr marL="0" lvl="0" indent="0" algn="l" rtl="0">
              <a:lnSpc>
                <a:spcPct val="110000"/>
              </a:lnSpc>
              <a:spcBef>
                <a:spcPts val="0"/>
              </a:spcBef>
              <a:spcAft>
                <a:spcPts val="0"/>
              </a:spcAft>
              <a:buClr>
                <a:schemeClr val="accent1"/>
              </a:buClr>
              <a:buSzPct val="104165"/>
              <a:buNone/>
            </a:pPr>
            <a:r>
              <a:rPr lang="el-GR" sz="9600" dirty="0">
                <a:solidFill>
                  <a:schemeClr val="dk1"/>
                </a:solidFill>
              </a:rPr>
              <a:t>-νερό</a:t>
            </a:r>
            <a:r>
              <a:rPr lang="tr-TR" sz="9600" dirty="0">
                <a:solidFill>
                  <a:schemeClr val="dk1"/>
                </a:solidFill>
              </a:rPr>
              <a:t>. </a:t>
            </a:r>
            <a:endParaRPr dirty="0"/>
          </a:p>
          <a:p>
            <a:pPr marL="0" lvl="0" indent="0" algn="l" rtl="0">
              <a:lnSpc>
                <a:spcPct val="110000"/>
              </a:lnSpc>
              <a:spcBef>
                <a:spcPts val="0"/>
              </a:spcBef>
              <a:spcAft>
                <a:spcPts val="0"/>
              </a:spcAft>
              <a:buClr>
                <a:schemeClr val="accent1"/>
              </a:buClr>
              <a:buSzPct val="104165"/>
              <a:buNone/>
            </a:pPr>
            <a:endParaRPr sz="9600" dirty="0">
              <a:solidFill>
                <a:schemeClr val="dk1"/>
              </a:solidFill>
            </a:endParaRPr>
          </a:p>
          <a:p>
            <a:pPr marL="0" lvl="0" indent="0" algn="l" rtl="0">
              <a:lnSpc>
                <a:spcPct val="110000"/>
              </a:lnSpc>
              <a:spcBef>
                <a:spcPts val="0"/>
              </a:spcBef>
              <a:spcAft>
                <a:spcPts val="0"/>
              </a:spcAft>
              <a:buClr>
                <a:schemeClr val="accent1"/>
              </a:buClr>
              <a:buSzPct val="104165"/>
              <a:buNone/>
            </a:pPr>
            <a:r>
              <a:rPr lang="el-GR" sz="9600" dirty="0">
                <a:solidFill>
                  <a:schemeClr val="dk1"/>
                </a:solidFill>
              </a:rPr>
              <a:t>Η χημεία αυτών των θρεπτικών ουσιών επηρεάζει τα χαρακτηριστικά των τροφίμων μας. Οι πρωτεΐνες, τα λίπη και οι υδατάνθρακες στα τρόφιμα παρέχουν την ενέργεια που χρειάζεται το σώμα μας για να λειτουργεί.</a:t>
            </a:r>
            <a:br>
              <a:rPr lang="tr-TR" sz="14400" dirty="0"/>
            </a:br>
            <a:br>
              <a:rPr lang="tr-TR" sz="4400" dirty="0"/>
            </a:br>
            <a:endParaRPr sz="44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4"/>
          <p:cNvSpPr txBox="1">
            <a:spLocks noGrp="1"/>
          </p:cNvSpPr>
          <p:nvPr>
            <p:ph type="body" idx="1"/>
          </p:nvPr>
        </p:nvSpPr>
        <p:spPr>
          <a:xfrm>
            <a:off x="573661" y="842993"/>
            <a:ext cx="10515600" cy="396642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0000"/>
              </a:lnSpc>
              <a:spcBef>
                <a:spcPts val="0"/>
              </a:spcBef>
              <a:spcAft>
                <a:spcPts val="0"/>
              </a:spcAft>
              <a:buClr>
                <a:schemeClr val="accent1"/>
              </a:buClr>
              <a:buSzPct val="89285"/>
              <a:buNone/>
            </a:pPr>
            <a:r>
              <a:rPr lang="tr-TR" sz="11200" b="1" dirty="0">
                <a:solidFill>
                  <a:schemeClr val="accent1"/>
                </a:solidFill>
                <a:latin typeface="Arial"/>
                <a:ea typeface="Arial"/>
                <a:cs typeface="Arial"/>
                <a:sym typeface="Arial"/>
              </a:rPr>
              <a:t>2.2. </a:t>
            </a:r>
            <a:r>
              <a:rPr lang="el-GR" sz="11200" b="1" dirty="0">
                <a:solidFill>
                  <a:schemeClr val="accent1"/>
                </a:solidFill>
                <a:latin typeface="Arial"/>
                <a:ea typeface="Arial"/>
                <a:cs typeface="Arial"/>
                <a:sym typeface="Arial"/>
              </a:rPr>
              <a:t>Χημεία Τροφίμων</a:t>
            </a:r>
            <a:br>
              <a:rPr lang="tr-TR" sz="8000" b="1" dirty="0">
                <a:solidFill>
                  <a:schemeClr val="dk1"/>
                </a:solidFill>
              </a:rPr>
            </a:br>
            <a:br>
              <a:rPr lang="tr-TR" sz="9600" dirty="0">
                <a:solidFill>
                  <a:srgbClr val="3A3838"/>
                </a:solidFill>
              </a:rPr>
            </a:br>
            <a:r>
              <a:rPr lang="tr-TR" sz="6400" dirty="0">
                <a:solidFill>
                  <a:schemeClr val="tx1"/>
                </a:solidFill>
              </a:rPr>
              <a:t>- </a:t>
            </a:r>
            <a:r>
              <a:rPr lang="el-GR" sz="9600" b="1" i="1" u="sng" dirty="0">
                <a:solidFill>
                  <a:schemeClr val="tx1"/>
                </a:solidFill>
              </a:rPr>
              <a:t>Μετά τη μελέτη αυτής της ενότητας, θα βρίσκεστε σε θέση να:</a:t>
            </a:r>
            <a:endParaRPr sz="9600" b="1" i="1" u="sng" dirty="0">
              <a:solidFill>
                <a:schemeClr val="tx1"/>
              </a:solidFill>
            </a:endParaRPr>
          </a:p>
          <a:p>
            <a:pPr marL="0" lvl="0" indent="0" algn="l" rtl="0">
              <a:lnSpc>
                <a:spcPct val="110000"/>
              </a:lnSpc>
              <a:spcBef>
                <a:spcPts val="0"/>
              </a:spcBef>
              <a:spcAft>
                <a:spcPts val="0"/>
              </a:spcAft>
              <a:buClr>
                <a:schemeClr val="accent1"/>
              </a:buClr>
              <a:buSzPct val="104165"/>
              <a:buNone/>
            </a:pPr>
            <a:r>
              <a:rPr lang="tr-TR" sz="9600" b="1" i="1" u="sng" dirty="0">
                <a:solidFill>
                  <a:schemeClr val="tx1"/>
                </a:solidFill>
              </a:rPr>
              <a:t> </a:t>
            </a:r>
            <a:br>
              <a:rPr lang="tr-TR" sz="9600" dirty="0">
                <a:solidFill>
                  <a:schemeClr val="tx1"/>
                </a:solidFill>
              </a:rPr>
            </a:br>
            <a:r>
              <a:rPr lang="tr-TR" sz="9600" dirty="0">
                <a:solidFill>
                  <a:schemeClr val="tx1"/>
                </a:solidFill>
              </a:rPr>
              <a:t>• </a:t>
            </a:r>
            <a:r>
              <a:rPr lang="el-GR" sz="9600" dirty="0">
                <a:solidFill>
                  <a:schemeClr val="tx1"/>
                </a:solidFill>
              </a:rPr>
              <a:t>ξέρετε τα συστατικά και τις ιδιότητες των τροφίμων</a:t>
            </a:r>
            <a:r>
              <a:rPr lang="tr-TR" sz="9600" dirty="0">
                <a:solidFill>
                  <a:schemeClr val="tx1"/>
                </a:solidFill>
              </a:rPr>
              <a:t>,</a:t>
            </a:r>
            <a:br>
              <a:rPr lang="tr-TR" sz="9600" dirty="0">
                <a:solidFill>
                  <a:schemeClr val="tx1"/>
                </a:solidFill>
              </a:rPr>
            </a:br>
            <a:r>
              <a:rPr lang="tr-TR" sz="9600" dirty="0">
                <a:solidFill>
                  <a:schemeClr val="tx1"/>
                </a:solidFill>
              </a:rPr>
              <a:t> </a:t>
            </a:r>
            <a:br>
              <a:rPr lang="tr-TR" sz="9600" dirty="0">
                <a:solidFill>
                  <a:schemeClr val="tx1"/>
                </a:solidFill>
              </a:rPr>
            </a:br>
            <a:r>
              <a:rPr lang="tr-TR" sz="9600" dirty="0">
                <a:solidFill>
                  <a:schemeClr val="tx1"/>
                </a:solidFill>
              </a:rPr>
              <a:t>• </a:t>
            </a:r>
            <a:r>
              <a:rPr lang="el-GR" sz="9600" dirty="0">
                <a:solidFill>
                  <a:schemeClr val="tx1"/>
                </a:solidFill>
              </a:rPr>
              <a:t>εξηγείτε τη χημεία των τροφίμων και των θρεπτικών ουσιών</a:t>
            </a:r>
            <a:r>
              <a:rPr lang="tr-TR" sz="9600" dirty="0">
                <a:solidFill>
                  <a:schemeClr val="tx1"/>
                </a:solidFill>
              </a:rPr>
              <a:t>,</a:t>
            </a:r>
            <a:br>
              <a:rPr lang="tr-TR" sz="9600" dirty="0">
                <a:solidFill>
                  <a:schemeClr val="tx1"/>
                </a:solidFill>
              </a:rPr>
            </a:br>
            <a:br>
              <a:rPr lang="tr-TR" sz="9600" dirty="0">
                <a:solidFill>
                  <a:schemeClr val="tx1"/>
                </a:solidFill>
              </a:rPr>
            </a:br>
            <a:r>
              <a:rPr lang="tr-TR" sz="9600" dirty="0">
                <a:solidFill>
                  <a:schemeClr val="tx1"/>
                </a:solidFill>
              </a:rPr>
              <a:t>• </a:t>
            </a:r>
            <a:r>
              <a:rPr lang="el-GR" sz="9600" dirty="0">
                <a:solidFill>
                  <a:schemeClr val="tx1"/>
                </a:solidFill>
              </a:rPr>
              <a:t>περιγράφετε την αλλοίωση των τροφίμων και τα αποτελέσματά της</a:t>
            </a:r>
            <a:r>
              <a:rPr lang="tr-TR" sz="9600" dirty="0">
                <a:solidFill>
                  <a:schemeClr val="tx1"/>
                </a:solidFill>
              </a:rPr>
              <a:t>,</a:t>
            </a:r>
            <a:br>
              <a:rPr lang="tr-TR" sz="9600" dirty="0">
                <a:solidFill>
                  <a:schemeClr val="tx1"/>
                </a:solidFill>
              </a:rPr>
            </a:br>
            <a:br>
              <a:rPr lang="tr-TR" sz="9600" dirty="0">
                <a:solidFill>
                  <a:schemeClr val="tx1"/>
                </a:solidFill>
              </a:rPr>
            </a:br>
            <a:r>
              <a:rPr lang="tr-TR" sz="9600" dirty="0">
                <a:solidFill>
                  <a:schemeClr val="tx1"/>
                </a:solidFill>
              </a:rPr>
              <a:t>• </a:t>
            </a:r>
            <a:r>
              <a:rPr lang="el-GR" sz="9600" dirty="0">
                <a:solidFill>
                  <a:schemeClr val="tx1"/>
                </a:solidFill>
              </a:rPr>
              <a:t>συζητάτε τις πρόσφατες εξελίξεις στην επιστήμη και την αξιολόγηση των τροφίμων.</a:t>
            </a:r>
            <a:endParaRPr sz="4400" dirty="0">
              <a:solidFill>
                <a:schemeClr val="tx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p:nvPr/>
        </p:nvSpPr>
        <p:spPr>
          <a:xfrm>
            <a:off x="948530" y="3397227"/>
            <a:ext cx="10944809" cy="288047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000"/>
              <a:buFont typeface="Arial"/>
              <a:buNone/>
            </a:pPr>
            <a:r>
              <a:rPr lang="el-GR" sz="4000" b="1" dirty="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ΕΝΟΤΗΤΑ</a:t>
            </a:r>
            <a:r>
              <a:rPr lang="tr-T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2: </a:t>
            </a:r>
            <a:r>
              <a:rPr lang="el-G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Υπηρεσίες Τροφίμων και Ποτών</a:t>
            </a:r>
            <a:r>
              <a:rPr lang="tr-T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l-G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tr-T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Food and B</a:t>
            </a:r>
            <a:r>
              <a:rPr lang="tr-T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everage</a:t>
            </a:r>
            <a:r>
              <a:rPr lang="el-G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F&amp;B</a:t>
            </a:r>
            <a:r>
              <a:rPr lang="tr-TR"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Service</a:t>
            </a:r>
            <a:r>
              <a:rPr lang="en-US" sz="4000" b="1" i="0" u="none" strike="noStrike" cap="none"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1400" b="0" i="0" u="none" strike="noStrike" cap="none" dirty="0">
              <a:solidFill>
                <a:srgbClr val="000000"/>
              </a:solidFill>
              <a:latin typeface="Arial"/>
              <a:ea typeface="Arial"/>
              <a:cs typeface="Arial"/>
              <a:sym typeface="Arial"/>
            </a:endParaRPr>
          </a:p>
        </p:txBody>
      </p:sp>
      <p:pic>
        <p:nvPicPr>
          <p:cNvPr id="217" name="Google Shape;217;p15" descr="Food &amp; Beverage Service – ilcsbd"/>
          <p:cNvPicPr preferRelativeResize="0"/>
          <p:nvPr/>
        </p:nvPicPr>
        <p:blipFill rotWithShape="1">
          <a:blip r:embed="rId3">
            <a:alphaModFix/>
          </a:blip>
          <a:srcRect/>
          <a:stretch/>
        </p:blipFill>
        <p:spPr>
          <a:xfrm>
            <a:off x="2743200" y="593386"/>
            <a:ext cx="6459166" cy="35214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2501900" y="1735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sz="3600" b="1"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Ο ρόλος αυτής της Ενότητας</a:t>
            </a:r>
            <a:endParaRPr dirty="0"/>
          </a:p>
        </p:txBody>
      </p:sp>
      <p:sp>
        <p:nvSpPr>
          <p:cNvPr id="223" name="Google Shape;223;p17"/>
          <p:cNvSpPr txBox="1">
            <a:spLocks noGrp="1"/>
          </p:cNvSpPr>
          <p:nvPr>
            <p:ph type="body" idx="1"/>
          </p:nvPr>
        </p:nvSpPr>
        <p:spPr>
          <a:xfrm>
            <a:off x="190500" y="1141666"/>
            <a:ext cx="10810436" cy="5287269"/>
          </a:xfrm>
          <a:prstGeom prst="rect">
            <a:avLst/>
          </a:prstGeom>
          <a:noFill/>
          <a:ln>
            <a:noFill/>
          </a:ln>
        </p:spPr>
        <p:txBody>
          <a:bodyPr spcFirstLastPara="1" wrap="square" lIns="91425" tIns="45700" rIns="91425" bIns="45700" anchor="t" anchorCtr="0">
            <a:noAutofit/>
          </a:bodyPr>
          <a:lstStyle/>
          <a:p>
            <a:pPr marL="228600" lvl="0" indent="-228600" algn="l" rtl="0">
              <a:lnSpc>
                <a:spcPct val="200000"/>
              </a:lnSpc>
              <a:spcBef>
                <a:spcPts val="0"/>
              </a:spcBef>
              <a:spcAft>
                <a:spcPts val="0"/>
              </a:spcAft>
              <a:buSzPts val="2800"/>
              <a:buChar char="•"/>
            </a:pPr>
            <a:r>
              <a:rPr lang="el-GR" sz="1800" dirty="0">
                <a:solidFill>
                  <a:schemeClr val="dk1"/>
                </a:solidFill>
                <a:latin typeface="Arial (Επικεφαλίδες)"/>
                <a:ea typeface="Arial"/>
                <a:cs typeface="Arial"/>
                <a:sym typeface="Arial"/>
              </a:rPr>
              <a:t>Στόχος </a:t>
            </a:r>
            <a:r>
              <a:rPr lang="el-GR" sz="1800" dirty="0">
                <a:latin typeface="Arial (Επικεφαλίδες)"/>
                <a:ea typeface="Arial"/>
                <a:cs typeface="Arial"/>
                <a:sym typeface="Arial"/>
              </a:rPr>
              <a:t>αυτής της </a:t>
            </a:r>
            <a:r>
              <a:rPr lang="el-GR" sz="1800" dirty="0" err="1">
                <a:latin typeface="Arial (Επικεφαλίδες)"/>
                <a:ea typeface="Arial"/>
                <a:cs typeface="Arial"/>
                <a:sym typeface="Arial"/>
              </a:rPr>
              <a:t>υπο</a:t>
            </a:r>
            <a:r>
              <a:rPr lang="el-GR" sz="1800" dirty="0" err="1">
                <a:solidFill>
                  <a:schemeClr val="dk1"/>
                </a:solidFill>
                <a:latin typeface="Arial (Επικεφαλίδες)"/>
                <a:ea typeface="Arial"/>
                <a:cs typeface="Arial"/>
                <a:sym typeface="Arial"/>
              </a:rPr>
              <a:t>ενότητας</a:t>
            </a:r>
            <a:r>
              <a:rPr lang="el-GR" sz="1800" dirty="0">
                <a:solidFill>
                  <a:schemeClr val="dk1"/>
                </a:solidFill>
                <a:latin typeface="Arial (Επικεφαλίδες)"/>
                <a:ea typeface="Arial"/>
                <a:cs typeface="Arial"/>
                <a:sym typeface="Arial"/>
              </a:rPr>
              <a:t> είναι η παροχή κατάλληλου μαθησιακού περιβάλλοντο</a:t>
            </a:r>
            <a:r>
              <a:rPr lang="el-GR" sz="1800" dirty="0">
                <a:latin typeface="Arial (Επικεφαλίδες)"/>
                <a:ea typeface="Arial"/>
                <a:cs typeface="Arial"/>
                <a:sym typeface="Arial"/>
              </a:rPr>
              <a:t>ς και πηγών/εκπαιδευτικών εφοδίων προς τους εκπαιδευόμενους, ώστε να καλύψουν τόσο το θεωρητικό όσο και το πρακτικό κομμάτι που σχετίζεται με την αντίστοιχη πιστοποίηση.</a:t>
            </a:r>
            <a:endParaRPr sz="1800" dirty="0">
              <a:latin typeface="Arial (Επικεφαλίδες)"/>
            </a:endParaRPr>
          </a:p>
          <a:p>
            <a:pPr marL="228600" lvl="0" indent="-228600" algn="l" rtl="0">
              <a:lnSpc>
                <a:spcPct val="200000"/>
              </a:lnSpc>
              <a:spcBef>
                <a:spcPts val="0"/>
              </a:spcBef>
              <a:spcAft>
                <a:spcPts val="0"/>
              </a:spcAft>
              <a:buSzPts val="2800"/>
              <a:buChar char="•"/>
            </a:pPr>
            <a:r>
              <a:rPr lang="el-GR" sz="1800" dirty="0">
                <a:solidFill>
                  <a:schemeClr val="dk1"/>
                </a:solidFill>
                <a:latin typeface="Arial (Επικεφαλίδες)"/>
                <a:ea typeface="Arial"/>
                <a:cs typeface="Arial"/>
                <a:sym typeface="Arial"/>
              </a:rPr>
              <a:t>Μετά από αυτό το πρόγραμμα σπουδών, οι συμμετέχοντες που θα επιτύχουν θα έχουν τις ικανότητες που απαιτούνται για την εκτέλεση των καθηκόντων τους ως μέλη ομάδας υπηρεσιών </a:t>
            </a:r>
            <a:r>
              <a:rPr lang="tr-TR" sz="1800" dirty="0">
                <a:solidFill>
                  <a:schemeClr val="dk1"/>
                </a:solidFill>
                <a:latin typeface="Arial (Επικεφαλίδες)"/>
                <a:ea typeface="Arial"/>
                <a:cs typeface="Arial"/>
                <a:sym typeface="Arial"/>
              </a:rPr>
              <a:t>F&amp;B. </a:t>
            </a:r>
            <a:r>
              <a:rPr lang="el-GR" sz="1800" dirty="0">
                <a:solidFill>
                  <a:schemeClr val="dk1"/>
                </a:solidFill>
                <a:latin typeface="Arial (Επικεφαλίδες)"/>
                <a:ea typeface="Arial"/>
                <a:cs typeface="Arial"/>
                <a:sym typeface="Arial"/>
              </a:rPr>
              <a:t>Θα βρίσκονται σε θέση να παρέχουν υπηρεσίες σερβιρίσματος με αποτελεσματικό, αποδοτικό και οργανωμένο τρόπο, να αντιλαμβάνονται τη σημασία της εκτέλεσης των καθηκόντων τους με τέτοιο τρόπο, ώστε οι ανάγκες των πελατών να είναι προτεραιότητα και να χρησιμοποιούν μεθόδους εξυπηρέτησης που αντιστοιχούν σε επίπεδο «πέντε αστέρων» και ανταποκρίνονται στα διεθνώς αποδεκτά πρότυπα</a:t>
            </a:r>
            <a:r>
              <a:rPr lang="tr-TR" sz="1800" dirty="0">
                <a:solidFill>
                  <a:schemeClr val="dk1"/>
                </a:solidFill>
                <a:latin typeface="Arial (Επικεφαλίδες)"/>
                <a:ea typeface="Arial"/>
                <a:cs typeface="Arial"/>
                <a:sym typeface="Arial"/>
              </a:rPr>
              <a:t>.</a:t>
            </a:r>
            <a:endParaRPr sz="1800" dirty="0">
              <a:latin typeface="Arial (Επικεφαλίδες)"/>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67"/>
          <p:cNvSpPr txBox="1">
            <a:spLocks noGrp="1"/>
          </p:cNvSpPr>
          <p:nvPr>
            <p:ph type="title"/>
          </p:nvPr>
        </p:nvSpPr>
        <p:spPr>
          <a:xfrm>
            <a:off x="2501900" y="1735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sz="3600" b="1" dirty="0">
                <a:solidFill>
                  <a:schemeClr val="accent1"/>
                </a:solidFill>
                <a:latin typeface="Arial"/>
                <a:ea typeface="Arial"/>
                <a:cs typeface="Arial"/>
                <a:sym typeface="Arial"/>
              </a:rPr>
              <a:t>Στόχοι αυτής της Ενότητας</a:t>
            </a:r>
            <a:endParaRPr sz="3600" b="1" dirty="0">
              <a:solidFill>
                <a:schemeClr val="accent1"/>
              </a:solidFill>
              <a:latin typeface="Arial"/>
              <a:ea typeface="Arial"/>
              <a:cs typeface="Arial"/>
              <a:sym typeface="Arial"/>
            </a:endParaRPr>
          </a:p>
        </p:txBody>
      </p:sp>
      <p:sp>
        <p:nvSpPr>
          <p:cNvPr id="229" name="Google Shape;229;p67"/>
          <p:cNvSpPr txBox="1">
            <a:spLocks noGrp="1"/>
          </p:cNvSpPr>
          <p:nvPr>
            <p:ph type="body" idx="1"/>
          </p:nvPr>
        </p:nvSpPr>
        <p:spPr>
          <a:xfrm>
            <a:off x="464425" y="1420837"/>
            <a:ext cx="10515600" cy="4839286"/>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200000"/>
              </a:lnSpc>
              <a:spcBef>
                <a:spcPts val="0"/>
              </a:spcBef>
              <a:spcAft>
                <a:spcPts val="0"/>
              </a:spcAft>
              <a:buSzPts val="2800"/>
              <a:buNone/>
            </a:pPr>
            <a:r>
              <a:rPr lang="tr-TR" sz="1800" dirty="0">
                <a:solidFill>
                  <a:schemeClr val="dk1"/>
                </a:solidFill>
              </a:rPr>
              <a:t>    *</a:t>
            </a:r>
            <a:r>
              <a:rPr lang="el-GR" sz="1800" dirty="0">
                <a:solidFill>
                  <a:schemeClr val="dk1"/>
                </a:solidFill>
              </a:rPr>
              <a:t>Εξήγηση της αναγκαιότητας για την περιποίηση/φροντίδα πελατών, λαμβάνοντας υπόψη κανόνες δεοντολογίας και το σχετικό «πρωτόκολλο»</a:t>
            </a:r>
            <a:br>
              <a:rPr lang="tr-TR" sz="1800" dirty="0">
                <a:solidFill>
                  <a:schemeClr val="dk1"/>
                </a:solidFill>
              </a:rPr>
            </a:br>
            <a:r>
              <a:rPr lang="tr-TR" sz="1800" dirty="0">
                <a:solidFill>
                  <a:schemeClr val="dk1"/>
                </a:solidFill>
              </a:rPr>
              <a:t>*</a:t>
            </a:r>
            <a:r>
              <a:rPr lang="el-GR" sz="1800" dirty="0">
                <a:solidFill>
                  <a:schemeClr val="dk1"/>
                </a:solidFill>
              </a:rPr>
              <a:t>Απαρίθμηση των καθηκόντων και των εργασιών του προσωπικού υπηρεσιών </a:t>
            </a:r>
            <a:r>
              <a:rPr lang="tr-TR" sz="1800" dirty="0">
                <a:solidFill>
                  <a:schemeClr val="dk1"/>
                </a:solidFill>
              </a:rPr>
              <a:t>F&amp;B</a:t>
            </a:r>
            <a:br>
              <a:rPr lang="tr-TR" sz="1800" dirty="0">
                <a:solidFill>
                  <a:schemeClr val="dk1"/>
                </a:solidFill>
              </a:rPr>
            </a:br>
            <a:r>
              <a:rPr lang="tr-TR" sz="1800" dirty="0">
                <a:solidFill>
                  <a:schemeClr val="dk1"/>
                </a:solidFill>
              </a:rPr>
              <a:t>*</a:t>
            </a:r>
            <a:r>
              <a:rPr lang="el-GR" sz="1800" dirty="0">
                <a:solidFill>
                  <a:schemeClr val="dk1"/>
                </a:solidFill>
              </a:rPr>
              <a:t>Επίδειξη του πώς πραγματοποιούνται ενημερώσεις</a:t>
            </a:r>
            <a:br>
              <a:rPr lang="tr-TR" sz="1800" dirty="0">
                <a:solidFill>
                  <a:schemeClr val="dk1"/>
                </a:solidFill>
              </a:rPr>
            </a:br>
            <a:r>
              <a:rPr lang="tr-TR" sz="1800" dirty="0">
                <a:solidFill>
                  <a:schemeClr val="dk1"/>
                </a:solidFill>
              </a:rPr>
              <a:t>*</a:t>
            </a:r>
            <a:r>
              <a:rPr lang="el-GR" sz="1800" dirty="0">
                <a:solidFill>
                  <a:schemeClr val="dk1"/>
                </a:solidFill>
              </a:rPr>
              <a:t>Επίδειξη του πώς ανοίγει και οργανώνεται ένα εστιατόριο και του πώς να «βρίσκονται τα πάντα στη θέση τους»</a:t>
            </a:r>
            <a:br>
              <a:rPr lang="tr-TR" sz="1800" dirty="0">
                <a:solidFill>
                  <a:schemeClr val="dk1"/>
                </a:solidFill>
              </a:rPr>
            </a:br>
            <a:r>
              <a:rPr lang="tr-TR" sz="1800" dirty="0">
                <a:solidFill>
                  <a:schemeClr val="dk1"/>
                </a:solidFill>
              </a:rPr>
              <a:t>*</a:t>
            </a:r>
            <a:r>
              <a:rPr lang="el-GR" sz="1800" dirty="0">
                <a:solidFill>
                  <a:schemeClr val="dk1"/>
                </a:solidFill>
              </a:rPr>
              <a:t>Έλεγχος όλων των σταδίων για την παροχή μιας σειράς υπηρεσιών</a:t>
            </a:r>
            <a:br>
              <a:rPr lang="tr-TR" sz="1800" dirty="0">
                <a:solidFill>
                  <a:schemeClr val="dk1"/>
                </a:solidFill>
              </a:rPr>
            </a:br>
            <a:r>
              <a:rPr lang="tr-TR" sz="1800" dirty="0">
                <a:solidFill>
                  <a:schemeClr val="dk1"/>
                </a:solidFill>
              </a:rPr>
              <a:t>*</a:t>
            </a:r>
            <a:r>
              <a:rPr lang="el-GR" sz="1800" dirty="0">
                <a:solidFill>
                  <a:schemeClr val="dk1"/>
                </a:solidFill>
              </a:rPr>
              <a:t>Επίδειξη του σερβιρίσματος όλων των ειδών φαγητού και ποτού</a:t>
            </a:r>
            <a:br>
              <a:rPr lang="tr-TR" sz="1800" dirty="0">
                <a:solidFill>
                  <a:schemeClr val="dk1"/>
                </a:solidFill>
              </a:rPr>
            </a:br>
            <a:r>
              <a:rPr lang="tr-TR" sz="1800" dirty="0">
                <a:solidFill>
                  <a:schemeClr val="dk1"/>
                </a:solidFill>
              </a:rPr>
              <a:t>*</a:t>
            </a:r>
            <a:r>
              <a:rPr lang="el-GR" sz="1800" dirty="0">
                <a:solidFill>
                  <a:schemeClr val="dk1"/>
                </a:solidFill>
              </a:rPr>
              <a:t>Εστίαση στην πώληση αντικειμένων και την αύξηση εσόδων</a:t>
            </a:r>
            <a:br>
              <a:rPr lang="tr-TR" sz="1800" dirty="0">
                <a:solidFill>
                  <a:schemeClr val="dk1"/>
                </a:solidFill>
              </a:rPr>
            </a:br>
            <a:r>
              <a:rPr lang="tr-TR" sz="1800" dirty="0">
                <a:solidFill>
                  <a:schemeClr val="dk1"/>
                </a:solidFill>
              </a:rPr>
              <a:t>*</a:t>
            </a:r>
            <a:r>
              <a:rPr lang="el-GR" sz="1800" dirty="0">
                <a:solidFill>
                  <a:schemeClr val="dk1"/>
                </a:solidFill>
              </a:rPr>
              <a:t>Εκπαίδευση του προσωπικού σε σωστές μεθόδους ηγεσίας στον κλάδο</a:t>
            </a:r>
            <a:r>
              <a:rPr lang="tr-TR" sz="1800" dirty="0">
                <a:solidFill>
                  <a:schemeClr val="dk1"/>
                </a:solidFill>
              </a:rPr>
              <a:t> F&amp;B</a:t>
            </a:r>
            <a:br>
              <a:rPr lang="tr-TR" sz="1800" dirty="0">
                <a:solidFill>
                  <a:schemeClr val="dk1"/>
                </a:solidFill>
              </a:rPr>
            </a:br>
            <a:r>
              <a:rPr lang="tr-TR" sz="1800" dirty="0">
                <a:solidFill>
                  <a:schemeClr val="dk1"/>
                </a:solidFill>
              </a:rPr>
              <a:t>*</a:t>
            </a:r>
            <a:r>
              <a:rPr lang="el-GR" sz="1800" dirty="0">
                <a:solidFill>
                  <a:schemeClr val="dk1"/>
                </a:solidFill>
              </a:rPr>
              <a:t>Εξάσκηση στην επανόρθωση προβλημάτων/αποζημίωση και την αντιμετώπιση παραπόνων</a:t>
            </a:r>
            <a:endParaRPr sz="18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571500" y="1164122"/>
            <a:ext cx="10086474"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None/>
            </a:pPr>
            <a:r>
              <a:rPr lang="tr-TR" sz="3600" b="1" dirty="0">
                <a:solidFill>
                  <a:schemeClr val="accent1"/>
                </a:solidFill>
                <a:latin typeface="Arial"/>
                <a:ea typeface="Arial"/>
                <a:cs typeface="Arial"/>
                <a:sym typeface="Arial"/>
              </a:rPr>
              <a:t>2.1. </a:t>
            </a:r>
            <a:r>
              <a:rPr lang="el-GR" sz="3600" b="1" dirty="0">
                <a:solidFill>
                  <a:schemeClr val="accent1"/>
                </a:solidFill>
                <a:latin typeface="Arial"/>
                <a:ea typeface="Arial"/>
                <a:cs typeface="Arial"/>
                <a:sym typeface="Arial"/>
              </a:rPr>
              <a:t>Μαθησιακά αποτελέσματα</a:t>
            </a:r>
            <a:br>
              <a:rPr lang="tr-TR" sz="4000" b="1" u="sng" dirty="0">
                <a:solidFill>
                  <a:schemeClr val="dk1"/>
                </a:solidFill>
              </a:rPr>
            </a:br>
            <a:endParaRPr sz="6000" dirty="0"/>
          </a:p>
        </p:txBody>
      </p:sp>
      <p:sp>
        <p:nvSpPr>
          <p:cNvPr id="235" name="Google Shape;235;p16"/>
          <p:cNvSpPr txBox="1">
            <a:spLocks noGrp="1"/>
          </p:cNvSpPr>
          <p:nvPr>
            <p:ph type="body" idx="1"/>
          </p:nvPr>
        </p:nvSpPr>
        <p:spPr>
          <a:xfrm>
            <a:off x="838200" y="1782523"/>
            <a:ext cx="10515600" cy="4783647"/>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lnSpc>
                <a:spcPct val="90000"/>
              </a:lnSpc>
              <a:spcBef>
                <a:spcPts val="1000"/>
              </a:spcBef>
              <a:spcAft>
                <a:spcPts val="0"/>
              </a:spcAft>
              <a:buSzPct val="68311"/>
              <a:buChar char="•"/>
            </a:pPr>
            <a:r>
              <a:rPr lang="el-GR" sz="3400" dirty="0"/>
              <a:t>Κατηγοριοποίηση των φορέων τροφίμων και ποτών (</a:t>
            </a:r>
            <a:r>
              <a:rPr lang="en-US" sz="3400" dirty="0"/>
              <a:t>F&amp;B)</a:t>
            </a:r>
            <a:endParaRPr dirty="0"/>
          </a:p>
          <a:p>
            <a:pPr marL="457200" lvl="0" indent="-342900" algn="l" rtl="0">
              <a:lnSpc>
                <a:spcPct val="170000"/>
              </a:lnSpc>
              <a:spcBef>
                <a:spcPts val="1000"/>
              </a:spcBef>
              <a:spcAft>
                <a:spcPts val="0"/>
              </a:spcAft>
              <a:buSzPct val="68311"/>
              <a:buChar char="•"/>
            </a:pPr>
            <a:r>
              <a:rPr lang="el-GR" sz="3400" dirty="0"/>
              <a:t>Διάκριση των σταδίων της διοικητικής διαδικασίας στους φορείς τροφίμων και ποτών (</a:t>
            </a:r>
            <a:r>
              <a:rPr lang="en-US" sz="3400" dirty="0"/>
              <a:t>F&amp;B)</a:t>
            </a:r>
            <a:r>
              <a:rPr lang="tr-TR" sz="3400" dirty="0"/>
              <a:t>,</a:t>
            </a:r>
            <a:endParaRPr dirty="0"/>
          </a:p>
          <a:p>
            <a:pPr marL="457200" lvl="0" indent="-342900" algn="l" rtl="0">
              <a:lnSpc>
                <a:spcPct val="90000"/>
              </a:lnSpc>
              <a:spcBef>
                <a:spcPts val="1000"/>
              </a:spcBef>
              <a:spcAft>
                <a:spcPts val="0"/>
              </a:spcAft>
              <a:buSzPct val="68311"/>
              <a:buChar char="•"/>
            </a:pPr>
            <a:r>
              <a:rPr lang="el-GR" sz="3400" dirty="0"/>
              <a:t>Σύνοψη της σχεδίασης μενού</a:t>
            </a:r>
            <a:endParaRPr dirty="0"/>
          </a:p>
          <a:p>
            <a:pPr marL="457200" lvl="0" indent="-342900" algn="l" rtl="0">
              <a:lnSpc>
                <a:spcPct val="90000"/>
              </a:lnSpc>
              <a:spcBef>
                <a:spcPts val="1000"/>
              </a:spcBef>
              <a:spcAft>
                <a:spcPts val="0"/>
              </a:spcAft>
              <a:buSzPct val="68311"/>
              <a:buChar char="•"/>
            </a:pPr>
            <a:r>
              <a:rPr lang="el-GR" sz="3400" dirty="0"/>
              <a:t>Προσδιορισμός της διαδικασίας αγοράς</a:t>
            </a:r>
            <a:endParaRPr dirty="0"/>
          </a:p>
          <a:p>
            <a:pPr marL="457200" lvl="0" indent="-342900" algn="l" rtl="0">
              <a:lnSpc>
                <a:spcPct val="90000"/>
              </a:lnSpc>
              <a:spcBef>
                <a:spcPts val="1000"/>
              </a:spcBef>
              <a:spcAft>
                <a:spcPts val="0"/>
              </a:spcAft>
              <a:buSzPct val="68311"/>
              <a:buChar char="•"/>
            </a:pPr>
            <a:r>
              <a:rPr lang="el-GR" sz="3400" dirty="0"/>
              <a:t>Εξήγηση της διαδικασίας αποθήκευσης</a:t>
            </a:r>
            <a:r>
              <a:rPr lang="tr-TR" sz="3400" dirty="0"/>
              <a:t>,</a:t>
            </a:r>
            <a:endParaRPr dirty="0"/>
          </a:p>
          <a:p>
            <a:pPr marL="457200" lvl="0" indent="-342900" algn="l" rtl="0">
              <a:lnSpc>
                <a:spcPct val="90000"/>
              </a:lnSpc>
              <a:spcBef>
                <a:spcPts val="1000"/>
              </a:spcBef>
              <a:spcAft>
                <a:spcPts val="0"/>
              </a:spcAft>
              <a:buSzPct val="68311"/>
              <a:buChar char="•"/>
            </a:pPr>
            <a:r>
              <a:rPr lang="el-GR" sz="3400" dirty="0"/>
              <a:t>Παροχή παραδειγμάτων από την διεθνή αγορά τροφίμων και ποτών (</a:t>
            </a:r>
            <a:r>
              <a:rPr lang="en-US" sz="3400" dirty="0"/>
              <a:t>Food and Beverage)</a:t>
            </a:r>
            <a:r>
              <a:rPr lang="tr-TR" sz="3400" dirty="0"/>
              <a:t>,</a:t>
            </a:r>
            <a:endParaRPr dirty="0"/>
          </a:p>
          <a:p>
            <a:pPr marL="457200" lvl="0" indent="-342900" algn="l" rtl="0">
              <a:lnSpc>
                <a:spcPct val="90000"/>
              </a:lnSpc>
              <a:spcBef>
                <a:spcPts val="1000"/>
              </a:spcBef>
              <a:spcAft>
                <a:spcPts val="0"/>
              </a:spcAft>
              <a:buSzPct val="68311"/>
              <a:buChar char="•"/>
            </a:pPr>
            <a:r>
              <a:rPr lang="el-GR" sz="3400" dirty="0"/>
              <a:t>Εξήγηση της σημασίας και του σκοπού του ελέγχου εσόδων, </a:t>
            </a:r>
            <a:endParaRPr dirty="0"/>
          </a:p>
          <a:p>
            <a:pPr marL="457200" lvl="0" indent="-342900" algn="l" rtl="0">
              <a:lnSpc>
                <a:spcPct val="90000"/>
              </a:lnSpc>
              <a:spcBef>
                <a:spcPts val="1000"/>
              </a:spcBef>
              <a:spcAft>
                <a:spcPts val="0"/>
              </a:spcAft>
              <a:buSzPct val="68311"/>
              <a:buChar char="•"/>
            </a:pPr>
            <a:r>
              <a:rPr lang="el-GR" sz="3400" dirty="0"/>
              <a:t>Συζήτηση των γενικών τάσεων του τομέα</a:t>
            </a:r>
            <a:endParaRPr sz="18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p:nvPr>
        </p:nvSpPr>
        <p:spPr>
          <a:xfrm>
            <a:off x="571500" y="1164122"/>
            <a:ext cx="10086474"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None/>
            </a:pPr>
            <a:r>
              <a:rPr lang="tr-TR" sz="3600" b="1" dirty="0">
                <a:solidFill>
                  <a:schemeClr val="accent1"/>
                </a:solidFill>
                <a:latin typeface="Arial"/>
                <a:ea typeface="Arial"/>
                <a:cs typeface="Arial"/>
                <a:sym typeface="Arial"/>
              </a:rPr>
              <a:t>2.1. </a:t>
            </a:r>
            <a:r>
              <a:rPr lang="el-GR" sz="3600" b="1" dirty="0">
                <a:solidFill>
                  <a:schemeClr val="accent1"/>
                </a:solidFill>
                <a:latin typeface="Arial"/>
                <a:ea typeface="Arial"/>
                <a:cs typeface="Arial"/>
                <a:sym typeface="Arial"/>
              </a:rPr>
              <a:t>Ορισμοί</a:t>
            </a:r>
            <a:br>
              <a:rPr lang="tr-TR" sz="4000" b="1" u="sng" dirty="0">
                <a:solidFill>
                  <a:schemeClr val="dk1"/>
                </a:solidFill>
              </a:rPr>
            </a:br>
            <a:endParaRPr sz="6000" dirty="0"/>
          </a:p>
        </p:txBody>
      </p:sp>
      <p:sp>
        <p:nvSpPr>
          <p:cNvPr id="241" name="Google Shape;241;p11"/>
          <p:cNvSpPr txBox="1">
            <a:spLocks noGrp="1"/>
          </p:cNvSpPr>
          <p:nvPr>
            <p:ph type="body" idx="1"/>
          </p:nvPr>
        </p:nvSpPr>
        <p:spPr>
          <a:xfrm>
            <a:off x="838200" y="1782523"/>
            <a:ext cx="10515600" cy="3966423"/>
          </a:xfrm>
          <a:prstGeom prst="rect">
            <a:avLst/>
          </a:prstGeom>
          <a:noFill/>
          <a:ln>
            <a:noFill/>
          </a:ln>
        </p:spPr>
        <p:txBody>
          <a:bodyPr spcFirstLastPara="1" wrap="square" lIns="91425" tIns="45700" rIns="91425" bIns="45700" anchor="t" anchorCtr="0">
            <a:normAutofit fontScale="77500" lnSpcReduction="20000"/>
          </a:bodyPr>
          <a:lstStyle/>
          <a:p>
            <a:pPr marL="457200" lvl="0" indent="-228600" algn="l" rtl="0">
              <a:lnSpc>
                <a:spcPct val="90000"/>
              </a:lnSpc>
              <a:spcBef>
                <a:spcPts val="1000"/>
              </a:spcBef>
              <a:spcAft>
                <a:spcPts val="0"/>
              </a:spcAft>
              <a:buClr>
                <a:schemeClr val="dk1"/>
              </a:buClr>
              <a:buSzPct val="66176"/>
              <a:buNone/>
            </a:pPr>
            <a:endParaRPr sz="3200" dirty="0">
              <a:solidFill>
                <a:schemeClr val="dk1"/>
              </a:solidFill>
            </a:endParaRPr>
          </a:p>
          <a:p>
            <a:pPr marL="457200" lvl="0" indent="-342900" algn="l" rtl="0">
              <a:lnSpc>
                <a:spcPct val="90000"/>
              </a:lnSpc>
              <a:spcBef>
                <a:spcPts val="1000"/>
              </a:spcBef>
              <a:spcAft>
                <a:spcPts val="0"/>
              </a:spcAft>
              <a:buClr>
                <a:schemeClr val="dk1"/>
              </a:buClr>
              <a:buSzPct val="66176"/>
              <a:buChar char="•"/>
            </a:pPr>
            <a:r>
              <a:rPr lang="el-GR" sz="3200" dirty="0"/>
              <a:t>Τα «τρόφιμα» είναι προϊόντα που τρώγονται ωμά ή μαγειρεμένα και δεν βλάπτουν το ανθρώπινο σώμα.</a:t>
            </a:r>
            <a:endParaRPr dirty="0"/>
          </a:p>
          <a:p>
            <a:pPr marL="457200" lvl="0" indent="-228600" algn="l" rtl="0">
              <a:lnSpc>
                <a:spcPct val="90000"/>
              </a:lnSpc>
              <a:spcBef>
                <a:spcPts val="1000"/>
              </a:spcBef>
              <a:spcAft>
                <a:spcPts val="0"/>
              </a:spcAft>
              <a:buClr>
                <a:schemeClr val="dk1"/>
              </a:buClr>
              <a:buSzPct val="66176"/>
              <a:buNone/>
            </a:pPr>
            <a:endParaRPr sz="3200" dirty="0">
              <a:solidFill>
                <a:schemeClr val="dk1"/>
              </a:solidFill>
            </a:endParaRPr>
          </a:p>
          <a:p>
            <a:pPr marL="457200" lvl="0" indent="-342900" algn="l" rtl="0">
              <a:lnSpc>
                <a:spcPct val="90000"/>
              </a:lnSpc>
              <a:spcBef>
                <a:spcPts val="1000"/>
              </a:spcBef>
              <a:spcAft>
                <a:spcPts val="0"/>
              </a:spcAft>
              <a:buSzPct val="66176"/>
              <a:buChar char="•"/>
            </a:pPr>
            <a:r>
              <a:rPr lang="el-GR" sz="3200" dirty="0"/>
              <a:t>Τα «ποτά» είναι υγρά προς κατανάλωση, από τα οποία συνήθως εξαιρείται το νερό. Μπορεί να πρόκειται για τσάι, καφέ, οινοπνευματώδη ποτά, μπύρα, γάλα, χυμό</a:t>
            </a:r>
            <a:r>
              <a:rPr lang="en-US" sz="3200" dirty="0"/>
              <a:t> </a:t>
            </a:r>
            <a:r>
              <a:rPr lang="el-GR" sz="3200" dirty="0"/>
              <a:t>ή αναψυκτικά.</a:t>
            </a:r>
            <a:endParaRPr dirty="0"/>
          </a:p>
          <a:p>
            <a:pPr marL="457200" lvl="0" indent="-228600" algn="l" rtl="0">
              <a:lnSpc>
                <a:spcPct val="90000"/>
              </a:lnSpc>
              <a:spcBef>
                <a:spcPts val="1000"/>
              </a:spcBef>
              <a:spcAft>
                <a:spcPts val="0"/>
              </a:spcAft>
              <a:buSzPct val="66176"/>
              <a:buNone/>
            </a:pPr>
            <a:endParaRPr sz="3200" dirty="0"/>
          </a:p>
          <a:p>
            <a:pPr marL="457200" lvl="0" indent="-342900" algn="l" rtl="0">
              <a:lnSpc>
                <a:spcPct val="90000"/>
              </a:lnSpc>
              <a:spcBef>
                <a:spcPts val="1000"/>
              </a:spcBef>
              <a:spcAft>
                <a:spcPts val="0"/>
              </a:spcAft>
              <a:buSzPct val="66176"/>
              <a:buChar char="•"/>
            </a:pPr>
            <a:r>
              <a:rPr lang="el-GR" sz="3200" dirty="0">
                <a:solidFill>
                  <a:schemeClr val="dk1"/>
                </a:solidFill>
              </a:rPr>
              <a:t>Όσοι επιθυμούν να εργαστούν ή να διοικήσουν στον κλάδο τροφίμων και ποτών εστιατορίων, ξενοδοχείων και άλλων εγκαταστάσεων, θα χρειαστούν απαραίτητα σπουδές πάνω στον κλάδο του </a:t>
            </a:r>
            <a:r>
              <a:rPr lang="el-GR" sz="3200" dirty="0" err="1">
                <a:solidFill>
                  <a:schemeClr val="dk1"/>
                </a:solidFill>
              </a:rPr>
              <a:t>Food</a:t>
            </a:r>
            <a:r>
              <a:rPr lang="el-GR" sz="3200" dirty="0">
                <a:solidFill>
                  <a:schemeClr val="dk1"/>
                </a:solidFill>
              </a:rPr>
              <a:t> &amp; </a:t>
            </a:r>
            <a:r>
              <a:rPr lang="el-GR" sz="3200" dirty="0" err="1">
                <a:solidFill>
                  <a:schemeClr val="dk1"/>
                </a:solidFill>
              </a:rPr>
              <a:t>Beverage</a:t>
            </a:r>
            <a:r>
              <a:rPr lang="el-GR" sz="3200" dirty="0">
                <a:solidFill>
                  <a:schemeClr val="dk1"/>
                </a:solidFill>
              </a:rPr>
              <a:t>.</a:t>
            </a:r>
          </a:p>
          <a:p>
            <a:pPr marL="457200" lvl="0" indent="-342900" algn="l" rtl="0">
              <a:lnSpc>
                <a:spcPct val="90000"/>
              </a:lnSpc>
              <a:spcBef>
                <a:spcPts val="1000"/>
              </a:spcBef>
              <a:spcAft>
                <a:spcPts val="0"/>
              </a:spcAft>
              <a:buSzPct val="66176"/>
              <a:buChar char="•"/>
            </a:pPr>
            <a:endParaRPr lang="el-GR" sz="32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571500" y="1164122"/>
            <a:ext cx="10086474"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None/>
            </a:pPr>
            <a:r>
              <a:rPr lang="tr-TR" sz="3600" b="1" dirty="0">
                <a:solidFill>
                  <a:schemeClr val="accent1"/>
                </a:solidFill>
                <a:latin typeface="Arial"/>
                <a:ea typeface="Arial"/>
                <a:cs typeface="Arial"/>
                <a:sym typeface="Arial"/>
              </a:rPr>
              <a:t>2.1. </a:t>
            </a:r>
            <a:r>
              <a:rPr lang="el-GR" sz="3600" b="1" dirty="0">
                <a:solidFill>
                  <a:schemeClr val="accent1"/>
                </a:solidFill>
                <a:latin typeface="Arial"/>
                <a:ea typeface="Arial"/>
                <a:cs typeface="Arial"/>
                <a:sym typeface="Arial"/>
              </a:rPr>
              <a:t>Ορισμοί</a:t>
            </a:r>
            <a:br>
              <a:rPr lang="tr-TR" sz="4000" b="1" u="sng" dirty="0">
                <a:solidFill>
                  <a:schemeClr val="dk1"/>
                </a:solidFill>
              </a:rPr>
            </a:br>
            <a:endParaRPr sz="6000" dirty="0"/>
          </a:p>
        </p:txBody>
      </p:sp>
      <p:sp>
        <p:nvSpPr>
          <p:cNvPr id="247" name="Google Shape;247;p12"/>
          <p:cNvSpPr txBox="1">
            <a:spLocks noGrp="1"/>
          </p:cNvSpPr>
          <p:nvPr>
            <p:ph type="body" idx="1"/>
          </p:nvPr>
        </p:nvSpPr>
        <p:spPr>
          <a:xfrm>
            <a:off x="838200" y="1782523"/>
            <a:ext cx="10515600" cy="3966423"/>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lnSpc>
                <a:spcPct val="90000"/>
              </a:lnSpc>
              <a:spcBef>
                <a:spcPts val="1000"/>
              </a:spcBef>
              <a:spcAft>
                <a:spcPts val="0"/>
              </a:spcAft>
              <a:buClr>
                <a:schemeClr val="dk1"/>
              </a:buClr>
              <a:buSzPct val="75630"/>
              <a:buChar char="•"/>
            </a:pPr>
            <a:r>
              <a:rPr lang="el-GR" dirty="0"/>
              <a:t>Οι υπηρεσίες </a:t>
            </a:r>
            <a:r>
              <a:rPr lang="tr-TR" dirty="0"/>
              <a:t>Food and Beverage</a:t>
            </a:r>
            <a:r>
              <a:rPr lang="el-GR" dirty="0"/>
              <a:t> (</a:t>
            </a:r>
            <a:r>
              <a:rPr lang="en-US" dirty="0"/>
              <a:t>F&amp;B)</a:t>
            </a:r>
            <a:r>
              <a:rPr lang="tr-TR" dirty="0"/>
              <a:t> </a:t>
            </a:r>
            <a:r>
              <a:rPr lang="el-GR" dirty="0"/>
              <a:t>μπορούν να οριστούν γενικά ως η διαδικασία προετοιμασίας, παρουσίασης και σερβιρίσματος φαγητού και ποτών στους πελάτες.</a:t>
            </a:r>
            <a:endParaRPr dirty="0"/>
          </a:p>
          <a:p>
            <a:pPr marL="457200" lvl="0" indent="-342900" algn="l" rtl="0">
              <a:lnSpc>
                <a:spcPct val="90000"/>
              </a:lnSpc>
              <a:spcBef>
                <a:spcPts val="1000"/>
              </a:spcBef>
              <a:spcAft>
                <a:spcPts val="0"/>
              </a:spcAft>
              <a:buClr>
                <a:schemeClr val="dk1"/>
              </a:buClr>
              <a:buSzPct val="75630"/>
              <a:buChar char="•"/>
            </a:pPr>
            <a:r>
              <a:rPr lang="el-GR" dirty="0"/>
              <a:t>Οι υπηρεσίες </a:t>
            </a:r>
            <a:r>
              <a:rPr lang="tr-TR" dirty="0"/>
              <a:t>F&amp;B </a:t>
            </a:r>
            <a:r>
              <a:rPr lang="el-GR" dirty="0"/>
              <a:t>διαχωρίζονται στους ακόλουθους δύο τύπους, δηλαδή σε υπηρεσίες που παρέχονται:</a:t>
            </a:r>
            <a:endParaRPr dirty="0"/>
          </a:p>
          <a:p>
            <a:pPr marL="457200" lvl="0" indent="-342900" algn="l" rtl="0">
              <a:lnSpc>
                <a:spcPct val="90000"/>
              </a:lnSpc>
              <a:spcBef>
                <a:spcPts val="1000"/>
              </a:spcBef>
              <a:spcAft>
                <a:spcPts val="0"/>
              </a:spcAft>
              <a:buClr>
                <a:schemeClr val="dk1"/>
              </a:buClr>
              <a:buSzPct val="75630"/>
              <a:buChar char="•"/>
            </a:pPr>
            <a:r>
              <a:rPr lang="el-GR" b="1" dirty="0"/>
              <a:t>Στις εγκαταστάσεις</a:t>
            </a:r>
            <a:r>
              <a:rPr lang="tr-TR" dirty="0"/>
              <a:t>− </a:t>
            </a:r>
            <a:r>
              <a:rPr lang="el-GR" dirty="0"/>
              <a:t>Το φαγητό διανέμεται εκεί όπου προετοιμάζεται. Ο πελάτης επισκέπτεται τις εγκαταστάσεις για να αξιοποιήσει τις υπηρεσίες φαγητού. Οι εγκαταστάσεις είναι καλά εξοπλισμένες και ολοκληρωμένες ώστε να προσελκύουν τους πελάτες</a:t>
            </a:r>
            <a:r>
              <a:rPr lang="tr-TR" dirty="0"/>
              <a:t>.</a:t>
            </a:r>
            <a:r>
              <a:rPr lang="el-GR" dirty="0"/>
              <a:t> Για παράδειγμα, εστιατόρια, μπαρ </a:t>
            </a:r>
            <a:r>
              <a:rPr lang="el-GR" dirty="0" err="1"/>
              <a:t>κ.τ.λ</a:t>
            </a:r>
            <a:r>
              <a:rPr lang="tr-TR" dirty="0"/>
              <a:t>.</a:t>
            </a:r>
            <a:endParaRPr dirty="0"/>
          </a:p>
          <a:p>
            <a:pPr marL="457200" lvl="0" indent="-342900" algn="l" rtl="0">
              <a:lnSpc>
                <a:spcPct val="90000"/>
              </a:lnSpc>
              <a:spcBef>
                <a:spcPts val="1000"/>
              </a:spcBef>
              <a:spcAft>
                <a:spcPts val="0"/>
              </a:spcAft>
              <a:buClr>
                <a:schemeClr val="dk1"/>
              </a:buClr>
              <a:buSzPct val="75630"/>
              <a:buChar char="•"/>
            </a:pPr>
            <a:r>
              <a:rPr lang="el-GR" b="1" dirty="0"/>
              <a:t>Εκτός των εγκαταστάσεων ή </a:t>
            </a:r>
            <a:r>
              <a:rPr lang="tr-TR" b="1" dirty="0"/>
              <a:t>Catering</a:t>
            </a:r>
            <a:r>
              <a:rPr lang="en-US" b="1" dirty="0"/>
              <a:t> </a:t>
            </a:r>
            <a:r>
              <a:rPr lang="el-GR" b="1" dirty="0"/>
              <a:t>σε εξωτερικό χώρο</a:t>
            </a:r>
            <a:r>
              <a:rPr lang="tr-TR" dirty="0"/>
              <a:t> − </a:t>
            </a:r>
            <a:r>
              <a:rPr lang="el-GR" dirty="0"/>
              <a:t>Αυτού του είδους η υπηρεσία περιλαμβάνει μερική μαγειρική, προετοιμασία και υπηρεσίες στις εγκαταστάσεις του πελάτη. Παρέχεται μακριά από τη βάση του </a:t>
            </a:r>
            <a:r>
              <a:rPr lang="el-GR" dirty="0" err="1"/>
              <a:t>παρόχου</a:t>
            </a:r>
            <a:r>
              <a:rPr lang="el-GR" dirty="0"/>
              <a:t> </a:t>
            </a:r>
            <a:r>
              <a:rPr lang="tr-TR" dirty="0"/>
              <a:t>F&amp;B </a:t>
            </a:r>
            <a:r>
              <a:rPr lang="el-GR" dirty="0"/>
              <a:t>υπηρεσιών σε περιπτώσεις μεγάλων εκδηλώσεων που περιλαμβάνουν μεγάλο αριθμό πελατών</a:t>
            </a:r>
            <a:r>
              <a:rPr lang="tr-TR" dirty="0"/>
              <a:t>.</a:t>
            </a:r>
            <a:endParaRPr dirty="0"/>
          </a:p>
          <a:p>
            <a:pPr marL="228600" lvl="0" indent="-114300" algn="just" rtl="0">
              <a:lnSpc>
                <a:spcPct val="90000"/>
              </a:lnSpc>
              <a:spcBef>
                <a:spcPts val="1000"/>
              </a:spcBef>
              <a:spcAft>
                <a:spcPts val="0"/>
              </a:spcAft>
              <a:buClr>
                <a:schemeClr val="dk1"/>
              </a:buClr>
              <a:buSzPct val="117647"/>
              <a:buNone/>
            </a:pPr>
            <a:endParaRPr sz="18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72C4"/>
              </a:buClr>
              <a:buSzPts val="2000"/>
              <a:buFont typeface="Arial"/>
              <a:buNone/>
            </a:pPr>
            <a:r>
              <a:rPr lang="el-GR" sz="2000" b="1" dirty="0">
                <a:solidFill>
                  <a:srgbClr val="4472C4"/>
                </a:solidFill>
                <a:latin typeface="Arial"/>
                <a:ea typeface="Arial"/>
                <a:cs typeface="Arial"/>
                <a:sym typeface="Arial"/>
              </a:rPr>
              <a:t>ΠΡΟΤΕΡΑΙΟΤΗΤΕΣ ΓΙΑ ΤΙΣ ΘΕΣΕΙΣ ΣΤΟΝ ΤΟΜΕΑ ΤΟΥ ΕΠΙΣΙΤΙΣΜΟΥ</a:t>
            </a:r>
            <a:br>
              <a:rPr lang="tr-TR" sz="2000" dirty="0">
                <a:latin typeface="Arial"/>
                <a:ea typeface="Arial"/>
                <a:cs typeface="Arial"/>
                <a:sym typeface="Arial"/>
              </a:rPr>
            </a:br>
            <a:endParaRPr sz="2000" dirty="0"/>
          </a:p>
        </p:txBody>
      </p:sp>
      <p:sp>
        <p:nvSpPr>
          <p:cNvPr id="128" name="Google Shape;128;p2"/>
          <p:cNvSpPr txBox="1">
            <a:spLocks noGrp="1"/>
          </p:cNvSpPr>
          <p:nvPr>
            <p:ph type="body" idx="1"/>
          </p:nvPr>
        </p:nvSpPr>
        <p:spPr>
          <a:xfrm>
            <a:off x="838200" y="1600200"/>
            <a:ext cx="10515600" cy="4576763"/>
          </a:xfrm>
          <a:prstGeom prst="rect">
            <a:avLst/>
          </a:prstGeom>
          <a:noFill/>
          <a:ln>
            <a:noFill/>
          </a:ln>
        </p:spPr>
        <p:txBody>
          <a:bodyPr spcFirstLastPara="1" wrap="square" lIns="91425" tIns="45700" rIns="91425" bIns="45700" anchor="t" anchorCtr="0">
            <a:normAutofit/>
          </a:bodyPr>
          <a:lstStyle/>
          <a:p>
            <a:pPr marL="0" lvl="0" indent="0" algn="just">
              <a:lnSpc>
                <a:spcPct val="87000"/>
              </a:lnSpc>
              <a:spcBef>
                <a:spcPts val="0"/>
              </a:spcBef>
              <a:buSzPts val="1750"/>
              <a:buNone/>
            </a:pPr>
            <a:r>
              <a:rPr lang="el-GR" sz="1750" dirty="0">
                <a:latin typeface="Arial"/>
                <a:ea typeface="Arial"/>
                <a:cs typeface="Arial"/>
                <a:sym typeface="Arial"/>
              </a:rPr>
              <a:t>Ο επισιτιστικός τομέας περιλαμβάνει πολλά επαγγέλματα. Συγκεντρώσαμε μερικά από αυτά σε 4 ομάδες, με βάση τις θέσεις εργασίας και τις ειδικότητες των ατόμων που συμμετείχαν στις έρευνες του Έργου «</a:t>
            </a:r>
            <a:r>
              <a:rPr lang="el-GR" sz="1750" dirty="0" err="1">
                <a:latin typeface="Arial"/>
                <a:ea typeface="Arial"/>
                <a:cs typeface="Arial"/>
                <a:sym typeface="Arial"/>
              </a:rPr>
              <a:t>Cooking</a:t>
            </a:r>
            <a:r>
              <a:rPr lang="el-GR" sz="1750" dirty="0">
                <a:latin typeface="Arial"/>
                <a:ea typeface="Arial"/>
                <a:cs typeface="Arial"/>
                <a:sym typeface="Arial"/>
              </a:rPr>
              <a:t> </a:t>
            </a:r>
            <a:r>
              <a:rPr lang="el-GR" sz="1750" dirty="0" err="1">
                <a:latin typeface="Arial"/>
                <a:ea typeface="Arial"/>
                <a:cs typeface="Arial"/>
                <a:sym typeface="Arial"/>
              </a:rPr>
              <a:t>Cultures</a:t>
            </a:r>
            <a:r>
              <a:rPr lang="el-GR" sz="1750" dirty="0">
                <a:latin typeface="Arial"/>
                <a:ea typeface="Arial"/>
                <a:cs typeface="Arial"/>
                <a:sym typeface="Arial"/>
              </a:rPr>
              <a:t>». </a:t>
            </a:r>
            <a:r>
              <a:rPr lang="el-GR" sz="1750" dirty="0">
                <a:solidFill>
                  <a:srgbClr val="000000"/>
                </a:solidFill>
                <a:latin typeface="Arial"/>
                <a:ea typeface="Arial"/>
                <a:cs typeface="Arial"/>
                <a:sym typeface="Arial"/>
              </a:rPr>
              <a:t>Αυτές οι κατηγορίες επαγγελμάτων και οι επιμέρους θέσεις εργασίας, έχουν ενδεικτικά ως εξής</a:t>
            </a:r>
            <a:r>
              <a:rPr lang="el-GR" sz="1750" dirty="0">
                <a:latin typeface="Arial"/>
                <a:ea typeface="Arial"/>
                <a:cs typeface="Arial"/>
                <a:sym typeface="Arial"/>
              </a:rPr>
              <a:t>:</a:t>
            </a:r>
          </a:p>
          <a:p>
            <a:pPr marL="0" lvl="0" indent="0" algn="just" rtl="0">
              <a:lnSpc>
                <a:spcPct val="87000"/>
              </a:lnSpc>
              <a:spcBef>
                <a:spcPts val="0"/>
              </a:spcBef>
              <a:spcAft>
                <a:spcPts val="0"/>
              </a:spcAft>
              <a:buSzPts val="1750"/>
              <a:buNone/>
            </a:pPr>
            <a:endParaRPr lang="el-GR" sz="1750" b="1" dirty="0">
              <a:latin typeface="Arial"/>
              <a:ea typeface="Arial"/>
              <a:cs typeface="Arial"/>
              <a:sym typeface="Arial"/>
            </a:endParaRPr>
          </a:p>
          <a:p>
            <a:pPr marL="0" lvl="0" indent="0" algn="just" rtl="0">
              <a:lnSpc>
                <a:spcPct val="87000"/>
              </a:lnSpc>
              <a:spcBef>
                <a:spcPts val="0"/>
              </a:spcBef>
              <a:spcAft>
                <a:spcPts val="0"/>
              </a:spcAft>
              <a:buSzPts val="1750"/>
              <a:buNone/>
            </a:pPr>
            <a:r>
              <a:rPr lang="el-GR" sz="1750" b="1" dirty="0">
                <a:latin typeface="Arial"/>
                <a:ea typeface="Arial"/>
                <a:cs typeface="Arial"/>
                <a:sym typeface="Arial"/>
              </a:rPr>
              <a:t>1. Σεφ και επαγγελματίες μαγειρικής:</a:t>
            </a:r>
            <a:r>
              <a:rPr lang="el-GR" sz="1750" dirty="0">
                <a:latin typeface="Arial"/>
                <a:ea typeface="Arial"/>
                <a:cs typeface="Arial"/>
                <a:sym typeface="Arial"/>
              </a:rPr>
              <a:t> </a:t>
            </a:r>
            <a:r>
              <a:rPr lang="el-GR" sz="1750" dirty="0">
                <a:solidFill>
                  <a:srgbClr val="000000"/>
                </a:solidFill>
                <a:latin typeface="Arial"/>
                <a:ea typeface="Arial"/>
                <a:cs typeface="Arial"/>
                <a:sym typeface="Arial"/>
              </a:rPr>
              <a:t>Σεφ, Βοηθός Σεφ, Επεξεργαστής Κρέατος, Ειδικός Γαστρονομίας, Ζαχαροπλάστης, Αρτοποιός, Σεφ Ζαχαροπλαστικής, Τεχνικός Μαγειρικής Τέχνης, </a:t>
            </a:r>
            <a:r>
              <a:rPr lang="el-GR" sz="1750" dirty="0" err="1">
                <a:solidFill>
                  <a:srgbClr val="000000"/>
                </a:solidFill>
                <a:latin typeface="Arial"/>
                <a:ea typeface="Arial"/>
                <a:cs typeface="Arial"/>
                <a:sym typeface="Arial"/>
              </a:rPr>
              <a:t>Σοκολατοποιός</a:t>
            </a:r>
            <a:r>
              <a:rPr lang="el-GR" sz="1750" dirty="0">
                <a:solidFill>
                  <a:srgbClr val="000000"/>
                </a:solidFill>
                <a:latin typeface="Arial"/>
                <a:ea typeface="Arial"/>
                <a:cs typeface="Arial"/>
                <a:sym typeface="Arial"/>
              </a:rPr>
              <a:t> και κάποιοι τοπικοί σεφ/μάγειρες (Σεφ σε Πιτσαρία, Σεφ ειδικός στο Κεμπάπ (</a:t>
            </a:r>
            <a:r>
              <a:rPr lang="el-GR" sz="1750" dirty="0" err="1">
                <a:solidFill>
                  <a:srgbClr val="000000"/>
                </a:solidFill>
                <a:latin typeface="Arial"/>
                <a:ea typeface="Arial"/>
                <a:cs typeface="Arial"/>
                <a:sym typeface="Arial"/>
              </a:rPr>
              <a:t>Kebapçı</a:t>
            </a:r>
            <a:r>
              <a:rPr lang="el-GR" sz="1750" dirty="0">
                <a:solidFill>
                  <a:srgbClr val="000000"/>
                </a:solidFill>
                <a:latin typeface="Arial"/>
                <a:ea typeface="Arial"/>
                <a:cs typeface="Arial"/>
                <a:sym typeface="Arial"/>
              </a:rPr>
              <a:t>) κ.α.)</a:t>
            </a:r>
            <a:endParaRPr lang="el-GR" sz="1750" dirty="0">
              <a:latin typeface="Arial"/>
              <a:ea typeface="Arial"/>
              <a:cs typeface="Arial"/>
              <a:sym typeface="Arial"/>
            </a:endParaRPr>
          </a:p>
          <a:p>
            <a:pPr marL="0" lvl="0" indent="0" algn="just" rtl="0">
              <a:lnSpc>
                <a:spcPct val="87000"/>
              </a:lnSpc>
              <a:spcBef>
                <a:spcPts val="1800"/>
              </a:spcBef>
              <a:spcAft>
                <a:spcPts val="0"/>
              </a:spcAft>
              <a:buClr>
                <a:srgbClr val="000000"/>
              </a:buClr>
              <a:buSzPts val="1750"/>
              <a:buNone/>
            </a:pPr>
            <a:r>
              <a:rPr lang="el-GR" sz="1750" b="1" dirty="0">
                <a:solidFill>
                  <a:srgbClr val="000000"/>
                </a:solidFill>
                <a:latin typeface="Arial"/>
                <a:ea typeface="Arial"/>
                <a:cs typeface="Arial"/>
                <a:sym typeface="Arial"/>
              </a:rPr>
              <a:t>2. Προϊστάμενοι κουζίνας και ειδικοί/εμπειρογνώμονες:</a:t>
            </a:r>
            <a:r>
              <a:rPr lang="el-GR" sz="1750" dirty="0">
                <a:solidFill>
                  <a:srgbClr val="000000"/>
                </a:solidFill>
                <a:latin typeface="Arial"/>
                <a:ea typeface="Arial"/>
                <a:cs typeface="Arial"/>
                <a:sym typeface="Arial"/>
              </a:rPr>
              <a:t> Υπεύθυνος Εστιατορίων, Συντονιστής Κουζίνας, Μάνατζερ Εταιρείας Παροχής Γευμάτων (</a:t>
            </a:r>
            <a:r>
              <a:rPr lang="el-GR" sz="1750" dirty="0" err="1">
                <a:solidFill>
                  <a:srgbClr val="000000"/>
                </a:solidFill>
                <a:latin typeface="Arial"/>
                <a:ea typeface="Arial"/>
                <a:cs typeface="Arial"/>
                <a:sym typeface="Arial"/>
              </a:rPr>
              <a:t>catering</a:t>
            </a:r>
            <a:r>
              <a:rPr lang="el-GR" sz="1750" dirty="0">
                <a:solidFill>
                  <a:srgbClr val="000000"/>
                </a:solidFill>
                <a:latin typeface="Arial"/>
                <a:ea typeface="Arial"/>
                <a:cs typeface="Arial"/>
                <a:sym typeface="Arial"/>
              </a:rPr>
              <a:t>), Διαιτολόγος, Μηχανικός Τροφίμων, Τεχνικός Τεχνολογίας Τροφίμων</a:t>
            </a:r>
            <a:endParaRPr lang="el-GR" sz="1750" dirty="0">
              <a:latin typeface="Arial"/>
              <a:ea typeface="Arial"/>
              <a:cs typeface="Arial"/>
              <a:sym typeface="Arial"/>
            </a:endParaRPr>
          </a:p>
          <a:p>
            <a:pPr marL="0" lvl="0" indent="0" algn="just" rtl="0">
              <a:lnSpc>
                <a:spcPct val="87000"/>
              </a:lnSpc>
              <a:spcBef>
                <a:spcPts val="1800"/>
              </a:spcBef>
              <a:spcAft>
                <a:spcPts val="0"/>
              </a:spcAft>
              <a:buClr>
                <a:srgbClr val="000000"/>
              </a:buClr>
              <a:buSzPts val="1750"/>
              <a:buNone/>
            </a:pPr>
            <a:r>
              <a:rPr lang="el-GR" sz="1750" b="1" dirty="0">
                <a:solidFill>
                  <a:srgbClr val="000000"/>
                </a:solidFill>
                <a:latin typeface="Arial"/>
                <a:ea typeface="Arial"/>
                <a:cs typeface="Arial"/>
                <a:sym typeface="Arial"/>
              </a:rPr>
              <a:t>3. Εξυπηρέτηση Πελατών:</a:t>
            </a:r>
            <a:r>
              <a:rPr lang="el-GR" sz="1750" dirty="0">
                <a:solidFill>
                  <a:srgbClr val="000000"/>
                </a:solidFill>
                <a:latin typeface="Arial"/>
                <a:ea typeface="Arial"/>
                <a:cs typeface="Arial"/>
                <a:sym typeface="Arial"/>
              </a:rPr>
              <a:t> Υπεύθυνος/η ή βοηθός Μπαρ, Βοηθός Σερβιτόρου, Υπεύθυνος Σέρβις, Προμηθευτής, Μεταφορέας, Σερβιτόρος, Μετρ, Ταμίας/Τηλεφωνική Εξυπηρέτηση Πελατών</a:t>
            </a:r>
            <a:endParaRPr lang="el-GR" sz="1750" dirty="0">
              <a:latin typeface="Arial"/>
              <a:ea typeface="Arial"/>
              <a:cs typeface="Arial"/>
              <a:sym typeface="Arial"/>
            </a:endParaRPr>
          </a:p>
          <a:p>
            <a:pPr marL="0" lvl="0" indent="0" algn="l" rtl="0">
              <a:lnSpc>
                <a:spcPct val="87000"/>
              </a:lnSpc>
              <a:spcBef>
                <a:spcPts val="1800"/>
              </a:spcBef>
              <a:spcAft>
                <a:spcPts val="0"/>
              </a:spcAft>
              <a:buClr>
                <a:srgbClr val="000000"/>
              </a:buClr>
              <a:buSzPts val="1750"/>
              <a:buNone/>
            </a:pPr>
            <a:r>
              <a:rPr lang="el-GR" sz="1750" b="1" dirty="0">
                <a:solidFill>
                  <a:srgbClr val="000000"/>
                </a:solidFill>
                <a:latin typeface="Arial"/>
                <a:ea typeface="Arial"/>
                <a:cs typeface="Arial"/>
                <a:sym typeface="Arial"/>
              </a:rPr>
              <a:t>4.Προσωπικό καθαριότητες και ειδικοί: </a:t>
            </a:r>
            <a:r>
              <a:rPr lang="el-GR" sz="1750" dirty="0" err="1">
                <a:solidFill>
                  <a:srgbClr val="000000"/>
                </a:solidFill>
                <a:latin typeface="Arial"/>
                <a:ea typeface="Arial"/>
                <a:cs typeface="Arial"/>
                <a:sym typeface="Arial"/>
              </a:rPr>
              <a:t>Λατζιέρης</a:t>
            </a:r>
            <a:r>
              <a:rPr lang="el-GR" sz="1750" dirty="0">
                <a:solidFill>
                  <a:srgbClr val="000000"/>
                </a:solidFill>
                <a:latin typeface="Arial"/>
                <a:ea typeface="Arial"/>
                <a:cs typeface="Arial"/>
                <a:sym typeface="Arial"/>
              </a:rPr>
              <a:t>/</a:t>
            </a:r>
            <a:r>
              <a:rPr lang="el-GR" sz="1750" dirty="0" err="1">
                <a:solidFill>
                  <a:srgbClr val="000000"/>
                </a:solidFill>
                <a:latin typeface="Arial"/>
                <a:ea typeface="Arial"/>
                <a:cs typeface="Arial"/>
                <a:sym typeface="Arial"/>
              </a:rPr>
              <a:t>ισσα</a:t>
            </a:r>
            <a:r>
              <a:rPr lang="el-GR" sz="1750" dirty="0">
                <a:solidFill>
                  <a:srgbClr val="000000"/>
                </a:solidFill>
                <a:latin typeface="Arial"/>
                <a:ea typeface="Arial"/>
                <a:cs typeface="Arial"/>
                <a:sym typeface="Arial"/>
              </a:rPr>
              <a:t>, Βοηθός </a:t>
            </a:r>
            <a:r>
              <a:rPr lang="el-GR" sz="1750" dirty="0" err="1">
                <a:solidFill>
                  <a:srgbClr val="000000"/>
                </a:solidFill>
                <a:latin typeface="Arial"/>
                <a:ea typeface="Arial"/>
                <a:cs typeface="Arial"/>
                <a:sym typeface="Arial"/>
              </a:rPr>
              <a:t>Λατζιέρη</a:t>
            </a:r>
            <a:r>
              <a:rPr lang="el-GR" sz="1750" dirty="0">
                <a:solidFill>
                  <a:srgbClr val="000000"/>
                </a:solidFill>
                <a:latin typeface="Arial"/>
                <a:ea typeface="Arial"/>
                <a:cs typeface="Arial"/>
                <a:sym typeface="Arial"/>
              </a:rPr>
              <a:t>, Προσωπικό καθαριότητας, Υγειονομικά υπεύθυνοι.</a:t>
            </a:r>
            <a:endParaRPr lang="el-GR" sz="1750" dirty="0">
              <a:latin typeface="Arial"/>
              <a:ea typeface="Arial"/>
              <a:cs typeface="Arial"/>
              <a:sym typeface="Arial"/>
            </a:endParaRPr>
          </a:p>
          <a:p>
            <a:pPr marL="228600" lvl="0" indent="-117475" algn="l" rtl="0">
              <a:lnSpc>
                <a:spcPct val="70000"/>
              </a:lnSpc>
              <a:spcBef>
                <a:spcPts val="1800"/>
              </a:spcBef>
              <a:spcAft>
                <a:spcPts val="0"/>
              </a:spcAft>
              <a:buClr>
                <a:schemeClr val="dk1"/>
              </a:buClr>
              <a:buSzPts val="1750"/>
              <a:buNone/>
            </a:pPr>
            <a:endParaRPr sz="1750" dirty="0">
              <a:latin typeface="Arial"/>
              <a:ea typeface="Arial"/>
              <a:cs typeface="Arial"/>
              <a:sym typeface="Arial"/>
            </a:endParaRPr>
          </a:p>
          <a:p>
            <a:pPr marL="228600" lvl="0" indent="-117475" algn="l" rtl="0">
              <a:lnSpc>
                <a:spcPct val="70000"/>
              </a:lnSpc>
              <a:spcBef>
                <a:spcPts val="1000"/>
              </a:spcBef>
              <a:spcAft>
                <a:spcPts val="0"/>
              </a:spcAft>
              <a:buClr>
                <a:schemeClr val="dk1"/>
              </a:buClr>
              <a:buSzPts val="1750"/>
              <a:buNone/>
            </a:pPr>
            <a:endParaRPr sz="175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571500" y="1164122"/>
            <a:ext cx="10086474"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None/>
            </a:pPr>
            <a:r>
              <a:rPr lang="tr-TR" sz="3600" b="1" dirty="0">
                <a:solidFill>
                  <a:schemeClr val="accent1"/>
                </a:solidFill>
                <a:latin typeface="Arial"/>
                <a:ea typeface="Arial"/>
                <a:cs typeface="Arial"/>
                <a:sym typeface="Arial"/>
              </a:rPr>
              <a:t>2.1. </a:t>
            </a:r>
            <a:r>
              <a:rPr lang="el-GR" sz="3600" b="1" dirty="0">
                <a:solidFill>
                  <a:schemeClr val="accent1"/>
                </a:solidFill>
                <a:latin typeface="Arial"/>
                <a:ea typeface="Arial"/>
                <a:cs typeface="Arial"/>
                <a:sym typeface="Arial"/>
              </a:rPr>
              <a:t>Ορισμοί</a:t>
            </a:r>
            <a:br>
              <a:rPr lang="tr-TR" sz="4000" b="1" u="sng" dirty="0">
                <a:solidFill>
                  <a:schemeClr val="dk1"/>
                </a:solidFill>
              </a:rPr>
            </a:br>
            <a:endParaRPr sz="6000" dirty="0"/>
          </a:p>
        </p:txBody>
      </p:sp>
      <p:sp>
        <p:nvSpPr>
          <p:cNvPr id="253" name="Google Shape;253;p13"/>
          <p:cNvSpPr txBox="1">
            <a:spLocks noGrp="1"/>
          </p:cNvSpPr>
          <p:nvPr>
            <p:ph type="body" idx="1"/>
          </p:nvPr>
        </p:nvSpPr>
        <p:spPr>
          <a:xfrm>
            <a:off x="838200" y="1782523"/>
            <a:ext cx="11021008" cy="459028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000"/>
              </a:spcBef>
              <a:spcAft>
                <a:spcPts val="0"/>
              </a:spcAft>
              <a:buClr>
                <a:schemeClr val="dk1"/>
              </a:buClr>
              <a:buSzPct val="69498"/>
              <a:buChar char="•"/>
            </a:pPr>
            <a:r>
              <a:rPr lang="el-GR" dirty="0"/>
              <a:t>Υπάρχουν δύο μεγάλοι τύποι επιχειρήσεων με υπηρεσίες </a:t>
            </a:r>
            <a:r>
              <a:rPr lang="tr-TR" dirty="0"/>
              <a:t>F&amp;B </a:t>
            </a:r>
            <a:endParaRPr dirty="0"/>
          </a:p>
          <a:p>
            <a:pPr marL="457200" lvl="0" indent="-342900" algn="l" rtl="0">
              <a:lnSpc>
                <a:spcPct val="90000"/>
              </a:lnSpc>
              <a:spcBef>
                <a:spcPts val="1000"/>
              </a:spcBef>
              <a:spcAft>
                <a:spcPts val="0"/>
              </a:spcAft>
              <a:buClr>
                <a:schemeClr val="dk1"/>
              </a:buClr>
              <a:buSzPct val="69498"/>
              <a:buChar char="•"/>
            </a:pPr>
            <a:r>
              <a:rPr lang="el-GR" b="1" dirty="0"/>
              <a:t>Εμπορικές</a:t>
            </a:r>
            <a:r>
              <a:rPr lang="tr-TR" dirty="0"/>
              <a:t> − </a:t>
            </a:r>
            <a:r>
              <a:rPr lang="el-GR" dirty="0"/>
              <a:t>Σε αυτή την περίπτωση, οι υπηρεσίες </a:t>
            </a:r>
            <a:r>
              <a:rPr lang="tr-TR" dirty="0"/>
              <a:t>F&amp;B </a:t>
            </a:r>
            <a:r>
              <a:rPr lang="el-GR" dirty="0"/>
              <a:t>είναι η κύρια λειτουργία της επιχείρησης. Τα πιο γνωστά εμπορικά καταστήματα εστίασης είναι: ξενοδοχεία, κάθε είδους εστιατόρια, </a:t>
            </a:r>
            <a:r>
              <a:rPr lang="en-US" dirty="0"/>
              <a:t>lounge, </a:t>
            </a:r>
            <a:r>
              <a:rPr lang="el-GR" dirty="0"/>
              <a:t>καφετέριες, μπυραρίες, κλαμπ και μπαρ.</a:t>
            </a:r>
            <a:endParaRPr dirty="0"/>
          </a:p>
          <a:p>
            <a:pPr marL="457200" lvl="0" indent="-342900" algn="l" rtl="0">
              <a:lnSpc>
                <a:spcPct val="90000"/>
              </a:lnSpc>
              <a:spcBef>
                <a:spcPts val="1000"/>
              </a:spcBef>
              <a:spcAft>
                <a:spcPts val="0"/>
              </a:spcAft>
              <a:buClr>
                <a:schemeClr val="dk1"/>
              </a:buClr>
              <a:buSzPct val="69498"/>
              <a:buChar char="•"/>
            </a:pPr>
            <a:r>
              <a:rPr lang="el-GR" b="1" dirty="0"/>
              <a:t>Μη εμπορικές</a:t>
            </a:r>
            <a:r>
              <a:rPr lang="tr-TR" dirty="0"/>
              <a:t> − </a:t>
            </a:r>
            <a:r>
              <a:rPr lang="el-GR" dirty="0"/>
              <a:t>Οι μη εμπορικές επιχειρήσεις είναι δευτερεύουσες επιχειρήσεις που συνεργάζονται με τις κύριες. Αυτές οι </a:t>
            </a:r>
            <a:r>
              <a:rPr lang="tr-TR" dirty="0"/>
              <a:t>F&amp;B </a:t>
            </a:r>
            <a:r>
              <a:rPr lang="el-GR" dirty="0"/>
              <a:t>υπηρεσίες συνήθως αναλαμβάνουν την τροφοδοσία των πελατών με περιορισμένες επιλογές τροφίμων και ποτών. Αυτές οι επιχειρήσεις συχνά λειτουργούν με συμβάσεις. Για παράδειγμα, υπηρεσίες </a:t>
            </a:r>
            <a:r>
              <a:rPr lang="en-US" dirty="0"/>
              <a:t>F&amp;B </a:t>
            </a:r>
            <a:r>
              <a:rPr lang="el-GR" dirty="0"/>
              <a:t>που παρέχονται σε νοσοκομεία, ξενώνες και φυλακές.</a:t>
            </a:r>
            <a:endParaRPr dirty="0"/>
          </a:p>
          <a:p>
            <a:pPr marL="457200" lvl="0" indent="-342900" algn="l" rtl="0">
              <a:lnSpc>
                <a:spcPct val="90000"/>
              </a:lnSpc>
              <a:spcBef>
                <a:spcPts val="1000"/>
              </a:spcBef>
              <a:spcAft>
                <a:spcPts val="0"/>
              </a:spcAft>
              <a:buClr>
                <a:schemeClr val="dk1"/>
              </a:buClr>
              <a:buSzPct val="69498"/>
              <a:buChar char="•"/>
            </a:pPr>
            <a:r>
              <a:rPr lang="el-GR" dirty="0"/>
              <a:t>Σε αυτό το εκπαιδευτικό υλικό, εξετάζεται κυρίως ο κλάδος των εμπορικών υπηρεσιών </a:t>
            </a:r>
            <a:r>
              <a:rPr lang="tr-TR" dirty="0"/>
              <a:t>food and beverage. </a:t>
            </a:r>
            <a:r>
              <a:rPr lang="el-GR" dirty="0"/>
              <a:t>Ας κατανοήσουμε πρώτα κάποιες κοινές μορφές υπηρεσιών </a:t>
            </a:r>
            <a:r>
              <a:rPr lang="tr-TR" dirty="0"/>
              <a:t>F&amp;B.</a:t>
            </a:r>
            <a:endParaRPr dirty="0"/>
          </a:p>
          <a:p>
            <a:pPr marL="228600" lvl="0" indent="-114300" algn="just" rtl="0">
              <a:lnSpc>
                <a:spcPct val="90000"/>
              </a:lnSpc>
              <a:spcBef>
                <a:spcPts val="1000"/>
              </a:spcBef>
              <a:spcAft>
                <a:spcPts val="0"/>
              </a:spcAft>
              <a:buClr>
                <a:schemeClr val="dk1"/>
              </a:buClr>
              <a:buSzPct val="108108"/>
              <a:buNone/>
            </a:pPr>
            <a:endParaRPr sz="1800"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571500" y="1164122"/>
            <a:ext cx="10086474"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None/>
            </a:pPr>
            <a:r>
              <a:rPr lang="tr-TR" sz="3600" b="1" dirty="0">
                <a:solidFill>
                  <a:schemeClr val="accent1"/>
                </a:solidFill>
                <a:latin typeface="Arial"/>
                <a:ea typeface="Arial"/>
                <a:cs typeface="Arial"/>
                <a:sym typeface="Arial"/>
              </a:rPr>
              <a:t>2.1. </a:t>
            </a:r>
            <a:r>
              <a:rPr lang="el-GR" sz="3600" b="1" dirty="0">
                <a:solidFill>
                  <a:schemeClr val="accent1"/>
                </a:solidFill>
                <a:latin typeface="Arial"/>
                <a:ea typeface="Arial"/>
                <a:cs typeface="Arial"/>
                <a:sym typeface="Arial"/>
              </a:rPr>
              <a:t>Ορισμοί</a:t>
            </a:r>
            <a:br>
              <a:rPr lang="tr-TR" sz="4000" b="1" u="sng" dirty="0">
                <a:solidFill>
                  <a:schemeClr val="dk1"/>
                </a:solidFill>
              </a:rPr>
            </a:br>
            <a:endParaRPr sz="6000" dirty="0"/>
          </a:p>
        </p:txBody>
      </p:sp>
      <p:sp>
        <p:nvSpPr>
          <p:cNvPr id="259" name="Google Shape;259;p14"/>
          <p:cNvSpPr txBox="1">
            <a:spLocks noGrp="1"/>
          </p:cNvSpPr>
          <p:nvPr>
            <p:ph type="body" idx="1"/>
          </p:nvPr>
        </p:nvSpPr>
        <p:spPr>
          <a:xfrm>
            <a:off x="838200" y="1782523"/>
            <a:ext cx="10515600" cy="3966423"/>
          </a:xfrm>
          <a:prstGeom prst="rect">
            <a:avLst/>
          </a:prstGeom>
          <a:noFill/>
          <a:ln>
            <a:noFill/>
          </a:ln>
        </p:spPr>
        <p:txBody>
          <a:bodyPr spcFirstLastPara="1" wrap="square" lIns="91425" tIns="45700" rIns="91425" bIns="45700" anchor="t" anchorCtr="0">
            <a:normAutofit fontScale="70000" lnSpcReduction="20000"/>
          </a:bodyPr>
          <a:lstStyle/>
          <a:p>
            <a:pPr marL="457200" lvl="0" indent="-342900" algn="l" rtl="0">
              <a:lnSpc>
                <a:spcPct val="90000"/>
              </a:lnSpc>
              <a:spcBef>
                <a:spcPts val="1000"/>
              </a:spcBef>
              <a:spcAft>
                <a:spcPts val="0"/>
              </a:spcAft>
              <a:buClr>
                <a:schemeClr val="dk1"/>
              </a:buClr>
              <a:buSzPct val="82949"/>
              <a:buChar char="•"/>
            </a:pPr>
            <a:r>
              <a:rPr lang="el-GR" b="1" dirty="0"/>
              <a:t>Τι είναι το </a:t>
            </a:r>
            <a:r>
              <a:rPr lang="tr-TR" b="1" dirty="0"/>
              <a:t>Catering</a:t>
            </a:r>
            <a:r>
              <a:rPr lang="el-GR" b="1" dirty="0"/>
              <a:t>;</a:t>
            </a:r>
            <a:endParaRPr dirty="0"/>
          </a:p>
          <a:p>
            <a:pPr marL="457200" lvl="0" indent="-342900" algn="l" rtl="0">
              <a:lnSpc>
                <a:spcPct val="90000"/>
              </a:lnSpc>
              <a:spcBef>
                <a:spcPts val="1000"/>
              </a:spcBef>
              <a:spcAft>
                <a:spcPts val="0"/>
              </a:spcAft>
              <a:buClr>
                <a:schemeClr val="dk1"/>
              </a:buClr>
              <a:buSzPct val="82949"/>
              <a:buChar char="•"/>
            </a:pPr>
            <a:r>
              <a:rPr lang="tr-TR" dirty="0"/>
              <a:t>Catering </a:t>
            </a:r>
            <a:r>
              <a:rPr lang="el-GR" dirty="0"/>
              <a:t>είναι η υπηρεσία παροχής υπηρεσιών τροφίμων και ποτών (</a:t>
            </a:r>
            <a:r>
              <a:rPr lang="en-US" dirty="0"/>
              <a:t>F&amp;B) </a:t>
            </a:r>
            <a:r>
              <a:rPr lang="el-GR" dirty="0"/>
              <a:t>σε ανθρώπους που βρίσκονται σε απομακρυσμένη τοποθεσία. Είναι κομμάτι του κλάδου υπηρεσιών  </a:t>
            </a:r>
            <a:r>
              <a:rPr lang="tr-TR" dirty="0"/>
              <a:t>food and beverage. </a:t>
            </a:r>
            <a:r>
              <a:rPr lang="el-GR" dirty="0"/>
              <a:t>Για παράδειγμα, οργάνωση υπηρεσιών εστίασης σε έναν γάμο.  </a:t>
            </a:r>
            <a:endParaRPr dirty="0"/>
          </a:p>
          <a:p>
            <a:pPr marL="457200" lvl="0" indent="-342900" algn="l" rtl="0">
              <a:lnSpc>
                <a:spcPct val="90000"/>
              </a:lnSpc>
              <a:spcBef>
                <a:spcPts val="1000"/>
              </a:spcBef>
              <a:spcAft>
                <a:spcPts val="0"/>
              </a:spcAft>
              <a:buClr>
                <a:schemeClr val="dk1"/>
              </a:buClr>
              <a:buSzPct val="82949"/>
              <a:buChar char="•"/>
            </a:pPr>
            <a:r>
              <a:rPr lang="el-GR" b="1" dirty="0"/>
              <a:t>Τι είναι τα Εστιατόρια Ταχείας Εξυπηρέτησης, ΕΤΕ (</a:t>
            </a:r>
            <a:r>
              <a:rPr lang="tr-TR" b="1" i="1" dirty="0"/>
              <a:t>Quick Service Restaurants</a:t>
            </a:r>
            <a:r>
              <a:rPr lang="el-GR" b="1" i="1" dirty="0"/>
              <a:t>,</a:t>
            </a:r>
            <a:r>
              <a:rPr lang="tr-TR" b="1" dirty="0"/>
              <a:t>QSR</a:t>
            </a:r>
            <a:r>
              <a:rPr lang="el-GR" b="1" dirty="0"/>
              <a:t>);</a:t>
            </a:r>
            <a:endParaRPr dirty="0"/>
          </a:p>
          <a:p>
            <a:pPr marL="457200" lvl="0" indent="-342900" algn="l" rtl="0">
              <a:lnSpc>
                <a:spcPct val="90000"/>
              </a:lnSpc>
              <a:spcBef>
                <a:spcPts val="1000"/>
              </a:spcBef>
              <a:spcAft>
                <a:spcPts val="0"/>
              </a:spcAft>
              <a:buClr>
                <a:schemeClr val="dk1"/>
              </a:buClr>
              <a:buSzPct val="82949"/>
              <a:buChar char="•"/>
            </a:pPr>
            <a:r>
              <a:rPr lang="el-GR" dirty="0"/>
              <a:t>Είναι τα καταστήματα γρήγορου φαγητού όπου το φαγητό παρασκευάζεται, αγοράζεται και γενικά καταναλώνεται γρήγορα. Βασικός άξονας της λειτουργίας τους είναι η ευκολία. Επώνυμα καταστήματα όπως τα </a:t>
            </a:r>
            <a:r>
              <a:rPr lang="tr-TR" dirty="0"/>
              <a:t>McDonalds</a:t>
            </a:r>
            <a:r>
              <a:rPr lang="el-GR" dirty="0"/>
              <a:t> και τα</a:t>
            </a:r>
            <a:r>
              <a:rPr lang="tr-TR" dirty="0"/>
              <a:t> Nando’s </a:t>
            </a:r>
            <a:r>
              <a:rPr lang="el-GR" dirty="0"/>
              <a:t>είναι ΕΤΕ</a:t>
            </a:r>
            <a:r>
              <a:rPr lang="tr-TR" dirty="0"/>
              <a:t>.</a:t>
            </a:r>
            <a:endParaRPr dirty="0"/>
          </a:p>
          <a:p>
            <a:pPr marL="457200" lvl="0" indent="-342900" algn="l" rtl="0">
              <a:lnSpc>
                <a:spcPct val="90000"/>
              </a:lnSpc>
              <a:spcBef>
                <a:spcPts val="1000"/>
              </a:spcBef>
              <a:spcAft>
                <a:spcPts val="0"/>
              </a:spcAft>
              <a:buClr>
                <a:schemeClr val="dk1"/>
              </a:buClr>
              <a:buSzPct val="82949"/>
              <a:buChar char="•"/>
            </a:pPr>
            <a:r>
              <a:rPr lang="el-GR" b="1" dirty="0"/>
              <a:t>Τι είναι τα Εστιατόρια με Πλήρεις Υπηρεσίες (</a:t>
            </a:r>
            <a:r>
              <a:rPr lang="tr-TR" b="1" i="1" dirty="0"/>
              <a:t>Full Service Restaurants</a:t>
            </a:r>
            <a:r>
              <a:rPr lang="el-GR" b="1" i="1" dirty="0"/>
              <a:t>,</a:t>
            </a:r>
            <a:r>
              <a:rPr lang="el-GR" b="1" dirty="0"/>
              <a:t> </a:t>
            </a:r>
            <a:r>
              <a:rPr lang="tr-TR" b="1" dirty="0"/>
              <a:t>FSR</a:t>
            </a:r>
            <a:r>
              <a:rPr lang="el-GR" b="1" dirty="0"/>
              <a:t>);</a:t>
            </a:r>
            <a:endParaRPr dirty="0"/>
          </a:p>
          <a:p>
            <a:pPr marL="457200" lvl="0" indent="-342900" algn="l" rtl="0">
              <a:lnSpc>
                <a:spcPct val="90000"/>
              </a:lnSpc>
              <a:spcBef>
                <a:spcPts val="1000"/>
              </a:spcBef>
              <a:spcAft>
                <a:spcPts val="0"/>
              </a:spcAft>
              <a:buClr>
                <a:schemeClr val="dk1"/>
              </a:buClr>
              <a:buSzPct val="82949"/>
              <a:buChar char="•"/>
            </a:pPr>
            <a:r>
              <a:rPr lang="el-GR" dirty="0"/>
              <a:t>Είναι </a:t>
            </a:r>
            <a:r>
              <a:rPr lang="el-GR" dirty="0" err="1"/>
              <a:t>γκουρμέ</a:t>
            </a:r>
            <a:r>
              <a:rPr lang="el-GR" dirty="0"/>
              <a:t>, οικογενειακά, ειδικά, </a:t>
            </a:r>
            <a:r>
              <a:rPr lang="el-GR" dirty="0" err="1"/>
              <a:t>έθνικ</a:t>
            </a:r>
            <a:r>
              <a:rPr lang="el-GR" dirty="0"/>
              <a:t> ή θεματικά εστιατόρια. Σε αυτά τα εστιατόρια το μενού του φαγητού και των ποτών είναι πλούσιο και οι προσδοκίες των πελατών υψηλές. Βασικός άξονας της λειτουργίας τους είναι η καλύτερη ικανοποίηση και εμπειρία των πελατών. </a:t>
            </a:r>
            <a:endParaRPr dirty="0"/>
          </a:p>
          <a:p>
            <a:pPr marL="228600" lvl="0" indent="-114300" algn="just" rtl="0">
              <a:lnSpc>
                <a:spcPct val="90000"/>
              </a:lnSpc>
              <a:spcBef>
                <a:spcPts val="1000"/>
              </a:spcBef>
              <a:spcAft>
                <a:spcPts val="0"/>
              </a:spcAft>
              <a:buClr>
                <a:schemeClr val="dk1"/>
              </a:buClr>
              <a:buSzPct val="129032"/>
              <a:buNone/>
            </a:pPr>
            <a:endParaRPr sz="1800"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5"/>
          <p:cNvSpPr txBox="1">
            <a:spLocks noGrp="1"/>
          </p:cNvSpPr>
          <p:nvPr>
            <p:ph type="title"/>
          </p:nvPr>
        </p:nvSpPr>
        <p:spPr>
          <a:xfrm>
            <a:off x="571500" y="1164122"/>
            <a:ext cx="10086474"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None/>
            </a:pPr>
            <a:r>
              <a:rPr lang="tr-TR" sz="3600" b="1"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2.2. </a:t>
            </a:r>
            <a:r>
              <a:rPr lang="el-GR" sz="3600" b="1" dirty="0">
                <a:solidFill>
                  <a:schemeClr val="accen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Κανόνες σερβιρίσματος</a:t>
            </a:r>
            <a:br>
              <a:rPr lang="tr-TR" sz="4000" b="1" u="sng"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br>
            <a:endParaRPr sz="6000" dirty="0"/>
          </a:p>
        </p:txBody>
      </p:sp>
      <p:sp>
        <p:nvSpPr>
          <p:cNvPr id="265" name="Google Shape;265;p65"/>
          <p:cNvSpPr txBox="1">
            <a:spLocks noGrp="1"/>
          </p:cNvSpPr>
          <p:nvPr>
            <p:ph type="body" idx="1"/>
          </p:nvPr>
        </p:nvSpPr>
        <p:spPr>
          <a:xfrm>
            <a:off x="770466" y="1421278"/>
            <a:ext cx="10515600" cy="3966423"/>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lnSpc>
                <a:spcPct val="90000"/>
              </a:lnSpc>
              <a:spcBef>
                <a:spcPts val="1000"/>
              </a:spcBef>
              <a:spcAft>
                <a:spcPts val="0"/>
              </a:spcAft>
              <a:buSzPct val="66176"/>
              <a:buNone/>
            </a:pPr>
            <a:endParaRPr sz="3200" b="1" u="sng" dirty="0">
              <a:solidFill>
                <a:schemeClr val="dk1"/>
              </a:solidFill>
            </a:endParaRPr>
          </a:p>
          <a:p>
            <a:pPr marL="457200" lvl="0" indent="-332814" algn="l" rtl="0">
              <a:lnSpc>
                <a:spcPct val="90000"/>
              </a:lnSpc>
              <a:spcBef>
                <a:spcPts val="1000"/>
              </a:spcBef>
              <a:spcAft>
                <a:spcPts val="0"/>
              </a:spcAft>
              <a:buClr>
                <a:schemeClr val="dk1"/>
              </a:buClr>
              <a:buSzPct val="66176"/>
              <a:buChar char="•"/>
            </a:pPr>
            <a:r>
              <a:rPr lang="el-GR" sz="3200" dirty="0">
                <a:solidFill>
                  <a:schemeClr val="dk1"/>
                </a:solidFill>
              </a:rPr>
              <a:t>Οι υπηρεσίες και τα προϊόντα που προσφέρ</a:t>
            </a:r>
            <a:r>
              <a:rPr lang="el-GR" sz="3200" dirty="0"/>
              <a:t>ονται μπορεί να ποικίλουν, ωστόσο υπάρχουν προϋποθέσεις σχετικά με την λειτουργία και την πολιτική των καταστημάτων. Οι υπηρεσίες τροφίμων και ποτών (</a:t>
            </a:r>
            <a:r>
              <a:rPr lang="en-US" sz="3200" dirty="0"/>
              <a:t>F&amp;B) </a:t>
            </a:r>
            <a:r>
              <a:rPr lang="el-GR" sz="3200" dirty="0"/>
              <a:t>είναι κομμάτι των υπηρεσιών που σχετίζονται με τον κλάδο φιλοξενίας. Μπορεί να είναι μέρος ενός μεγάλου ξενοδοχείου ή μιας τουριστικής επιχείρησης και μπορεί επίσης να λειτουργούν ως ανεξάρτητη επιχείρηση.</a:t>
            </a:r>
            <a:endParaRPr dirty="0"/>
          </a:p>
          <a:p>
            <a:pPr marL="457200" lvl="0" indent="-228600" algn="l" rtl="0">
              <a:lnSpc>
                <a:spcPct val="90000"/>
              </a:lnSpc>
              <a:spcBef>
                <a:spcPts val="1000"/>
              </a:spcBef>
              <a:spcAft>
                <a:spcPts val="0"/>
              </a:spcAft>
              <a:buClr>
                <a:schemeClr val="dk1"/>
              </a:buClr>
              <a:buSzPct val="66176"/>
              <a:buNone/>
            </a:pPr>
            <a:endParaRPr sz="3200" b="1" dirty="0">
              <a:solidFill>
                <a:schemeClr val="dk1"/>
              </a:solidFill>
            </a:endParaRPr>
          </a:p>
          <a:p>
            <a:pPr marL="457200" lvl="0" indent="-332814" algn="l" rtl="0">
              <a:lnSpc>
                <a:spcPct val="90000"/>
              </a:lnSpc>
              <a:spcBef>
                <a:spcPts val="1000"/>
              </a:spcBef>
              <a:spcAft>
                <a:spcPts val="0"/>
              </a:spcAft>
              <a:buClr>
                <a:schemeClr val="dk1"/>
              </a:buClr>
              <a:buSzPct val="66176"/>
              <a:buChar char="•"/>
            </a:pPr>
            <a:r>
              <a:rPr lang="el-GR" sz="3200" b="1" dirty="0"/>
              <a:t>Οι υπηρεσίες </a:t>
            </a:r>
            <a:r>
              <a:rPr lang="tr-TR" sz="3200" b="1" dirty="0">
                <a:solidFill>
                  <a:schemeClr val="dk1"/>
                </a:solidFill>
              </a:rPr>
              <a:t>Food and Beverage </a:t>
            </a:r>
            <a:r>
              <a:rPr lang="el-GR" sz="3200" b="1" dirty="0">
                <a:solidFill>
                  <a:schemeClr val="dk1"/>
                </a:solidFill>
              </a:rPr>
              <a:t>(</a:t>
            </a:r>
            <a:r>
              <a:rPr lang="en-US" sz="3200" b="1" dirty="0">
                <a:solidFill>
                  <a:schemeClr val="dk1"/>
                </a:solidFill>
              </a:rPr>
              <a:t>F&amp;B) </a:t>
            </a:r>
            <a:r>
              <a:rPr lang="el-GR" sz="3200" b="1" dirty="0">
                <a:solidFill>
                  <a:schemeClr val="dk1"/>
                </a:solidFill>
              </a:rPr>
              <a:t>έρχονται μόνο μετά την προετοιμασία του γεύματος. Οι περισσότερες επιχειρήσεις </a:t>
            </a:r>
            <a:r>
              <a:rPr lang="tr-TR" sz="3200" b="1" dirty="0">
                <a:solidFill>
                  <a:schemeClr val="dk1"/>
                </a:solidFill>
              </a:rPr>
              <a:t>food and beverage </a:t>
            </a:r>
            <a:r>
              <a:rPr lang="el-GR" sz="3200" b="1" dirty="0">
                <a:solidFill>
                  <a:schemeClr val="dk1"/>
                </a:solidFill>
              </a:rPr>
              <a:t>λειτουργούν κυκλικά όπως φαίνεται παρακάτω:</a:t>
            </a:r>
            <a:endParaRPr dirty="0"/>
          </a:p>
          <a:p>
            <a:pPr marL="457200" lvl="0" indent="-228600" algn="l" rtl="0">
              <a:lnSpc>
                <a:spcPct val="90000"/>
              </a:lnSpc>
              <a:spcBef>
                <a:spcPts val="1000"/>
              </a:spcBef>
              <a:spcAft>
                <a:spcPts val="0"/>
              </a:spcAft>
              <a:buSzPct val="66176"/>
              <a:buNone/>
            </a:pPr>
            <a:endParaRPr sz="3200" b="1" u="sng" dirty="0">
              <a:solidFill>
                <a:schemeClr val="dk1"/>
              </a:solidFill>
            </a:endParaRPr>
          </a:p>
          <a:p>
            <a:pPr marL="228600" lvl="0" indent="-114300" algn="just" rtl="0">
              <a:lnSpc>
                <a:spcPct val="90000"/>
              </a:lnSpc>
              <a:spcBef>
                <a:spcPts val="1000"/>
              </a:spcBef>
              <a:spcAft>
                <a:spcPts val="0"/>
              </a:spcAft>
              <a:buClr>
                <a:schemeClr val="dk1"/>
              </a:buClr>
              <a:buSzPct val="117647"/>
              <a:buNone/>
            </a:pPr>
            <a:endParaRPr sz="1800" dirty="0">
              <a:latin typeface="Arial"/>
              <a:ea typeface="Arial"/>
              <a:cs typeface="Arial"/>
              <a:sym typeface="Arial"/>
            </a:endParaRPr>
          </a:p>
        </p:txBody>
      </p:sp>
      <p:sp>
        <p:nvSpPr>
          <p:cNvPr id="266" name="Google Shape;266;p65"/>
          <p:cNvSpPr/>
          <p:nvPr/>
        </p:nvSpPr>
        <p:spPr>
          <a:xfrm>
            <a:off x="3962400" y="5029200"/>
            <a:ext cx="6705600" cy="484632"/>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66"/>
          <p:cNvPicPr preferRelativeResize="0"/>
          <p:nvPr/>
        </p:nvPicPr>
        <p:blipFill rotWithShape="1">
          <a:blip r:embed="rId3">
            <a:alphaModFix/>
          </a:blip>
          <a:srcRect/>
          <a:stretch/>
        </p:blipFill>
        <p:spPr>
          <a:xfrm>
            <a:off x="930317" y="628165"/>
            <a:ext cx="9640186" cy="4720855"/>
          </a:xfrm>
          <a:prstGeom prst="rect">
            <a:avLst/>
          </a:prstGeom>
          <a:noFill/>
          <a:ln>
            <a:noFill/>
          </a:ln>
        </p:spPr>
      </p:pic>
      <p:sp>
        <p:nvSpPr>
          <p:cNvPr id="272" name="Google Shape;272;p66"/>
          <p:cNvSpPr/>
          <p:nvPr/>
        </p:nvSpPr>
        <p:spPr>
          <a:xfrm>
            <a:off x="1626506" y="6347459"/>
            <a:ext cx="912130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200" b="1" i="0" u="none" strike="noStrike" cap="none" dirty="0">
                <a:solidFill>
                  <a:srgbClr val="000000"/>
                </a:solidFill>
                <a:latin typeface="Arial"/>
                <a:ea typeface="Arial"/>
                <a:cs typeface="Arial"/>
                <a:sym typeface="Arial"/>
              </a:rPr>
              <a:t>Πηγή</a:t>
            </a:r>
            <a:r>
              <a:rPr lang="tr-TR" sz="1200" b="1" i="0" u="none" strike="noStrike" cap="none" dirty="0">
                <a:solidFill>
                  <a:srgbClr val="000000"/>
                </a:solidFill>
                <a:latin typeface="Arial"/>
                <a:ea typeface="Arial"/>
                <a:cs typeface="Arial"/>
                <a:sym typeface="Arial"/>
              </a:rPr>
              <a:t>: </a:t>
            </a:r>
            <a:r>
              <a:rPr lang="tr-TR" sz="1200" b="0" i="0" u="none" strike="noStrike" cap="none" dirty="0">
                <a:solidFill>
                  <a:srgbClr val="000000"/>
                </a:solidFill>
                <a:latin typeface="Arial"/>
                <a:ea typeface="Arial"/>
                <a:cs typeface="Arial"/>
                <a:sym typeface="Arial"/>
              </a:rPr>
              <a:t>https://www.tutorialspoint.com/food_and_beverage_services/food_and_beverage_services_quick_guide.htm</a:t>
            </a:r>
            <a:endParaRPr sz="12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CC2DE29-B742-44CC-85AB-84CB37624DCA}"/>
              </a:ext>
            </a:extLst>
          </p:cNvPr>
          <p:cNvSpPr txBox="1"/>
          <p:nvPr/>
        </p:nvSpPr>
        <p:spPr>
          <a:xfrm>
            <a:off x="1626506" y="5681833"/>
            <a:ext cx="9091386" cy="738664"/>
          </a:xfrm>
          <a:prstGeom prst="rect">
            <a:avLst/>
          </a:prstGeom>
          <a:noFill/>
        </p:spPr>
        <p:txBody>
          <a:bodyPr wrap="square" rtlCol="0">
            <a:spAutoFit/>
          </a:bodyPr>
          <a:lstStyle/>
          <a:p>
            <a:r>
              <a:rPr lang="el-GR" b="1" dirty="0"/>
              <a:t>Διαδικασίες της Προετοιμασίας Φαγητού και των υπηρεσιών </a:t>
            </a:r>
            <a:r>
              <a:rPr lang="en-US" b="1" dirty="0"/>
              <a:t>F&amp;B</a:t>
            </a:r>
            <a:r>
              <a:rPr lang="en-US" dirty="0"/>
              <a:t>: </a:t>
            </a:r>
            <a:r>
              <a:rPr lang="el-GR" dirty="0"/>
              <a:t>Αγορά </a:t>
            </a:r>
            <a:r>
              <a:rPr lang="el-GR" dirty="0">
                <a:sym typeface="Wingdings" panose="05000000000000000000" pitchFamily="2" charset="2"/>
              </a:rPr>
              <a:t> </a:t>
            </a:r>
            <a:r>
              <a:rPr lang="el-GR" dirty="0"/>
              <a:t>Αποθήκευση </a:t>
            </a:r>
            <a:r>
              <a:rPr lang="el-GR" dirty="0">
                <a:sym typeface="Wingdings" panose="05000000000000000000" pitchFamily="2" charset="2"/>
              </a:rPr>
              <a:t> Διανομή </a:t>
            </a:r>
            <a:r>
              <a:rPr lang="en-US" dirty="0">
                <a:sym typeface="Wingdings" panose="05000000000000000000" pitchFamily="2" charset="2"/>
              </a:rPr>
              <a:t> </a:t>
            </a:r>
            <a:r>
              <a:rPr lang="el-GR" dirty="0">
                <a:sym typeface="Wingdings" panose="05000000000000000000" pitchFamily="2" charset="2"/>
              </a:rPr>
              <a:t>Μαγείρεμα και Προετοιμασία  Προετοιμασία για Σερβίρισμα  Σερβίρισμα  Κατανάλωση  Καθαρισμός μετά την Κατανάλωση </a:t>
            </a:r>
            <a:endParaRPr lang="el-GR" dirty="0"/>
          </a:p>
        </p:txBody>
      </p:sp>
      <p:cxnSp>
        <p:nvCxnSpPr>
          <p:cNvPr id="4" name="Ευθύγραμμο βέλος σύνδεσης 3">
            <a:extLst>
              <a:ext uri="{FF2B5EF4-FFF2-40B4-BE49-F238E27FC236}">
                <a16:creationId xmlns:a16="http://schemas.microsoft.com/office/drawing/2014/main" id="{D7275FB3-636E-4ACD-BE30-02630FB64FFA}"/>
              </a:ext>
            </a:extLst>
          </p:cNvPr>
          <p:cNvCxnSpPr/>
          <p:nvPr/>
        </p:nvCxnSpPr>
        <p:spPr>
          <a:xfrm>
            <a:off x="1336431" y="1051780"/>
            <a:ext cx="97067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8"/>
          <p:cNvSpPr/>
          <p:nvPr/>
        </p:nvSpPr>
        <p:spPr>
          <a:xfrm>
            <a:off x="488742" y="167675"/>
            <a:ext cx="8511988"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endParaRPr>
          </a:p>
        </p:txBody>
      </p:sp>
      <p:sp>
        <p:nvSpPr>
          <p:cNvPr id="278" name="Google Shape;278;p68"/>
          <p:cNvSpPr/>
          <p:nvPr/>
        </p:nvSpPr>
        <p:spPr>
          <a:xfrm>
            <a:off x="604909" y="802172"/>
            <a:ext cx="9664505"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l-GR" sz="2800" b="1" i="0" u="none" strike="noStrike" cap="none" dirty="0">
                <a:solidFill>
                  <a:srgbClr val="000000"/>
                </a:solidFill>
                <a:latin typeface="Arial"/>
                <a:ea typeface="Arial"/>
                <a:cs typeface="Arial"/>
                <a:sym typeface="Arial"/>
              </a:rPr>
              <a:t>Κλάδος </a:t>
            </a:r>
            <a:r>
              <a:rPr lang="tr-TR" sz="2800" b="1" i="0" u="none" strike="noStrike" cap="none" dirty="0">
                <a:solidFill>
                  <a:srgbClr val="000000"/>
                </a:solidFill>
                <a:latin typeface="Arial"/>
                <a:ea typeface="Arial"/>
                <a:cs typeface="Arial"/>
                <a:sym typeface="Arial"/>
              </a:rPr>
              <a:t>F&amp;B</a:t>
            </a:r>
            <a:endParaRPr sz="2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l-GR" sz="1800" b="0" i="0" u="none" strike="noStrike" cap="none" dirty="0">
                <a:solidFill>
                  <a:srgbClr val="000000"/>
                </a:solidFill>
                <a:latin typeface="Arial"/>
                <a:ea typeface="Arial"/>
                <a:cs typeface="Arial"/>
                <a:sym typeface="Arial"/>
              </a:rPr>
              <a:t>Αν και οι υπηρεσίες </a:t>
            </a:r>
            <a:r>
              <a:rPr lang="tr-TR" sz="1800" b="0" i="0" u="none" strike="noStrike" cap="none" dirty="0">
                <a:solidFill>
                  <a:srgbClr val="000000"/>
                </a:solidFill>
                <a:latin typeface="Arial"/>
                <a:ea typeface="Arial"/>
                <a:cs typeface="Arial"/>
                <a:sym typeface="Arial"/>
              </a:rPr>
              <a:t>food and beverage </a:t>
            </a:r>
            <a:r>
              <a:rPr lang="el-GR" sz="1800" b="0" i="0" u="none" strike="noStrike" cap="none" dirty="0">
                <a:solidFill>
                  <a:srgbClr val="000000"/>
                </a:solidFill>
                <a:latin typeface="Arial"/>
                <a:ea typeface="Arial"/>
                <a:cs typeface="Arial"/>
                <a:sym typeface="Arial"/>
              </a:rPr>
              <a:t>είναι κομμάτι των γενικότερων υπηρεσιών, είναι </a:t>
            </a:r>
            <a:r>
              <a:rPr lang="el-GR" sz="1800" dirty="0"/>
              <a:t>σε μεγάλο βαθμό αυτοτελείς</a:t>
            </a:r>
            <a:r>
              <a:rPr lang="el-GR" sz="1800" b="0" i="0" u="none" strike="noStrike" cap="none" dirty="0">
                <a:solidFill>
                  <a:srgbClr val="000000"/>
                </a:solidFill>
                <a:latin typeface="Arial"/>
                <a:ea typeface="Arial"/>
                <a:cs typeface="Arial"/>
                <a:sym typeface="Arial"/>
              </a:rPr>
              <a:t>. Το </a:t>
            </a:r>
            <a:r>
              <a:rPr lang="en-US" sz="1800" b="0" i="0" u="none" strike="noStrike" cap="none" dirty="0">
                <a:solidFill>
                  <a:srgbClr val="000000"/>
                </a:solidFill>
                <a:latin typeface="Arial"/>
                <a:ea typeface="Arial"/>
                <a:cs typeface="Arial"/>
                <a:sym typeface="Arial"/>
              </a:rPr>
              <a:t>catering </a:t>
            </a:r>
            <a:r>
              <a:rPr lang="el-GR" sz="1800" b="0" i="0" u="none" strike="noStrike" cap="none" dirty="0">
                <a:solidFill>
                  <a:srgbClr val="000000"/>
                </a:solidFill>
                <a:latin typeface="Arial"/>
                <a:ea typeface="Arial"/>
                <a:cs typeface="Arial"/>
                <a:sym typeface="Arial"/>
              </a:rPr>
              <a:t>θεωρείται ξεχωριστή ειδικότητα που περιέχει πολλές δραστηριότητες, χαρακτηριστικά και διαδικασίες. Λαμβάνοντας αυτό υπόψιν, μπορεί να αξιολογηθεί σύμφωνα με τα ακόλουθα θέματα.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l-GR" sz="1800" dirty="0"/>
              <a:t>Κ</a:t>
            </a:r>
            <a:r>
              <a:rPr lang="el-GR" sz="1800" b="0" i="0" u="none" strike="noStrike" cap="none" dirty="0">
                <a:solidFill>
                  <a:srgbClr val="000000"/>
                </a:solidFill>
                <a:latin typeface="Arial"/>
                <a:ea typeface="Arial"/>
                <a:cs typeface="Arial"/>
                <a:sym typeface="Arial"/>
              </a:rPr>
              <a:t>αθαρισμός των χώρων εξυπηρέτησης, εκμάθηση του συστ</a:t>
            </a:r>
            <a:r>
              <a:rPr lang="el-GR" sz="1800" dirty="0"/>
              <a:t>ήματος εργασίας και του ωραρίου, γνώση των εργαλείων σερβιρίσματος και των χώρων και ωρών χρήσης τους, υλικά που χρησιμοποιούνται στην προετοιμασία των γευμάτων, τρόποι παρασκευής και μαγειρέματος, σε ποια ομάδα ανήκει το κάθε τι, πότε και πώς </a:t>
            </a:r>
            <a:r>
              <a:rPr lang="el-GR" sz="1800" dirty="0" err="1"/>
              <a:t>σερβίρονται</a:t>
            </a:r>
            <a:r>
              <a:rPr lang="el-GR" sz="1800" dirty="0"/>
              <a:t>, πώς χρησιμοποιούνται τα υλικά σε ποτά, θερμοκρασίες, τρόποι και ώρες εξυπηρέτησης, μάθηση των προτιμήσεων των καλεσμένων σχετικά με το φαγητό και το ποτό, γνώση των κοινωνικών και ψυχολογικών τους συνθηκών και ανάλογη δράση, οργάνωση του μενού, ορθή ομιλία, μάθηση και εφαρμογή μεθόδων πωλήσεων κ.τ.λ. μπορεί να εξηγηθούν.</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9"/>
          <p:cNvSpPr/>
          <p:nvPr/>
        </p:nvSpPr>
        <p:spPr>
          <a:xfrm>
            <a:off x="488742" y="167675"/>
            <a:ext cx="8511988"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endParaRPr>
          </a:p>
        </p:txBody>
      </p:sp>
      <p:sp>
        <p:nvSpPr>
          <p:cNvPr id="284" name="Google Shape;284;p69"/>
          <p:cNvSpPr/>
          <p:nvPr/>
        </p:nvSpPr>
        <p:spPr>
          <a:xfrm>
            <a:off x="185185" y="721352"/>
            <a:ext cx="11142178" cy="6032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l-GR" sz="2800" b="1" i="0" u="none" strike="noStrike" cap="none" dirty="0">
                <a:solidFill>
                  <a:srgbClr val="000000"/>
                </a:solidFill>
                <a:latin typeface="Arial"/>
                <a:ea typeface="Arial"/>
                <a:cs typeface="Arial"/>
                <a:sym typeface="Arial"/>
              </a:rPr>
              <a:t>Στόχοι των Υπηρεσιών Τροφίμων και Ποτών </a:t>
            </a:r>
            <a:br>
              <a:rPr lang="el-GR" sz="2800" b="1" i="0" u="none" strike="noStrike" cap="none" dirty="0">
                <a:solidFill>
                  <a:srgbClr val="000000"/>
                </a:solidFill>
                <a:latin typeface="Arial"/>
                <a:ea typeface="Arial"/>
                <a:cs typeface="Arial"/>
                <a:sym typeface="Arial"/>
              </a:rPr>
            </a:br>
            <a:r>
              <a:rPr lang="el-GR" sz="2800" b="1" i="0" u="none" strike="noStrike" cap="none" dirty="0">
                <a:solidFill>
                  <a:srgbClr val="000000"/>
                </a:solidFill>
                <a:latin typeface="Arial"/>
                <a:ea typeface="Arial"/>
                <a:cs typeface="Arial"/>
                <a:sym typeface="Arial"/>
              </a:rPr>
              <a:t>(</a:t>
            </a:r>
            <a:r>
              <a:rPr lang="tr-TR" sz="2800" b="1" i="0" u="none" strike="noStrike" cap="none" dirty="0">
                <a:solidFill>
                  <a:srgbClr val="000000"/>
                </a:solidFill>
                <a:latin typeface="Arial"/>
                <a:ea typeface="Arial"/>
                <a:cs typeface="Arial"/>
                <a:sym typeface="Arial"/>
              </a:rPr>
              <a:t>Food and Beverage</a:t>
            </a:r>
            <a:r>
              <a:rPr lang="el-GR" sz="2800" b="1" i="0" u="none" strike="noStrike" cap="none" dirty="0">
                <a:solidFill>
                  <a:srgbClr val="000000"/>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GR" sz="2000" b="0" i="0" u="none" strike="noStrike" cap="none" dirty="0">
                <a:solidFill>
                  <a:srgbClr val="000000"/>
                </a:solidFill>
                <a:latin typeface="Arial"/>
                <a:ea typeface="Arial"/>
                <a:cs typeface="Arial"/>
                <a:sym typeface="Arial"/>
              </a:rPr>
              <a:t>Οι υπηρεσίες </a:t>
            </a:r>
            <a:r>
              <a:rPr lang="tr-TR" sz="2000" b="0" i="0" u="none" strike="noStrike" cap="none" dirty="0">
                <a:solidFill>
                  <a:srgbClr val="000000"/>
                </a:solidFill>
                <a:latin typeface="Arial"/>
                <a:ea typeface="Arial"/>
                <a:cs typeface="Arial"/>
                <a:sym typeface="Arial"/>
              </a:rPr>
              <a:t>food and beverage </a:t>
            </a:r>
            <a:r>
              <a:rPr lang="el-GR" sz="2000" b="0" i="0" u="none" strike="noStrike" cap="none" dirty="0">
                <a:solidFill>
                  <a:srgbClr val="000000"/>
                </a:solidFill>
                <a:latin typeface="Arial"/>
                <a:ea typeface="Arial"/>
                <a:cs typeface="Arial"/>
                <a:sym typeface="Arial"/>
              </a:rPr>
              <a:t>θεωρούνται ως τρόπος </a:t>
            </a:r>
            <a:r>
              <a:rPr lang="el-GR" sz="2000" dirty="0"/>
              <a:t>μέσα από τον οποίο οι άνθρωποι λαμβάνουν ένα αίσθημα </a:t>
            </a:r>
            <a:r>
              <a:rPr lang="el-GR" sz="2000" b="0" i="0" u="none" strike="noStrike" cap="none" dirty="0">
                <a:solidFill>
                  <a:srgbClr val="000000"/>
                </a:solidFill>
                <a:latin typeface="Arial"/>
                <a:ea typeface="Arial"/>
                <a:cs typeface="Arial"/>
                <a:sym typeface="Arial"/>
              </a:rPr>
              <a:t>ικανοποίησης και άνεσης στη σημερινή εποχή. Οι κύριοι στόχοι των υπηρεσιών αυτών είναι</a:t>
            </a:r>
            <a:r>
              <a:rPr lang="tr-TR"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Ικανοποίηση των ακόλουθων αναγκών:</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o </a:t>
            </a:r>
            <a:r>
              <a:rPr lang="el-GR" sz="2000" dirty="0"/>
              <a:t>Φυσιολογικές</a:t>
            </a: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Η ανάγκη του να γευόμαστε ποικιλίες τροφίμων.</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o </a:t>
            </a:r>
            <a:r>
              <a:rPr lang="el-GR" sz="2000" b="0" i="0" u="none" strike="noStrike" cap="none" dirty="0">
                <a:solidFill>
                  <a:srgbClr val="000000"/>
                </a:solidFill>
                <a:latin typeface="Arial"/>
                <a:ea typeface="Arial"/>
                <a:cs typeface="Arial"/>
                <a:sym typeface="Arial"/>
              </a:rPr>
              <a:t>Οικονομικές</a:t>
            </a: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Η ανάγκη παροχής υπηρεσιών </a:t>
            </a:r>
            <a:r>
              <a:rPr lang="tr-TR" sz="2000" b="0" i="0" u="none" strike="noStrike" cap="none" dirty="0">
                <a:solidFill>
                  <a:srgbClr val="000000"/>
                </a:solidFill>
                <a:latin typeface="Arial"/>
                <a:ea typeface="Arial"/>
                <a:cs typeface="Arial"/>
                <a:sym typeface="Arial"/>
              </a:rPr>
              <a:t>F&amp;B </a:t>
            </a:r>
            <a:r>
              <a:rPr lang="el-GR" sz="2000" b="0" i="0" u="none" strike="noStrike" cap="none" dirty="0">
                <a:solidFill>
                  <a:srgbClr val="000000"/>
                </a:solidFill>
                <a:latin typeface="Arial"/>
                <a:ea typeface="Arial"/>
                <a:cs typeface="Arial"/>
                <a:sym typeface="Arial"/>
              </a:rPr>
              <a:t>σε συγκεκριμένο κόστος</a:t>
            </a:r>
            <a:r>
              <a:rPr lang="tr-TR" sz="20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o </a:t>
            </a:r>
            <a:r>
              <a:rPr lang="el-GR" sz="2000" b="0" i="0" u="none" strike="noStrike" cap="none" dirty="0">
                <a:solidFill>
                  <a:srgbClr val="000000"/>
                </a:solidFill>
                <a:latin typeface="Arial"/>
                <a:ea typeface="Arial"/>
                <a:cs typeface="Arial"/>
                <a:sym typeface="Arial"/>
              </a:rPr>
              <a:t>Κοινωνικές</a:t>
            </a: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Η ανάγκη ύπαρξης φιλικής ατμόσφαιρας</a:t>
            </a:r>
            <a:r>
              <a:rPr lang="tr-TR" sz="20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o </a:t>
            </a:r>
            <a:r>
              <a:rPr lang="el-GR" sz="2000" b="0" i="0" u="none" strike="noStrike" cap="none" dirty="0">
                <a:solidFill>
                  <a:srgbClr val="000000"/>
                </a:solidFill>
                <a:latin typeface="Arial"/>
                <a:ea typeface="Arial"/>
                <a:cs typeface="Arial"/>
                <a:sym typeface="Arial"/>
              </a:rPr>
              <a:t>Ψυχολογικές</a:t>
            </a:r>
            <a:r>
              <a:rPr lang="tr-TR" sz="2000" b="0" i="0" u="none" strike="noStrike" cap="none" dirty="0">
                <a:solidFill>
                  <a:srgbClr val="000000"/>
                </a:solidFill>
                <a:latin typeface="Arial"/>
                <a:ea typeface="Arial"/>
                <a:cs typeface="Arial"/>
                <a:sym typeface="Arial"/>
              </a:rPr>
              <a:t>: </a:t>
            </a:r>
            <a:r>
              <a:rPr lang="el-GR" sz="2000" dirty="0"/>
              <a:t>Η ανάγκη ενίσχυσης της αυτοεκτίμησης</a:t>
            </a:r>
            <a:r>
              <a:rPr lang="tr-TR" sz="20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Παροχή υψηλής ποιότητας τροφίμων και ποτών.</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Παροχή φιλικής και φιλόξενης ατμόσφαιρας</a:t>
            </a:r>
            <a:r>
              <a:rPr lang="tr-TR" sz="20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Παροχή επαγγελματικών υπηρεσιών, σύμφωνα με κανόνες υγιεινής και ασφάλειας</a:t>
            </a:r>
            <a:r>
              <a:rPr lang="tr-TR" sz="20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Απόδοση αξίας χρημάτων</a:t>
            </a:r>
            <a:r>
              <a:rPr lang="tr-TR" sz="20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0" i="0" u="none" strike="noStrike" cap="none" dirty="0">
                <a:solidFill>
                  <a:srgbClr val="000000"/>
                </a:solidFill>
                <a:latin typeface="Arial"/>
                <a:ea typeface="Arial"/>
                <a:cs typeface="Arial"/>
                <a:sym typeface="Arial"/>
              </a:rPr>
              <a:t>∙ </a:t>
            </a:r>
            <a:r>
              <a:rPr lang="el-GR" sz="2000" b="0" i="0" u="none" strike="noStrike" cap="none" dirty="0">
                <a:solidFill>
                  <a:srgbClr val="000000"/>
                </a:solidFill>
                <a:latin typeface="Arial"/>
                <a:ea typeface="Arial"/>
                <a:cs typeface="Arial"/>
                <a:sym typeface="Arial"/>
              </a:rPr>
              <a:t>Διατήρηση των υπαρχόντων πελατών και απόκτηση νέων.</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p:nvPr/>
        </p:nvSpPr>
        <p:spPr>
          <a:xfrm>
            <a:off x="488742" y="167675"/>
            <a:ext cx="8511988"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3200"/>
              <a:buFont typeface="Arial"/>
              <a:buNone/>
            </a:pPr>
            <a:endParaRPr sz="3200" b="1" i="0" u="sng" strike="noStrike" cap="none">
              <a:solidFill>
                <a:schemeClr val="dk1"/>
              </a:solidFill>
              <a:latin typeface="Arial"/>
              <a:ea typeface="Arial"/>
              <a:cs typeface="Arial"/>
              <a:sym typeface="Arial"/>
            </a:endParaRPr>
          </a:p>
        </p:txBody>
      </p:sp>
      <p:sp>
        <p:nvSpPr>
          <p:cNvPr id="290" name="Google Shape;290;p21"/>
          <p:cNvSpPr/>
          <p:nvPr/>
        </p:nvSpPr>
        <p:spPr>
          <a:xfrm>
            <a:off x="488742" y="785873"/>
            <a:ext cx="10887075" cy="5663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2800" i="0" u="none" strike="noStrike" cap="none" dirty="0">
                <a:solidFill>
                  <a:srgbClr val="000000"/>
                </a:solidFill>
                <a:latin typeface="Arial"/>
                <a:ea typeface="Arial"/>
                <a:cs typeface="Arial"/>
                <a:sym typeface="Arial"/>
              </a:rPr>
              <a:t>Οι υπηρεσίες του κλάδου </a:t>
            </a:r>
            <a:r>
              <a:rPr lang="el-GR" sz="2800" b="1" i="0" u="none" strike="noStrike" cap="none" dirty="0">
                <a:solidFill>
                  <a:srgbClr val="000000"/>
                </a:solidFill>
                <a:latin typeface="Arial"/>
                <a:ea typeface="Arial"/>
                <a:cs typeface="Arial"/>
                <a:sym typeface="Arial"/>
              </a:rPr>
              <a:t>τροφίμων και ποτών (</a:t>
            </a:r>
            <a:r>
              <a:rPr lang="tr-TR" sz="2800" b="1" i="0" u="none" strike="noStrike" cap="none" dirty="0">
                <a:solidFill>
                  <a:srgbClr val="000000"/>
                </a:solidFill>
                <a:latin typeface="Arial"/>
                <a:ea typeface="Arial"/>
                <a:cs typeface="Arial"/>
                <a:sym typeface="Arial"/>
              </a:rPr>
              <a:t>Food and </a:t>
            </a:r>
            <a:r>
              <a:rPr lang="el-GR" sz="2800" b="1" i="0" u="none" strike="noStrike" cap="none" dirty="0">
                <a:solidFill>
                  <a:srgbClr val="000000"/>
                </a:solidFill>
                <a:latin typeface="Arial"/>
                <a:ea typeface="Arial"/>
                <a:cs typeface="Arial"/>
                <a:sym typeface="Arial"/>
              </a:rPr>
              <a:t>Β</a:t>
            </a:r>
            <a:r>
              <a:rPr lang="tr-TR" sz="2800" b="1" i="0" u="none" strike="noStrike" cap="none" dirty="0">
                <a:solidFill>
                  <a:srgbClr val="000000"/>
                </a:solidFill>
                <a:latin typeface="Arial"/>
                <a:ea typeface="Arial"/>
                <a:cs typeface="Arial"/>
                <a:sym typeface="Arial"/>
              </a:rPr>
              <a:t>everage</a:t>
            </a:r>
            <a:r>
              <a:rPr lang="el-GR" sz="2800" b="1" i="0" u="none" strike="noStrike" cap="none" dirty="0">
                <a:solidFill>
                  <a:srgbClr val="000000"/>
                </a:solidFill>
                <a:latin typeface="Arial"/>
                <a:ea typeface="Arial"/>
                <a:cs typeface="Arial"/>
                <a:sym typeface="Arial"/>
              </a:rPr>
              <a:t>)</a:t>
            </a:r>
            <a:r>
              <a:rPr lang="tr-TR" sz="2800" b="1" i="0" u="none" strike="noStrike" cap="none" dirty="0">
                <a:solidFill>
                  <a:srgbClr val="000000"/>
                </a:solidFill>
                <a:latin typeface="Arial"/>
                <a:ea typeface="Arial"/>
                <a:cs typeface="Arial"/>
                <a:sym typeface="Arial"/>
              </a:rPr>
              <a:t> </a:t>
            </a:r>
            <a:r>
              <a:rPr lang="el-GR" sz="2800" i="0" u="none" strike="noStrike" cap="none" dirty="0">
                <a:solidFill>
                  <a:srgbClr val="000000"/>
                </a:solidFill>
                <a:latin typeface="Arial"/>
                <a:ea typeface="Arial"/>
                <a:cs typeface="Arial"/>
                <a:sym typeface="Arial"/>
              </a:rPr>
              <a:t>συνεισφέρουν σημαντικά στα κέρδη του τομέα φιλοξενίας. Με την αύξηση της σημασίας των επιχειρηματικών συνεδρίων και της ποικιλίας προσωπικών και κοινωνικών εκδηλώσεων, μεγάλος αριθμός πελατών επισκέπτονται συχνά εγκαταστάσεις </a:t>
            </a:r>
            <a:r>
              <a:rPr lang="en-US" sz="2800" i="0" u="none" strike="noStrike" cap="none" dirty="0">
                <a:solidFill>
                  <a:srgbClr val="000000"/>
                </a:solidFill>
                <a:latin typeface="Arial"/>
                <a:ea typeface="Arial"/>
                <a:cs typeface="Arial"/>
                <a:sym typeface="Arial"/>
              </a:rPr>
              <a:t>catering.</a:t>
            </a:r>
            <a:r>
              <a:rPr lang="el-GR" sz="2800" i="0" u="none" strike="noStrike" cap="none" dirty="0">
                <a:solidFill>
                  <a:srgbClr val="000000"/>
                </a:solidFill>
                <a:latin typeface="Arial"/>
                <a:ea typeface="Arial"/>
                <a:cs typeface="Arial"/>
                <a:sym typeface="Arial"/>
              </a:rPr>
              <a:t> Οι εργαζόμενοι του κλάδου </a:t>
            </a:r>
            <a:r>
              <a:rPr lang="en-US" sz="2800" i="0" u="none" strike="noStrike" cap="none" dirty="0">
                <a:solidFill>
                  <a:srgbClr val="000000"/>
                </a:solidFill>
                <a:latin typeface="Arial"/>
                <a:ea typeface="Arial"/>
                <a:cs typeface="Arial"/>
                <a:sym typeface="Arial"/>
              </a:rPr>
              <a:t>F&amp;B </a:t>
            </a:r>
            <a:r>
              <a:rPr lang="el-GR" sz="2800" i="0" u="none" strike="noStrike" cap="none" dirty="0">
                <a:solidFill>
                  <a:srgbClr val="000000"/>
                </a:solidFill>
                <a:latin typeface="Arial"/>
                <a:ea typeface="Arial"/>
                <a:cs typeface="Arial"/>
                <a:sym typeface="Arial"/>
              </a:rPr>
              <a:t>δουλεύουν ασταμάτητα για να ενισχύσουν την εμπειρία των πελα</a:t>
            </a:r>
            <a:r>
              <a:rPr lang="el-GR" sz="2800" dirty="0"/>
              <a:t>τών μέσω των υπηρεσιών τους.</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2800" b="0" i="0" u="none" strike="noStrike" cap="none" dirty="0">
                <a:solidFill>
                  <a:srgbClr val="000000"/>
                </a:solidFill>
                <a:latin typeface="Arial"/>
                <a:ea typeface="Arial"/>
                <a:cs typeface="Arial"/>
                <a:sym typeface="Arial"/>
              </a:rPr>
              <a:t>Οι υπηρεσίες </a:t>
            </a:r>
            <a:r>
              <a:rPr lang="tr-TR" sz="2800" b="0" i="0" u="none" strike="noStrike" cap="none" dirty="0">
                <a:solidFill>
                  <a:srgbClr val="000000"/>
                </a:solidFill>
                <a:latin typeface="Arial"/>
                <a:ea typeface="Arial"/>
                <a:cs typeface="Arial"/>
                <a:sym typeface="Arial"/>
              </a:rPr>
              <a:t>F&amp;B</a:t>
            </a:r>
            <a:r>
              <a:rPr lang="el-GR" sz="2800" b="0" i="0" u="none" strike="noStrike" cap="none" dirty="0">
                <a:solidFill>
                  <a:srgbClr val="000000"/>
                </a:solidFill>
                <a:latin typeface="Arial"/>
                <a:ea typeface="Arial"/>
                <a:cs typeface="Arial"/>
                <a:sym typeface="Arial"/>
              </a:rPr>
              <a:t> διανέμουν τρόφιμα και ποτά στις επιχειρήσεις των πελατών τους σε συγκεκριμένες τοποθεσίες</a:t>
            </a:r>
            <a:r>
              <a:rPr lang="en-US" sz="2800" b="0" i="0" u="none" strike="noStrike" cap="none" dirty="0">
                <a:solidFill>
                  <a:srgbClr val="000000"/>
                </a:solidFill>
                <a:latin typeface="Arial"/>
                <a:ea typeface="Arial"/>
                <a:cs typeface="Arial"/>
                <a:sym typeface="Arial"/>
              </a:rPr>
              <a:t> </a:t>
            </a:r>
            <a:r>
              <a:rPr lang="el-GR" sz="2800" b="0" i="0" u="none" strike="noStrike" cap="none" dirty="0">
                <a:solidFill>
                  <a:srgbClr val="000000"/>
                </a:solidFill>
                <a:latin typeface="Arial"/>
                <a:ea typeface="Arial"/>
                <a:cs typeface="Arial"/>
                <a:sym typeface="Arial"/>
              </a:rPr>
              <a:t>(στις εγκαταστάσεις) όπως ξενοδοχεία, εστιατόρια ή </a:t>
            </a:r>
            <a:r>
              <a:rPr lang="el-GR" sz="2800" dirty="0"/>
              <a:t>στις προορισμένες εγκαταστάσεις του πελάτη (εκτός των εγκαταστάσεων).</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p:nvPr/>
        </p:nvSpPr>
        <p:spPr>
          <a:xfrm>
            <a:off x="329743" y="-260762"/>
            <a:ext cx="10944809" cy="288047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000"/>
              <a:buFont typeface="Arial"/>
              <a:buNone/>
            </a:pPr>
            <a:r>
              <a:rPr lang="el-GR" sz="4000" b="1" dirty="0">
                <a:solidFill>
                  <a:schemeClr val="accent1"/>
                </a:solidFill>
              </a:rPr>
              <a:t>ΕΝΟΤΗΤΑ</a:t>
            </a:r>
            <a:r>
              <a:rPr lang="tr-TR" sz="4000" b="1" i="0" u="none" strike="noStrike" cap="none" dirty="0">
                <a:solidFill>
                  <a:schemeClr val="accent1"/>
                </a:solidFill>
                <a:latin typeface="Arial"/>
                <a:ea typeface="Arial"/>
                <a:cs typeface="Arial"/>
                <a:sym typeface="Arial"/>
              </a:rPr>
              <a:t> 3:</a:t>
            </a:r>
            <a:r>
              <a:rPr lang="tr-TR" sz="4000" b="1" i="0" u="none" strike="noStrike" cap="none" dirty="0">
                <a:solidFill>
                  <a:schemeClr val="dk1"/>
                </a:solidFill>
                <a:latin typeface="Arial"/>
                <a:ea typeface="Arial"/>
                <a:cs typeface="Arial"/>
                <a:sym typeface="Arial"/>
              </a:rPr>
              <a:t> </a:t>
            </a:r>
            <a:br>
              <a:rPr lang="el-GR" sz="4000" b="1" i="0" u="none" strike="noStrike" cap="none" dirty="0">
                <a:solidFill>
                  <a:schemeClr val="dk1"/>
                </a:solidFill>
                <a:latin typeface="Arial"/>
                <a:ea typeface="Arial"/>
                <a:cs typeface="Arial"/>
                <a:sym typeface="Arial"/>
              </a:rPr>
            </a:br>
            <a:r>
              <a:rPr lang="el-GR" sz="4000" b="1" i="0" u="none" strike="noStrike" cap="none" dirty="0">
                <a:solidFill>
                  <a:schemeClr val="accent1"/>
                </a:solidFill>
                <a:latin typeface="Arial"/>
                <a:ea typeface="Arial"/>
                <a:cs typeface="Arial"/>
                <a:sym typeface="Arial"/>
              </a:rPr>
              <a:t>Διοίκηση</a:t>
            </a:r>
            <a:r>
              <a:rPr lang="tr-TR" sz="4000" b="1" i="0" u="none" strike="noStrike" cap="none" dirty="0">
                <a:solidFill>
                  <a:schemeClr val="accent1"/>
                </a:solidFill>
                <a:latin typeface="Arial"/>
                <a:ea typeface="Arial"/>
                <a:cs typeface="Arial"/>
                <a:sym typeface="Arial"/>
              </a:rPr>
              <a:t>: </a:t>
            </a:r>
            <a:r>
              <a:rPr lang="el-GR" sz="4000" b="1" i="0" u="none" strike="noStrike" cap="none" dirty="0">
                <a:solidFill>
                  <a:schemeClr val="accent1"/>
                </a:solidFill>
                <a:latin typeface="Arial"/>
                <a:ea typeface="Arial"/>
                <a:cs typeface="Arial"/>
                <a:sym typeface="Arial"/>
              </a:rPr>
              <a:t>Στρατηγικές και Τεχνικές </a:t>
            </a:r>
            <a:br>
              <a:rPr lang="el-GR" sz="4000" b="1" i="0" u="none" strike="noStrike" cap="none" dirty="0">
                <a:solidFill>
                  <a:schemeClr val="accent1"/>
                </a:solidFill>
                <a:latin typeface="Arial"/>
                <a:ea typeface="Arial"/>
                <a:cs typeface="Arial"/>
                <a:sym typeface="Arial"/>
              </a:rPr>
            </a:br>
            <a:r>
              <a:rPr lang="el-GR" sz="4000" b="1" i="0" u="none" strike="noStrike" cap="none" dirty="0">
                <a:solidFill>
                  <a:schemeClr val="accent1"/>
                </a:solidFill>
                <a:latin typeface="Arial"/>
                <a:ea typeface="Arial"/>
                <a:cs typeface="Arial"/>
                <a:sym typeface="Arial"/>
              </a:rPr>
              <a:t>στον Τομέα του Επισιτισμού</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p:txBody>
      </p:sp>
      <p:sp>
        <p:nvSpPr>
          <p:cNvPr id="296" name="Google Shape;296;p19"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9"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9"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9"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9" descr="Business sense ile ilgili görsel sonucu"/>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9" descr="Business sense ile ilgili görsel sonucu"/>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2" name="Google Shape;302;p19" descr="Guide to Chase Strategy: Production Matches Demand – Welp Magazine"/>
          <p:cNvPicPr preferRelativeResize="0"/>
          <p:nvPr/>
        </p:nvPicPr>
        <p:blipFill rotWithShape="1">
          <a:blip r:embed="rId3">
            <a:alphaModFix/>
          </a:blip>
          <a:srcRect/>
          <a:stretch/>
        </p:blipFill>
        <p:spPr>
          <a:xfrm>
            <a:off x="2412459" y="2507962"/>
            <a:ext cx="7322472" cy="34644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title"/>
          </p:nvPr>
        </p:nvSpPr>
        <p:spPr>
          <a:xfrm>
            <a:off x="825500" y="7704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tr-TR" sz="3959" dirty="0"/>
            </a:br>
            <a:br>
              <a:rPr lang="tr-TR" sz="3959" dirty="0"/>
            </a:br>
            <a:r>
              <a:rPr lang="tr-TR" sz="3600" b="1" dirty="0">
                <a:solidFill>
                  <a:schemeClr val="accent1"/>
                </a:solidFill>
                <a:latin typeface="Arial"/>
                <a:ea typeface="Arial"/>
                <a:cs typeface="Arial"/>
                <a:sym typeface="Arial"/>
              </a:rPr>
              <a:t>3.1. </a:t>
            </a:r>
            <a:r>
              <a:rPr lang="el-GR" sz="3600" b="1" dirty="0">
                <a:solidFill>
                  <a:schemeClr val="accent1"/>
                </a:solidFill>
                <a:latin typeface="Arial"/>
                <a:ea typeface="Arial"/>
                <a:cs typeface="Arial"/>
                <a:sym typeface="Arial"/>
              </a:rPr>
              <a:t>Στρατηγικές Διοίκησης στον Τομέα Εστίασης</a:t>
            </a:r>
            <a:br>
              <a:rPr lang="tr-TR" sz="3600" b="1" dirty="0">
                <a:solidFill>
                  <a:schemeClr val="accent1"/>
                </a:solidFill>
                <a:latin typeface="Arial"/>
                <a:ea typeface="Arial"/>
                <a:cs typeface="Arial"/>
                <a:sym typeface="Arial"/>
              </a:rPr>
            </a:br>
            <a:br>
              <a:rPr lang="tr-TR" b="1" dirty="0">
                <a:solidFill>
                  <a:schemeClr val="accent1"/>
                </a:solidFill>
                <a:latin typeface="Arial"/>
                <a:ea typeface="Arial"/>
                <a:cs typeface="Arial"/>
                <a:sym typeface="Arial"/>
              </a:rPr>
            </a:br>
            <a:endParaRPr b="1" dirty="0">
              <a:solidFill>
                <a:schemeClr val="accent1"/>
              </a:solidFill>
              <a:latin typeface="Arial"/>
              <a:ea typeface="Arial"/>
              <a:cs typeface="Arial"/>
              <a:sym typeface="Arial"/>
            </a:endParaRPr>
          </a:p>
        </p:txBody>
      </p:sp>
      <p:sp>
        <p:nvSpPr>
          <p:cNvPr id="308" name="Google Shape;308;p20"/>
          <p:cNvSpPr txBox="1">
            <a:spLocks noGrp="1"/>
          </p:cNvSpPr>
          <p:nvPr>
            <p:ph type="body" idx="1"/>
          </p:nvPr>
        </p:nvSpPr>
        <p:spPr>
          <a:xfrm>
            <a:off x="762000" y="2134340"/>
            <a:ext cx="11087100" cy="396642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l-GR" dirty="0"/>
              <a:t>Ο κόσμος θα συνεχίσει να εξελίσσεται στα επερχόμενα χρόνια. Νέες τάσεις και ιδέες θα χρειαστεί να ληφθούν υπόψιν, και πιθανόν να προκύψουν καινοτόμα και δημιουργικά έργα, που θα χρειαστούν στήριξη.</a:t>
            </a:r>
            <a:endParaRPr dirty="0"/>
          </a:p>
          <a:p>
            <a:pPr marL="457200" lvl="0" indent="-342900" algn="l" rtl="0">
              <a:lnSpc>
                <a:spcPct val="90000"/>
              </a:lnSpc>
              <a:spcBef>
                <a:spcPts val="1000"/>
              </a:spcBef>
              <a:spcAft>
                <a:spcPts val="0"/>
              </a:spcAft>
              <a:buClr>
                <a:schemeClr val="dk1"/>
              </a:buClr>
              <a:buSzPts val="1800"/>
              <a:buChar char="•"/>
            </a:pPr>
            <a:r>
              <a:rPr lang="el-GR" dirty="0"/>
              <a:t>Χρειάζεται επίσης να ελέγχουμε την αποτελεσματικότητα της στρατηγικής και της βιωσιμότητας κάθε πρωτοβουλίας. Επομένως, πρέπει να πραγματοποιηθεί έλεγχος για την αναγνώριση του τι λειτουργεί καλύτερα, την ανανέωση της στρατηγικής όπως χρειάζεται, και την εκτέλεση απαραίτητων αλλαγών.  </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70"/>
          <p:cNvSpPr txBox="1">
            <a:spLocks noGrp="1"/>
          </p:cNvSpPr>
          <p:nvPr>
            <p:ph type="title"/>
          </p:nvPr>
        </p:nvSpPr>
        <p:spPr>
          <a:xfrm>
            <a:off x="825500" y="7704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tr-TR" sz="3959" dirty="0"/>
            </a:br>
            <a:br>
              <a:rPr lang="tr-TR" sz="3959" dirty="0"/>
            </a:br>
            <a:r>
              <a:rPr lang="tr-TR" sz="3600" b="1" dirty="0">
                <a:solidFill>
                  <a:schemeClr val="accent1"/>
                </a:solidFill>
                <a:latin typeface="Arial"/>
                <a:ea typeface="Arial"/>
                <a:cs typeface="Arial"/>
                <a:sym typeface="Arial"/>
              </a:rPr>
              <a:t>3.1. </a:t>
            </a:r>
            <a:r>
              <a:rPr lang="el-GR" sz="3600" b="1" dirty="0">
                <a:solidFill>
                  <a:schemeClr val="accent1"/>
                </a:solidFill>
                <a:latin typeface="Arial"/>
                <a:ea typeface="Arial"/>
                <a:cs typeface="Arial"/>
                <a:sym typeface="Arial"/>
              </a:rPr>
              <a:t>Στρατηγικές Διοίκησης στον Τομέα Εστίασης</a:t>
            </a:r>
            <a:br>
              <a:rPr lang="tr-TR" sz="3600" b="1" dirty="0">
                <a:solidFill>
                  <a:schemeClr val="accent1"/>
                </a:solidFill>
                <a:latin typeface="Arial"/>
                <a:ea typeface="Arial"/>
                <a:cs typeface="Arial"/>
                <a:sym typeface="Arial"/>
              </a:rPr>
            </a:br>
            <a:br>
              <a:rPr lang="tr-TR" b="1" dirty="0">
                <a:solidFill>
                  <a:schemeClr val="accent1"/>
                </a:solidFill>
                <a:latin typeface="Arial"/>
                <a:ea typeface="Arial"/>
                <a:cs typeface="Arial"/>
                <a:sym typeface="Arial"/>
              </a:rPr>
            </a:br>
            <a:endParaRPr b="1" dirty="0">
              <a:solidFill>
                <a:schemeClr val="accent1"/>
              </a:solidFill>
              <a:latin typeface="Arial"/>
              <a:ea typeface="Arial"/>
              <a:cs typeface="Arial"/>
              <a:sym typeface="Arial"/>
            </a:endParaRPr>
          </a:p>
        </p:txBody>
      </p:sp>
      <p:sp>
        <p:nvSpPr>
          <p:cNvPr id="314" name="Google Shape;314;p70"/>
          <p:cNvSpPr txBox="1">
            <a:spLocks noGrp="1"/>
          </p:cNvSpPr>
          <p:nvPr>
            <p:ph type="body" idx="1"/>
          </p:nvPr>
        </p:nvSpPr>
        <p:spPr>
          <a:xfrm>
            <a:off x="762000" y="2134340"/>
            <a:ext cx="11087100" cy="396642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l-GR" sz="3200" dirty="0"/>
              <a:t>Ωστόσο, για τη γενικότερη επιτυχία, όλοι οι ενδιαφερόμενοι πρέπει να παίξουν τον ρόλο τους για την επίτευξη των αναγκαίων στόχων. Η στάση μας σχετίζεται με μια δυναμική συνεργασία με τομείς άρρηκτα συνδεδεμένους με τον κλάδο μας. Όμως, απαιτείται νέο επίκεντρο στις συνεργατικές πρωτοβουλίες για την επίτευξη αποτελεσμάτων κλίμακας. </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400" b="1" dirty="0">
                <a:solidFill>
                  <a:srgbClr val="4472C4"/>
                </a:solidFill>
                <a:latin typeface="Arial"/>
                <a:ea typeface="Arial"/>
                <a:cs typeface="Arial"/>
                <a:sym typeface="Arial"/>
              </a:rPr>
              <a:t>ΠΡΟΤΕΡΑΙΟΤΗΤΕΣ ΓΙΑ ΤΙΣ ΘΕΣΕΙΣ ΣΤΟΝ ΤΟΜΕΑ ΤΟΥ ΕΠΙΣΙΤΙΣΜΟΥ</a:t>
            </a:r>
            <a:br>
              <a:rPr lang="tr-TR" sz="2500" dirty="0">
                <a:latin typeface="Arial"/>
                <a:ea typeface="Arial"/>
                <a:cs typeface="Arial"/>
                <a:sym typeface="Arial"/>
              </a:rPr>
            </a:br>
            <a:endParaRPr sz="2500" dirty="0"/>
          </a:p>
        </p:txBody>
      </p:sp>
      <p:sp>
        <p:nvSpPr>
          <p:cNvPr id="134" name="Google Shape;134;p3"/>
          <p:cNvSpPr txBox="1">
            <a:spLocks noGrp="1"/>
          </p:cNvSpPr>
          <p:nvPr>
            <p:ph type="body" idx="1"/>
          </p:nvPr>
        </p:nvSpPr>
        <p:spPr>
          <a:xfrm>
            <a:off x="838200" y="2210540"/>
            <a:ext cx="10515600" cy="1428773"/>
          </a:xfrm>
          <a:prstGeom prst="rect">
            <a:avLst/>
          </a:prstGeom>
          <a:noFill/>
          <a:ln>
            <a:noFill/>
          </a:ln>
        </p:spPr>
        <p:txBody>
          <a:bodyPr spcFirstLastPara="1" wrap="square" lIns="91425" tIns="45700" rIns="91425" bIns="45700" anchor="t" anchorCtr="0">
            <a:normAutofit/>
          </a:bodyPr>
          <a:lstStyle/>
          <a:p>
            <a:pPr marL="0" indent="0" algn="just">
              <a:buNone/>
            </a:pPr>
            <a:r>
              <a:rPr lang="el-GR" sz="1800" dirty="0">
                <a:latin typeface="Arial"/>
                <a:ea typeface="Arial"/>
                <a:cs typeface="Arial"/>
                <a:sym typeface="Arial"/>
              </a:rPr>
              <a:t>Δεν έχουν όλα τα μαθήματα που δημιουργήσαμε την ίδια προτεραιότητα για όλα αυτά τα επαγγέλματα. Η παρακάτω ομαδοποίηση γίνεται προκειμένου να δείξει τον βαθμό προτεραιότητας των μαθημάτων που διατίθενται, ανάλογα με την κατηγορία και τη θέση των επαγγελμάτων σε εθνικό και διεθνές επίπεδο. Υπάρχουν τρεις τύποι προτεραιότητας, που είναι οι εξής:</a:t>
            </a:r>
            <a:endParaRPr lang="el-GR" sz="1800" dirty="0"/>
          </a:p>
          <a:p>
            <a:pPr marL="0" lvl="0" indent="0" algn="just" rtl="0">
              <a:lnSpc>
                <a:spcPct val="90000"/>
              </a:lnSpc>
              <a:spcBef>
                <a:spcPts val="1000"/>
              </a:spcBef>
              <a:spcAft>
                <a:spcPts val="0"/>
              </a:spcAft>
              <a:buClr>
                <a:schemeClr val="dk1"/>
              </a:buClr>
              <a:buSzPts val="1800"/>
              <a:buNone/>
            </a:pPr>
            <a:endParaRPr sz="1800" dirty="0"/>
          </a:p>
        </p:txBody>
      </p:sp>
      <p:grpSp>
        <p:nvGrpSpPr>
          <p:cNvPr id="135" name="Google Shape;135;p3"/>
          <p:cNvGrpSpPr/>
          <p:nvPr/>
        </p:nvGrpSpPr>
        <p:grpSpPr>
          <a:xfrm>
            <a:off x="1284098" y="3800232"/>
            <a:ext cx="10069702" cy="2383281"/>
            <a:chOff x="2486073" y="5395434"/>
            <a:chExt cx="13037945" cy="3279749"/>
          </a:xfrm>
        </p:grpSpPr>
        <p:sp>
          <p:nvSpPr>
            <p:cNvPr id="136" name="Google Shape;136;p3"/>
            <p:cNvSpPr/>
            <p:nvPr/>
          </p:nvSpPr>
          <p:spPr>
            <a:xfrm>
              <a:off x="2486073" y="7777672"/>
              <a:ext cx="2118740" cy="835396"/>
            </a:xfrm>
            <a:prstGeom prst="roundRect">
              <a:avLst>
                <a:gd name="adj" fmla="val 16667"/>
              </a:avLst>
            </a:prstGeom>
            <a:solidFill>
              <a:srgbClr val="F6882E"/>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200"/>
                <a:buFont typeface="Arial"/>
                <a:buNone/>
              </a:pPr>
              <a:r>
                <a:rPr lang="el-GR" sz="1200" b="1" i="0" u="none" strike="noStrike" cap="none" dirty="0">
                  <a:solidFill>
                    <a:srgbClr val="000000"/>
                  </a:solidFill>
                  <a:latin typeface="Arial"/>
                  <a:ea typeface="Arial"/>
                  <a:cs typeface="Arial"/>
                  <a:sym typeface="Arial"/>
                </a:rPr>
                <a:t>ΧΑΜΗΛΗ ΠΡΟΤΕΡΑΙΟΤΗΤΑ</a:t>
              </a:r>
              <a:endParaRPr sz="1200" b="0" i="0" u="none" strike="noStrike" cap="none" dirty="0">
                <a:solidFill>
                  <a:schemeClr val="lt1"/>
                </a:solidFill>
                <a:latin typeface="Arial"/>
                <a:ea typeface="Arial"/>
                <a:cs typeface="Arial"/>
                <a:sym typeface="Arial"/>
              </a:endParaRPr>
            </a:p>
          </p:txBody>
        </p:sp>
        <p:sp>
          <p:nvSpPr>
            <p:cNvPr id="137" name="Google Shape;137;p3"/>
            <p:cNvSpPr/>
            <p:nvPr/>
          </p:nvSpPr>
          <p:spPr>
            <a:xfrm>
              <a:off x="2511586" y="6536283"/>
              <a:ext cx="2334847" cy="851471"/>
            </a:xfrm>
            <a:prstGeom prst="roundRect">
              <a:avLst>
                <a:gd name="adj" fmla="val 16667"/>
              </a:avLst>
            </a:prstGeom>
            <a:solidFill>
              <a:srgbClr val="FFC000"/>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400" b="1" i="0" u="none" strike="noStrike" cap="none" dirty="0">
                  <a:solidFill>
                    <a:srgbClr val="000000"/>
                  </a:solidFill>
                  <a:latin typeface="Arial"/>
                  <a:ea typeface="Arial"/>
                  <a:cs typeface="Arial"/>
                  <a:sym typeface="Arial"/>
                </a:rPr>
                <a:t>ΜΕΣΑΙΑ ΠΡΟΤΕΡΑΙΟΤΗΤΑ</a:t>
              </a:r>
              <a:endParaRPr sz="1400" b="0" i="0" u="none" strike="noStrike" cap="none" dirty="0">
                <a:solidFill>
                  <a:srgbClr val="000000"/>
                </a:solidFill>
                <a:latin typeface="Arial"/>
                <a:ea typeface="Arial"/>
                <a:cs typeface="Arial"/>
                <a:sym typeface="Arial"/>
              </a:endParaRPr>
            </a:p>
          </p:txBody>
        </p:sp>
        <p:sp>
          <p:nvSpPr>
            <p:cNvPr id="138" name="Google Shape;138;p3"/>
            <p:cNvSpPr/>
            <p:nvPr/>
          </p:nvSpPr>
          <p:spPr>
            <a:xfrm>
              <a:off x="2486073" y="5395434"/>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600"/>
                <a:buFont typeface="Arial"/>
                <a:buNone/>
              </a:pPr>
              <a:r>
                <a:rPr lang="el-GR" sz="1600" b="1" i="0" u="none" strike="noStrike" cap="none" dirty="0">
                  <a:solidFill>
                    <a:srgbClr val="000000"/>
                  </a:solidFill>
                  <a:latin typeface="Arial"/>
                  <a:ea typeface="Arial"/>
                  <a:cs typeface="Arial"/>
                  <a:sym typeface="Arial"/>
                </a:rPr>
                <a:t>ΥΨΗΛΗ ΠΡΟΤΕΡΑΙΟΤΗΤΑ</a:t>
              </a:r>
              <a:endParaRPr sz="1600" b="0" i="0" u="none" strike="noStrike" cap="none" dirty="0">
                <a:solidFill>
                  <a:schemeClr val="lt1"/>
                </a:solidFill>
                <a:latin typeface="Arial"/>
                <a:ea typeface="Arial"/>
                <a:cs typeface="Arial"/>
                <a:sym typeface="Arial"/>
              </a:endParaRPr>
            </a:p>
          </p:txBody>
        </p:sp>
        <p:sp>
          <p:nvSpPr>
            <p:cNvPr id="139" name="Google Shape;139;p3"/>
            <p:cNvSpPr txBox="1"/>
            <p:nvPr/>
          </p:nvSpPr>
          <p:spPr>
            <a:xfrm>
              <a:off x="5458522" y="5395434"/>
              <a:ext cx="10065496" cy="112401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l-GR" b="1" i="1" u="none" strike="noStrike" cap="none" dirty="0">
                  <a:solidFill>
                    <a:schemeClr val="dk1"/>
                  </a:solidFill>
                  <a:latin typeface="Arial"/>
                  <a:ea typeface="Arial"/>
                  <a:cs typeface="Arial"/>
                  <a:sym typeface="Arial"/>
                </a:rPr>
                <a:t>Αυτή η ενότητα αποτελεί υψηλή προτεραιότητα για την εν λόγω επαγγελματική ομάδα. </a:t>
              </a:r>
              <a:endParaRPr lang="el-GR" dirty="0"/>
            </a:p>
            <a:p>
              <a:pPr marL="0" marR="0" lvl="0" indent="0" algn="l" rtl="0">
                <a:lnSpc>
                  <a:spcPct val="107000"/>
                </a:lnSpc>
                <a:spcBef>
                  <a:spcPts val="0"/>
                </a:spcBef>
                <a:spcAft>
                  <a:spcPts val="0"/>
                </a:spcAft>
                <a:buNone/>
              </a:pPr>
              <a:r>
                <a:rPr lang="el-GR" b="1" i="1" u="none" strike="noStrike" cap="none" dirty="0">
                  <a:solidFill>
                    <a:schemeClr val="dk1"/>
                  </a:solidFill>
                  <a:latin typeface="Arial"/>
                  <a:ea typeface="Arial"/>
                  <a:cs typeface="Arial"/>
                  <a:sym typeface="Arial"/>
                </a:rPr>
                <a:t>Αυτή η επαγγελματική ομάδα πρέπει σίγουρα να λάβει αυτήν την εκπαίδευση.</a:t>
              </a:r>
              <a:endParaRPr lang="el-GR"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140" name="Google Shape;140;p3"/>
            <p:cNvSpPr txBox="1"/>
            <p:nvPr/>
          </p:nvSpPr>
          <p:spPr>
            <a:xfrm>
              <a:off x="5458522" y="6532476"/>
              <a:ext cx="9144000" cy="988131"/>
            </a:xfrm>
            <a:prstGeom prst="rect">
              <a:avLst/>
            </a:prstGeom>
            <a:noFill/>
            <a:ln>
              <a:noFill/>
            </a:ln>
          </p:spPr>
          <p:txBody>
            <a:bodyPr spcFirstLastPara="1" wrap="square" lIns="91425" tIns="45700" rIns="91425" bIns="45700" anchor="t" anchorCtr="0">
              <a:spAutoFit/>
            </a:bodyPr>
            <a:lstStyle/>
            <a:p>
              <a:pPr>
                <a:lnSpc>
                  <a:spcPct val="107000"/>
                </a:lnSpc>
                <a:buClr>
                  <a:schemeClr val="dk1"/>
                </a:buClr>
                <a:buSzPts val="1400"/>
              </a:pPr>
              <a:r>
                <a:rPr lang="el-GR" sz="1200" b="1" i="1" u="none" strike="noStrike" cap="none" dirty="0">
                  <a:solidFill>
                    <a:schemeClr val="dk1"/>
                  </a:solidFill>
                  <a:latin typeface="Arial"/>
                  <a:ea typeface="Arial"/>
                  <a:cs typeface="Arial"/>
                  <a:sym typeface="Arial"/>
                </a:rPr>
                <a:t>Αυτή η ενότητα είναι μεσαίας προτεραιότητας για αυτήν την ομάδα επαγγέλματος. Συνιστάται σε αυτήν την επαγγελματική ομάδα να ακολουθήσει αυτήν την ενότητα.</a:t>
              </a:r>
            </a:p>
            <a:p>
              <a:pPr marL="0" marR="0" lvl="0" indent="0" algn="l" rtl="0">
                <a:lnSpc>
                  <a:spcPct val="107000"/>
                </a:lnSpc>
                <a:spcBef>
                  <a:spcPts val="0"/>
                </a:spcBef>
                <a:spcAft>
                  <a:spcPts val="0"/>
                </a:spcAft>
                <a:buClr>
                  <a:schemeClr val="dk1"/>
                </a:buClr>
                <a:buSzPts val="1400"/>
                <a:buFont typeface="Arial"/>
                <a:buNone/>
              </a:pPr>
              <a:endParaRPr sz="1400" b="1" i="1" u="none" strike="noStrike" cap="none" dirty="0">
                <a:solidFill>
                  <a:schemeClr val="dk1"/>
                </a:solidFill>
                <a:latin typeface="Arial"/>
                <a:ea typeface="Arial"/>
                <a:cs typeface="Arial"/>
                <a:sym typeface="Arial"/>
              </a:endParaRPr>
            </a:p>
          </p:txBody>
        </p:sp>
        <p:sp>
          <p:nvSpPr>
            <p:cNvPr id="141" name="Google Shape;141;p3"/>
            <p:cNvSpPr txBox="1"/>
            <p:nvPr/>
          </p:nvSpPr>
          <p:spPr>
            <a:xfrm>
              <a:off x="5458522" y="7777674"/>
              <a:ext cx="10065496" cy="89750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l-GR" sz="1100" b="1" i="1" u="none" strike="noStrike" cap="none" dirty="0">
                  <a:solidFill>
                    <a:schemeClr val="dk1"/>
                  </a:solidFill>
                  <a:latin typeface="Arial"/>
                  <a:ea typeface="Arial"/>
                  <a:cs typeface="Arial"/>
                  <a:sym typeface="Arial"/>
                </a:rPr>
                <a:t>Αυτή η ενότητα είναι χαμηλής προτεραιότητας για αυτήν την ομάδα επαγγέλματος. </a:t>
              </a:r>
              <a:endParaRPr lang="el-GR" sz="1100" dirty="0"/>
            </a:p>
            <a:p>
              <a:pPr marL="0" marR="0" lvl="0" indent="0" algn="l" rtl="0">
                <a:lnSpc>
                  <a:spcPct val="107000"/>
                </a:lnSpc>
                <a:spcBef>
                  <a:spcPts val="0"/>
                </a:spcBef>
                <a:spcAft>
                  <a:spcPts val="0"/>
                </a:spcAft>
                <a:buNone/>
              </a:pPr>
              <a:r>
                <a:rPr lang="el-GR" sz="1100" b="1" i="1" u="none" strike="noStrike" cap="none" dirty="0">
                  <a:solidFill>
                    <a:schemeClr val="dk1"/>
                  </a:solidFill>
                  <a:latin typeface="Arial"/>
                  <a:ea typeface="Arial"/>
                  <a:cs typeface="Arial"/>
                  <a:sym typeface="Arial"/>
                </a:rPr>
                <a:t>Δεν είναι απαραίτητο η επαγγελματική ομάδα να παρακολουθήσει αυτήν την ενότητα.</a:t>
              </a:r>
            </a:p>
            <a:p>
              <a:pPr marL="0" marR="0" lvl="0" indent="0" algn="l" rtl="0">
                <a:lnSpc>
                  <a:spcPct val="107000"/>
                </a:lnSpc>
                <a:spcBef>
                  <a:spcPts val="0"/>
                </a:spcBef>
                <a:spcAft>
                  <a:spcPts val="0"/>
                </a:spcAft>
                <a:buClr>
                  <a:schemeClr val="dk1"/>
                </a:buClr>
                <a:buSzPts val="1200"/>
                <a:buFont typeface="Arial"/>
                <a:buNone/>
              </a:pPr>
              <a:endParaRPr sz="1200" b="1" i="1" u="none" strike="noStrike" cap="none" dirty="0">
                <a:solidFill>
                  <a:schemeClr val="dk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1"/>
          <p:cNvSpPr txBox="1">
            <a:spLocks noGrp="1"/>
          </p:cNvSpPr>
          <p:nvPr>
            <p:ph type="title"/>
          </p:nvPr>
        </p:nvSpPr>
        <p:spPr>
          <a:xfrm>
            <a:off x="825500" y="7704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tr-TR" sz="3959" dirty="0"/>
            </a:br>
            <a:br>
              <a:rPr lang="tr-TR" sz="3959" dirty="0"/>
            </a:br>
            <a:r>
              <a:rPr lang="tr-TR" sz="3600" b="1" dirty="0">
                <a:solidFill>
                  <a:schemeClr val="accent1"/>
                </a:solidFill>
                <a:latin typeface="Arial"/>
                <a:ea typeface="Arial"/>
                <a:cs typeface="Arial"/>
                <a:sym typeface="Arial"/>
              </a:rPr>
              <a:t>3.1. </a:t>
            </a:r>
            <a:r>
              <a:rPr lang="el-GR" sz="3600" b="1" dirty="0">
                <a:solidFill>
                  <a:schemeClr val="accent1"/>
                </a:solidFill>
                <a:latin typeface="Arial"/>
                <a:ea typeface="Arial"/>
                <a:cs typeface="Arial"/>
                <a:sym typeface="Arial"/>
              </a:rPr>
              <a:t>Στρατηγικές Διοίκησης στον Τομέα Εστίασης</a:t>
            </a:r>
            <a:br>
              <a:rPr lang="tr-TR" sz="3600" b="1" dirty="0">
                <a:solidFill>
                  <a:schemeClr val="accent1"/>
                </a:solidFill>
                <a:latin typeface="Arial"/>
                <a:ea typeface="Arial"/>
                <a:cs typeface="Arial"/>
                <a:sym typeface="Arial"/>
              </a:rPr>
            </a:br>
            <a:br>
              <a:rPr lang="tr-TR" b="1" dirty="0">
                <a:solidFill>
                  <a:schemeClr val="accent1"/>
                </a:solidFill>
                <a:latin typeface="Arial"/>
                <a:ea typeface="Arial"/>
                <a:cs typeface="Arial"/>
                <a:sym typeface="Arial"/>
              </a:rPr>
            </a:br>
            <a:endParaRPr b="1" dirty="0">
              <a:solidFill>
                <a:schemeClr val="accent1"/>
              </a:solidFill>
              <a:latin typeface="Arial"/>
              <a:ea typeface="Arial"/>
              <a:cs typeface="Arial"/>
              <a:sym typeface="Arial"/>
            </a:endParaRPr>
          </a:p>
        </p:txBody>
      </p:sp>
      <p:sp>
        <p:nvSpPr>
          <p:cNvPr id="320" name="Google Shape;320;p71"/>
          <p:cNvSpPr txBox="1">
            <a:spLocks noGrp="1"/>
          </p:cNvSpPr>
          <p:nvPr>
            <p:ph type="body" idx="1"/>
          </p:nvPr>
        </p:nvSpPr>
        <p:spPr>
          <a:xfrm>
            <a:off x="552450" y="1752790"/>
            <a:ext cx="11087100" cy="464801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1000"/>
              </a:spcBef>
              <a:spcAft>
                <a:spcPts val="0"/>
              </a:spcAft>
              <a:buSzPts val="1800"/>
              <a:buChar char="•"/>
            </a:pPr>
            <a:r>
              <a:rPr lang="el-GR" sz="2000" dirty="0">
                <a:latin typeface="Arial"/>
                <a:ea typeface="Arial"/>
                <a:cs typeface="Arial"/>
                <a:sym typeface="Arial"/>
              </a:rPr>
              <a:t>Ο τομέας της γαστρονομίας αντιμετωπίζει τεράστιες προκλήσεις σχετικά με την ασφάλεια των τροφίμων, την προστασία της υγείας των καταναλωτών και ταυτόχρονα τις σχετιζόμενες με τον τομέα περιβαλλοντικές και κοινωνικές ανησυχίες της κοινωνίας, σε έναν κόσμο με αυξανόμενο πληθυσμό, αυξανόμενη αστικοποίηση, αυξανόμενες απαιτήσεις για διατροφή μεγαλύτερης αξίας, αλλά ταυτόχρονα και με περιορισμούς σε διαθεσιμότητες.</a:t>
            </a:r>
            <a:endParaRPr dirty="0"/>
          </a:p>
          <a:p>
            <a:pPr marL="457200" lvl="0" indent="-342900" algn="l" rtl="0">
              <a:lnSpc>
                <a:spcPct val="150000"/>
              </a:lnSpc>
              <a:spcBef>
                <a:spcPts val="1000"/>
              </a:spcBef>
              <a:spcAft>
                <a:spcPts val="0"/>
              </a:spcAft>
              <a:buSzPts val="1800"/>
              <a:buChar char="•"/>
            </a:pPr>
            <a:r>
              <a:rPr lang="el-GR" sz="2000" dirty="0">
                <a:latin typeface="Arial"/>
                <a:ea typeface="Arial"/>
                <a:cs typeface="Arial"/>
                <a:sym typeface="Arial"/>
              </a:rPr>
              <a:t>Αυτές οι δυσκολίες εξαρτώνται από τους διαθέσιμους πόρους, όπως η γη, το νερό ή η ενέργεια. Βάρος δίνεται στις στρατηγικές προσεγγίσεις που μπορούν να αλλάξουν τις υπάρχουσες υποδομές, την οργάνωση, παραγωγή, διανομή κλπ., καθώς και την προσφορά των προϊόντων στον καταναλωτή.</a:t>
            </a:r>
            <a:endParaRP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2"/>
          <p:cNvSpPr txBox="1">
            <a:spLocks noGrp="1"/>
          </p:cNvSpPr>
          <p:nvPr>
            <p:ph type="title"/>
          </p:nvPr>
        </p:nvSpPr>
        <p:spPr>
          <a:xfrm>
            <a:off x="442945" y="425190"/>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br>
              <a:rPr lang="tr-TR" sz="3959" dirty="0"/>
            </a:br>
            <a:br>
              <a:rPr lang="tr-TR" sz="3959" dirty="0"/>
            </a:br>
            <a:r>
              <a:rPr lang="tr-TR" sz="3600" b="1" dirty="0">
                <a:solidFill>
                  <a:schemeClr val="accent1"/>
                </a:solidFill>
                <a:latin typeface="Arial"/>
                <a:ea typeface="Arial"/>
                <a:cs typeface="Arial"/>
                <a:sym typeface="Arial"/>
              </a:rPr>
              <a:t>3.1. </a:t>
            </a:r>
            <a:r>
              <a:rPr lang="el-GR" sz="3600" b="1" dirty="0">
                <a:solidFill>
                  <a:schemeClr val="accent1"/>
                </a:solidFill>
                <a:latin typeface="Arial"/>
                <a:ea typeface="Arial"/>
                <a:cs typeface="Arial"/>
                <a:sym typeface="Arial"/>
              </a:rPr>
              <a:t>Στρατηγικές Καινοτομίας στον Τομέα Εστίασης</a:t>
            </a:r>
            <a:br>
              <a:rPr lang="tr-TR" sz="3600" b="1" dirty="0">
                <a:solidFill>
                  <a:schemeClr val="accent1"/>
                </a:solidFill>
                <a:latin typeface="Arial"/>
                <a:ea typeface="Arial"/>
                <a:cs typeface="Arial"/>
                <a:sym typeface="Arial"/>
              </a:rPr>
            </a:br>
            <a:br>
              <a:rPr lang="tr-TR" b="1" dirty="0">
                <a:solidFill>
                  <a:schemeClr val="accent1"/>
                </a:solidFill>
                <a:latin typeface="Arial"/>
                <a:ea typeface="Arial"/>
                <a:cs typeface="Arial"/>
                <a:sym typeface="Arial"/>
              </a:rPr>
            </a:br>
            <a:endParaRPr b="1" dirty="0">
              <a:solidFill>
                <a:schemeClr val="accent1"/>
              </a:solidFill>
              <a:latin typeface="Arial"/>
              <a:ea typeface="Arial"/>
              <a:cs typeface="Arial"/>
              <a:sym typeface="Arial"/>
            </a:endParaRPr>
          </a:p>
        </p:txBody>
      </p:sp>
      <p:sp>
        <p:nvSpPr>
          <p:cNvPr id="326" name="Google Shape;326;p72"/>
          <p:cNvSpPr txBox="1">
            <a:spLocks noGrp="1"/>
          </p:cNvSpPr>
          <p:nvPr>
            <p:ph type="body" idx="1"/>
          </p:nvPr>
        </p:nvSpPr>
        <p:spPr>
          <a:xfrm>
            <a:off x="442945" y="826406"/>
            <a:ext cx="11087100" cy="114226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None/>
            </a:pPr>
            <a:endParaRPr sz="3200" dirty="0"/>
          </a:p>
          <a:p>
            <a:pPr marL="457200" lvl="0" indent="-342900" algn="l" rtl="0">
              <a:lnSpc>
                <a:spcPct val="90000"/>
              </a:lnSpc>
              <a:spcBef>
                <a:spcPts val="1000"/>
              </a:spcBef>
              <a:spcAft>
                <a:spcPts val="0"/>
              </a:spcAft>
              <a:buClr>
                <a:schemeClr val="dk1"/>
              </a:buClr>
              <a:buSzPts val="1800"/>
              <a:buChar char="•"/>
            </a:pPr>
            <a:r>
              <a:rPr lang="el-GR" sz="3200" dirty="0"/>
              <a:t>Η ποικιλία και η δημιουργικότητα των μικρών και μεσαίων επιχειρήσεων μπορεί να παίξει σημαντικό ρόλο στη δημιουργία καινοτομιών, ειδικά αν στηρίζονται από ειδικούς και κατάλληλους φορείς δικτύωσης που ενισχύουν την ανταλλαγή γνώσεων και την έρευνα.</a:t>
            </a:r>
            <a:endParaRPr sz="3200" dirty="0"/>
          </a:p>
          <a:p>
            <a:pPr marL="457200" lvl="0" indent="-342900" algn="l" rtl="0">
              <a:lnSpc>
                <a:spcPct val="90000"/>
              </a:lnSpc>
              <a:spcBef>
                <a:spcPts val="1000"/>
              </a:spcBef>
              <a:spcAft>
                <a:spcPts val="0"/>
              </a:spcAft>
              <a:buClr>
                <a:schemeClr val="dk1"/>
              </a:buClr>
              <a:buSzPts val="1800"/>
              <a:buChar char="•"/>
            </a:pPr>
            <a:r>
              <a:rPr lang="el-GR" sz="3200" dirty="0"/>
              <a:t>Ωστόσο, η μετάβαση από την εφευρετικότητα στην καινοτομία εξαρτάται από την καταλληλόλητα των κατευθυντήριων δυνάμεων και των αναγκών, και τη διαθεσιμότητα των παραγόντων που διευκολύνουν τις εφευρέσεις και τις εξελίξεις στον κλάδο.  </a:t>
            </a:r>
            <a:endParaRPr sz="2400" dirty="0"/>
          </a:p>
          <a:p>
            <a:pPr marL="457200" lvl="0" indent="-228600" algn="l" rtl="0">
              <a:lnSpc>
                <a:spcPct val="90000"/>
              </a:lnSpc>
              <a:spcBef>
                <a:spcPts val="1000"/>
              </a:spcBef>
              <a:spcAft>
                <a:spcPts val="0"/>
              </a:spcAft>
              <a:buClr>
                <a:schemeClr val="dk1"/>
              </a:buClr>
              <a:buSzPts val="1800"/>
              <a:buNone/>
            </a:pP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73"/>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32" name="Google Shape;332;p73"/>
          <p:cNvSpPr txBox="1">
            <a:spLocks noGrp="1"/>
          </p:cNvSpPr>
          <p:nvPr>
            <p:ph type="body" idx="1"/>
          </p:nvPr>
        </p:nvSpPr>
        <p:spPr>
          <a:xfrm>
            <a:off x="722346" y="495687"/>
            <a:ext cx="10515600" cy="526976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ct val="75000"/>
              <a:buNone/>
            </a:pPr>
            <a:r>
              <a:rPr lang="el-GR" sz="1400" b="1"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Ανάλυση </a:t>
            </a:r>
            <a:r>
              <a:rPr lang="tr-TR" sz="1400" b="1" u="sng" dirty="0">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SWOT</a:t>
            </a:r>
            <a:endParaRPr sz="1400" b="1" dirty="0"/>
          </a:p>
          <a:p>
            <a:pPr marL="457200" lvl="0" indent="-342900" algn="l" rtl="0">
              <a:lnSpc>
                <a:spcPct val="170000"/>
              </a:lnSpc>
              <a:spcBef>
                <a:spcPts val="1000"/>
              </a:spcBef>
              <a:spcAft>
                <a:spcPts val="0"/>
              </a:spcAft>
              <a:buSzPct val="112500"/>
              <a:buChar char="•"/>
            </a:pPr>
            <a:r>
              <a:rPr lang="el-GR" sz="1400" dirty="0">
                <a:latin typeface="Arial"/>
                <a:ea typeface="Arial"/>
                <a:cs typeface="Arial"/>
                <a:sym typeface="Arial"/>
              </a:rPr>
              <a:t>Η ανάλυση</a:t>
            </a:r>
            <a:r>
              <a:rPr lang="tr-TR" sz="1400" dirty="0">
                <a:latin typeface="Arial"/>
                <a:ea typeface="Arial"/>
                <a:cs typeface="Arial"/>
                <a:sym typeface="Arial"/>
              </a:rPr>
              <a:t> SWOT </a:t>
            </a:r>
            <a:r>
              <a:rPr lang="el-GR" sz="1400" dirty="0">
                <a:latin typeface="Arial"/>
                <a:ea typeface="Arial"/>
                <a:cs typeface="Arial"/>
                <a:sym typeface="Arial"/>
              </a:rPr>
              <a:t>πρέπει πάντα να συμπεριλαμβάνεται στο πλάνο του εστιατορίου, αφού βοηθά στην ανάλυση της υπάρχουσας κατάστασης και στην προετοιμασία του τι πρόκειται να συμβεί. Πρέπει να χρησιμοποιήσετε τις δυνατότητές σας για να εκμεταλλευθείτε τις επικείμενες ευκαιρίες και να δουλέψετε ώστε να ελαττώσετε τις αδυναμίες του εστιατορίου σας, για να αποφύγετε/αντιμετωπίσετε τυχόν απειλές.</a:t>
            </a:r>
            <a:endParaRPr sz="1400" dirty="0">
              <a:latin typeface="Arial"/>
              <a:ea typeface="Arial"/>
              <a:cs typeface="Arial"/>
              <a:sym typeface="Arial"/>
            </a:endParaRPr>
          </a:p>
          <a:p>
            <a:pPr marL="457200" lvl="0" indent="-342900" algn="l" rtl="0">
              <a:lnSpc>
                <a:spcPct val="170000"/>
              </a:lnSpc>
              <a:spcBef>
                <a:spcPts val="1000"/>
              </a:spcBef>
              <a:spcAft>
                <a:spcPts val="0"/>
              </a:spcAft>
              <a:buSzPct val="112500"/>
              <a:buChar char="•"/>
            </a:pPr>
            <a:r>
              <a:rPr lang="tr-TR" sz="1400" dirty="0">
                <a:latin typeface="Arial"/>
                <a:ea typeface="Arial"/>
                <a:cs typeface="Arial"/>
                <a:sym typeface="Arial"/>
              </a:rPr>
              <a:t> </a:t>
            </a:r>
            <a:r>
              <a:rPr lang="el-GR" sz="1400" dirty="0">
                <a:latin typeface="Arial"/>
                <a:ea typeface="Arial"/>
                <a:cs typeface="Arial"/>
                <a:sym typeface="Arial"/>
              </a:rPr>
              <a:t>Ο κλάδος τροφίμων και ποτών (</a:t>
            </a:r>
            <a:r>
              <a:rPr lang="tr-TR" sz="1400" dirty="0">
                <a:latin typeface="Arial"/>
                <a:ea typeface="Arial"/>
                <a:cs typeface="Arial"/>
                <a:sym typeface="Arial"/>
              </a:rPr>
              <a:t>food and beverage industry</a:t>
            </a:r>
            <a:r>
              <a:rPr lang="el-GR" sz="1400" dirty="0">
                <a:latin typeface="Arial"/>
                <a:ea typeface="Arial"/>
                <a:cs typeface="Arial"/>
                <a:sym typeface="Arial"/>
              </a:rPr>
              <a:t>) είναι υποκατηγορία του τομέα Φιλοξενίας, όπως ξενοδοχεία και εστιατόρια, όπου εξυπηρετούν τους επισκέπτες τους με ποικιλία τροφίμων και ποτών μαζί και με την παροχή άλλων υπηρεσιών. Όταν μιλάμε για τον κλάδο </a:t>
            </a:r>
            <a:r>
              <a:rPr lang="tr-TR" sz="1400" dirty="0">
                <a:latin typeface="Arial"/>
                <a:ea typeface="Arial"/>
                <a:cs typeface="Arial"/>
                <a:sym typeface="Arial"/>
              </a:rPr>
              <a:t> </a:t>
            </a:r>
            <a:r>
              <a:rPr lang="en-US" sz="1400" dirty="0">
                <a:latin typeface="Arial"/>
                <a:ea typeface="Arial"/>
                <a:cs typeface="Arial"/>
                <a:sym typeface="Arial"/>
              </a:rPr>
              <a:t>F&amp;B</a:t>
            </a:r>
            <a:r>
              <a:rPr lang="tr-TR" sz="1400" dirty="0">
                <a:latin typeface="Arial"/>
                <a:ea typeface="Arial"/>
                <a:cs typeface="Arial"/>
                <a:sym typeface="Arial"/>
              </a:rPr>
              <a:t>, </a:t>
            </a:r>
            <a:r>
              <a:rPr lang="el-GR" sz="1400" dirty="0">
                <a:latin typeface="Arial"/>
                <a:ea typeface="Arial"/>
                <a:cs typeface="Arial"/>
                <a:sym typeface="Arial"/>
              </a:rPr>
              <a:t>αυτός στηρίζεται σε δύο βασικά μέρη: παραγωγή και διανομή. Ωστόσο, η παραγωγή ξεκινά με τις φάρμες και τα αγροκτήματα, και ύστερα μεταφέρεται στις βιομηχανίες. Μετά την επεξεργασία, έρχεται η διανομή των παραγγελιών μαζί με άλλους ενδιαφερόμενους.</a:t>
            </a:r>
            <a:endParaRPr sz="1400" dirty="0"/>
          </a:p>
          <a:p>
            <a:pPr marL="457200" lvl="0" indent="-342900" algn="l" rtl="0">
              <a:lnSpc>
                <a:spcPct val="170000"/>
              </a:lnSpc>
              <a:spcBef>
                <a:spcPts val="1000"/>
              </a:spcBef>
              <a:spcAft>
                <a:spcPts val="0"/>
              </a:spcAft>
              <a:buSzPct val="112500"/>
              <a:buChar char="•"/>
            </a:pPr>
            <a:r>
              <a:rPr lang="el-GR" sz="1400" dirty="0">
                <a:latin typeface="Arial"/>
                <a:ea typeface="Arial"/>
                <a:cs typeface="Arial"/>
                <a:sym typeface="Arial"/>
              </a:rPr>
              <a:t>Ο κλάδος </a:t>
            </a:r>
            <a:r>
              <a:rPr lang="en-US" sz="1400" dirty="0">
                <a:latin typeface="Arial"/>
                <a:ea typeface="Arial"/>
                <a:cs typeface="Arial"/>
                <a:sym typeface="Arial"/>
              </a:rPr>
              <a:t>F&amp;B </a:t>
            </a:r>
            <a:r>
              <a:rPr lang="el-GR" sz="1400" dirty="0">
                <a:latin typeface="Arial"/>
                <a:ea typeface="Arial"/>
                <a:cs typeface="Arial"/>
                <a:sym typeface="Arial"/>
              </a:rPr>
              <a:t>είναι μια πολύ ανταγωνιστική βιομηχανία με πληθώρα ανταγωνιστών στην αγορά. Η σωστή ανάλυση </a:t>
            </a:r>
            <a:r>
              <a:rPr lang="tr-TR" sz="1400" dirty="0">
                <a:latin typeface="Arial"/>
                <a:ea typeface="Arial"/>
                <a:cs typeface="Arial"/>
                <a:sym typeface="Arial"/>
              </a:rPr>
              <a:t>SWOT</a:t>
            </a:r>
            <a:r>
              <a:rPr lang="el-GR" sz="1400" dirty="0">
                <a:latin typeface="Arial"/>
                <a:ea typeface="Arial"/>
                <a:cs typeface="Arial"/>
                <a:sym typeface="Arial"/>
              </a:rPr>
              <a:t> θα βοηθούσε στη λήψη σωστών στρατηγικών αποφάσεων. Όπως παραδείγματος χάρη, πώς να αναγνωρίζετε βασικά δυνατά σημεία και αδυναμίες της εταιρίας και πώς να ελαχιστοποιείτε τις απειλές και να εκμεταλλεύεστε τις ευκαιρίες.  </a:t>
            </a:r>
            <a:r>
              <a:rPr lang="tr-TR" sz="1400" dirty="0">
                <a:latin typeface="Arial"/>
                <a:ea typeface="Arial"/>
                <a:cs typeface="Arial"/>
                <a:sym typeface="Arial"/>
              </a:rPr>
              <a:t> </a:t>
            </a:r>
            <a:endParaRPr sz="1400" dirty="0"/>
          </a:p>
          <a:p>
            <a:pPr marL="457200" lvl="0" indent="-342900" algn="l" rtl="0">
              <a:lnSpc>
                <a:spcPct val="170000"/>
              </a:lnSpc>
              <a:spcBef>
                <a:spcPts val="1000"/>
              </a:spcBef>
              <a:spcAft>
                <a:spcPts val="0"/>
              </a:spcAft>
              <a:buSzPct val="112500"/>
              <a:buChar char="•"/>
            </a:pPr>
            <a:r>
              <a:rPr lang="el-GR" sz="1400" dirty="0">
                <a:latin typeface="Arial"/>
                <a:ea typeface="Arial"/>
                <a:cs typeface="Arial"/>
                <a:sym typeface="Arial"/>
              </a:rPr>
              <a:t>Είναι καλύτερο να υπάρχει συντονισμός όλων των τμημάτων, ενώ πραγματοποιείται ανάλυση </a:t>
            </a:r>
            <a:r>
              <a:rPr lang="en-US" sz="1400" dirty="0">
                <a:latin typeface="Arial"/>
                <a:ea typeface="Arial"/>
                <a:cs typeface="Arial"/>
                <a:sym typeface="Arial"/>
              </a:rPr>
              <a:t>SWOT</a:t>
            </a:r>
            <a:r>
              <a:rPr lang="el-GR" sz="1400" dirty="0">
                <a:latin typeface="Arial"/>
                <a:ea typeface="Arial"/>
                <a:cs typeface="Arial"/>
                <a:sym typeface="Arial"/>
              </a:rPr>
              <a:t>, διότι παρέχει εικόνα από διάφορες απόψεις.</a:t>
            </a:r>
            <a:endParaRPr sz="1400" dirty="0"/>
          </a:p>
          <a:p>
            <a:pPr marL="457200" lvl="0" indent="-342900" algn="l" rtl="0">
              <a:lnSpc>
                <a:spcPct val="90000"/>
              </a:lnSpc>
              <a:spcBef>
                <a:spcPts val="1000"/>
              </a:spcBef>
              <a:spcAft>
                <a:spcPts val="0"/>
              </a:spcAft>
              <a:buSzPct val="75000"/>
              <a:buNone/>
            </a:pPr>
            <a:endParaRPr sz="1400" dirty="0"/>
          </a:p>
          <a:p>
            <a:pPr marL="457200" lvl="0" indent="-342900" algn="l" rtl="0">
              <a:lnSpc>
                <a:spcPct val="90000"/>
              </a:lnSpc>
              <a:spcBef>
                <a:spcPts val="1000"/>
              </a:spcBef>
              <a:spcAft>
                <a:spcPts val="0"/>
              </a:spcAft>
              <a:buSzPct val="75000"/>
              <a:buNone/>
            </a:pPr>
            <a:endParaRPr sz="1400" dirty="0"/>
          </a:p>
          <a:p>
            <a:pPr marL="457200" lvl="0" indent="-342900" algn="l" rtl="0">
              <a:lnSpc>
                <a:spcPct val="90000"/>
              </a:lnSpc>
              <a:spcBef>
                <a:spcPts val="1000"/>
              </a:spcBef>
              <a:spcAft>
                <a:spcPts val="0"/>
              </a:spcAft>
              <a:buSzPct val="160714"/>
              <a:buNone/>
            </a:pPr>
            <a:endParaRPr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38" name="Google Shape;338;p22"/>
          <p:cNvSpPr txBox="1">
            <a:spLocks noGrp="1"/>
          </p:cNvSpPr>
          <p:nvPr>
            <p:ph type="body" idx="1"/>
          </p:nvPr>
        </p:nvSpPr>
        <p:spPr>
          <a:xfrm>
            <a:off x="741006" y="868618"/>
            <a:ext cx="10515600" cy="526976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ct val="75000"/>
              <a:buNone/>
            </a:pPr>
            <a:r>
              <a:rPr lang="tr-TR" sz="1800" u="sng" dirty="0">
                <a:solidFill>
                  <a:schemeClr val="hlink"/>
                </a:solidFill>
                <a:hlinkClick r:id="rId3"/>
              </a:rPr>
              <a:t>A</a:t>
            </a:r>
            <a:r>
              <a:rPr lang="el-GR" sz="1800" u="sng" dirty="0" err="1">
                <a:solidFill>
                  <a:schemeClr val="hlink"/>
                </a:solidFill>
                <a:hlinkClick r:id="rId3"/>
              </a:rPr>
              <a:t>νάλυση</a:t>
            </a:r>
            <a:r>
              <a:rPr lang="tr-TR" sz="1800" u="sng" dirty="0">
                <a:solidFill>
                  <a:schemeClr val="hlink"/>
                </a:solidFill>
                <a:hlinkClick r:id="rId3"/>
              </a:rPr>
              <a:t> SWOT</a:t>
            </a:r>
            <a:endParaRPr sz="1800" dirty="0"/>
          </a:p>
          <a:p>
            <a:pPr marL="457200" lvl="0" indent="-342900" algn="l" rtl="0">
              <a:lnSpc>
                <a:spcPct val="90000"/>
              </a:lnSpc>
              <a:spcBef>
                <a:spcPts val="1000"/>
              </a:spcBef>
              <a:spcAft>
                <a:spcPts val="0"/>
              </a:spcAft>
              <a:buSzPct val="75000"/>
              <a:buNone/>
            </a:pPr>
            <a:r>
              <a:rPr lang="el-GR" sz="1800" dirty="0"/>
              <a:t>Η ανάλυση</a:t>
            </a:r>
            <a:r>
              <a:rPr lang="tr-TR" sz="1800" dirty="0"/>
              <a:t> SWOT </a:t>
            </a:r>
            <a:r>
              <a:rPr lang="el-GR" sz="1800" dirty="0"/>
              <a:t>σχετίζεται κυρίως με την αναγνώριση των Δυνατών Σημείων-</a:t>
            </a:r>
            <a:r>
              <a:rPr lang="tr-TR" sz="1800" dirty="0"/>
              <a:t>Strengths (S), </a:t>
            </a:r>
            <a:r>
              <a:rPr lang="el-GR" sz="1800" dirty="0"/>
              <a:t>Αδυναμιών-</a:t>
            </a:r>
            <a:r>
              <a:rPr lang="tr-TR" sz="1800" dirty="0"/>
              <a:t>Weaknesses (W), </a:t>
            </a:r>
            <a:r>
              <a:rPr lang="el-GR" sz="1800" dirty="0"/>
              <a:t>Ευκαιριών-</a:t>
            </a:r>
            <a:r>
              <a:rPr lang="tr-TR" sz="1800" dirty="0"/>
              <a:t>Opportunities (O), </a:t>
            </a:r>
            <a:r>
              <a:rPr lang="el-GR" sz="1800" dirty="0"/>
              <a:t>και των Απειλών-</a:t>
            </a:r>
            <a:r>
              <a:rPr lang="tr-TR" sz="1800" dirty="0"/>
              <a:t>Threats (T) </a:t>
            </a:r>
            <a:r>
              <a:rPr lang="el-GR" sz="1800" dirty="0"/>
              <a:t>ενός εστιατορίου που μπορείτε να χρησιμοποιήσετε για να σχεδιάσετε τις επιχειρηματικές σας στρατηγικές.</a:t>
            </a:r>
            <a:r>
              <a:rPr lang="tr-TR" sz="1800" dirty="0"/>
              <a:t> </a:t>
            </a:r>
            <a:endParaRPr sz="1800" dirty="0"/>
          </a:p>
          <a:p>
            <a:pPr marL="457200" lvl="0" indent="-342900" algn="l" rtl="0">
              <a:lnSpc>
                <a:spcPct val="90000"/>
              </a:lnSpc>
              <a:spcBef>
                <a:spcPts val="1000"/>
              </a:spcBef>
              <a:spcAft>
                <a:spcPts val="0"/>
              </a:spcAft>
              <a:buSzPct val="75000"/>
              <a:buNone/>
            </a:pPr>
            <a:r>
              <a:rPr lang="en-US" sz="1800" dirty="0"/>
              <a:t>O</a:t>
            </a:r>
            <a:r>
              <a:rPr lang="el-GR" sz="1800" dirty="0"/>
              <a:t> επισιτιστικός τομέας, ιδιαίτερα οι μικρές και μεσαίες επιχειρήσεις </a:t>
            </a:r>
            <a:r>
              <a:rPr lang="tr-TR" sz="1800" dirty="0"/>
              <a:t>(SMEs), </a:t>
            </a:r>
            <a:r>
              <a:rPr lang="el-GR" sz="1800" dirty="0"/>
              <a:t>αντιμετωπίζει όλο και περισσότερες δύσκολες προκλήσεις, περισσότερους ελέγχους και έντονο ανταγωνισμό σε τοπικό και παγκόσμιο επίπεδο.</a:t>
            </a:r>
            <a:endParaRPr sz="1800" dirty="0"/>
          </a:p>
          <a:p>
            <a:pPr marL="457200" lvl="0" indent="-342900" algn="l" rtl="0">
              <a:lnSpc>
                <a:spcPct val="90000"/>
              </a:lnSpc>
              <a:spcBef>
                <a:spcPts val="1000"/>
              </a:spcBef>
              <a:spcAft>
                <a:spcPts val="0"/>
              </a:spcAft>
              <a:buSzPct val="75000"/>
              <a:buNone/>
            </a:pPr>
            <a:endParaRPr sz="1800" dirty="0"/>
          </a:p>
          <a:p>
            <a:pPr marL="457200" lvl="0" indent="-342900" algn="l" rtl="0">
              <a:lnSpc>
                <a:spcPct val="90000"/>
              </a:lnSpc>
              <a:spcBef>
                <a:spcPts val="1000"/>
              </a:spcBef>
              <a:spcAft>
                <a:spcPts val="0"/>
              </a:spcAft>
              <a:buSzPct val="75000"/>
              <a:buNone/>
            </a:pPr>
            <a:r>
              <a:rPr lang="el-GR" sz="1800" dirty="0"/>
              <a:t>Η ανάλυση </a:t>
            </a:r>
            <a:r>
              <a:rPr lang="en-US" sz="1800" dirty="0"/>
              <a:t>SWOT </a:t>
            </a:r>
            <a:r>
              <a:rPr lang="el-GR" sz="1800" dirty="0"/>
              <a:t>είναι μια άσκηση για να καθορίσετε χαρακτηριστικά του εστιατορίου σας:</a:t>
            </a:r>
            <a:endParaRPr sz="1800" dirty="0"/>
          </a:p>
          <a:p>
            <a:pPr marL="114300" lvl="0" indent="0" algn="l" rtl="0">
              <a:lnSpc>
                <a:spcPct val="90000"/>
              </a:lnSpc>
              <a:spcBef>
                <a:spcPts val="1000"/>
              </a:spcBef>
              <a:spcAft>
                <a:spcPts val="0"/>
              </a:spcAft>
              <a:buSzPct val="75000"/>
              <a:buNone/>
            </a:pPr>
            <a:r>
              <a:rPr lang="en-US" sz="1800" dirty="0"/>
              <a:t>-</a:t>
            </a:r>
            <a:r>
              <a:rPr lang="el-GR" sz="1800" dirty="0"/>
              <a:t>Δυνατά σημεία</a:t>
            </a:r>
            <a:r>
              <a:rPr lang="tr-TR" sz="1800" dirty="0"/>
              <a:t>, </a:t>
            </a:r>
            <a:endParaRPr sz="1800" dirty="0"/>
          </a:p>
          <a:p>
            <a:pPr marL="114300" lvl="0" indent="0" algn="l" rtl="0">
              <a:lnSpc>
                <a:spcPct val="90000"/>
              </a:lnSpc>
              <a:spcBef>
                <a:spcPts val="1000"/>
              </a:spcBef>
              <a:spcAft>
                <a:spcPts val="0"/>
              </a:spcAft>
              <a:buSzPct val="75000"/>
              <a:buNone/>
            </a:pPr>
            <a:r>
              <a:rPr lang="en-US" sz="1800" dirty="0"/>
              <a:t>-</a:t>
            </a:r>
            <a:r>
              <a:rPr lang="el-GR" sz="1800" dirty="0"/>
              <a:t>Αδυναμίες</a:t>
            </a:r>
            <a:r>
              <a:rPr lang="tr-TR" sz="1800" dirty="0"/>
              <a:t>, </a:t>
            </a:r>
            <a:endParaRPr sz="1800" dirty="0"/>
          </a:p>
          <a:p>
            <a:pPr marL="114300" lvl="0" indent="0" algn="l" rtl="0">
              <a:lnSpc>
                <a:spcPct val="90000"/>
              </a:lnSpc>
              <a:spcBef>
                <a:spcPts val="1000"/>
              </a:spcBef>
              <a:spcAft>
                <a:spcPts val="0"/>
              </a:spcAft>
              <a:buSzPct val="75000"/>
              <a:buNone/>
            </a:pPr>
            <a:r>
              <a:rPr lang="en-US" sz="1800" dirty="0"/>
              <a:t>-</a:t>
            </a:r>
            <a:r>
              <a:rPr lang="el-GR" sz="1800" dirty="0"/>
              <a:t>Ευκαιρίες</a:t>
            </a:r>
            <a:r>
              <a:rPr lang="tr-TR" sz="1800" dirty="0"/>
              <a:t>,</a:t>
            </a:r>
            <a:endParaRPr sz="1800" dirty="0"/>
          </a:p>
          <a:p>
            <a:pPr marL="114300" lvl="0" indent="0" algn="l" rtl="0">
              <a:lnSpc>
                <a:spcPct val="90000"/>
              </a:lnSpc>
              <a:spcBef>
                <a:spcPts val="1000"/>
              </a:spcBef>
              <a:spcAft>
                <a:spcPts val="0"/>
              </a:spcAft>
              <a:buSzPct val="75000"/>
              <a:buNone/>
            </a:pPr>
            <a:r>
              <a:rPr lang="en-US" sz="1800" dirty="0"/>
              <a:t>-</a:t>
            </a:r>
            <a:r>
              <a:rPr lang="el-GR" sz="1800" dirty="0"/>
              <a:t>Απειλές</a:t>
            </a:r>
            <a:r>
              <a:rPr lang="tr-TR" sz="1800" dirty="0"/>
              <a:t> (</a:t>
            </a:r>
            <a:r>
              <a:rPr lang="el-GR" sz="1800" dirty="0"/>
              <a:t>το ακρωνύμιο </a:t>
            </a:r>
            <a:r>
              <a:rPr lang="tr-TR" sz="1800" dirty="0"/>
              <a:t>SWOT</a:t>
            </a:r>
            <a:r>
              <a:rPr lang="el-GR" sz="1800" dirty="0"/>
              <a:t> προέρχεται από τις λέξεις</a:t>
            </a:r>
            <a:r>
              <a:rPr lang="en-US" sz="1800" dirty="0"/>
              <a:t>: Strengths, Weaknesses, Opportunities, Threats</a:t>
            </a:r>
            <a:r>
              <a:rPr lang="tr-TR" sz="1800" dirty="0"/>
              <a:t>). </a:t>
            </a:r>
            <a:endParaRPr sz="1800" dirty="0"/>
          </a:p>
          <a:p>
            <a:pPr marL="457200" lvl="0" indent="-342900" algn="l" rtl="0">
              <a:lnSpc>
                <a:spcPct val="90000"/>
              </a:lnSpc>
              <a:spcBef>
                <a:spcPts val="1000"/>
              </a:spcBef>
              <a:spcAft>
                <a:spcPts val="0"/>
              </a:spcAft>
              <a:buSzPct val="75000"/>
              <a:buNone/>
            </a:pPr>
            <a:endParaRPr sz="1800" dirty="0"/>
          </a:p>
          <a:p>
            <a:pPr marL="457200" lvl="0" indent="-342900" algn="l" rtl="0">
              <a:lnSpc>
                <a:spcPct val="90000"/>
              </a:lnSpc>
              <a:spcBef>
                <a:spcPts val="1000"/>
              </a:spcBef>
              <a:spcAft>
                <a:spcPts val="0"/>
              </a:spcAft>
              <a:buSzPct val="75000"/>
              <a:buNone/>
            </a:pPr>
            <a:r>
              <a:rPr lang="el-GR" sz="1800" dirty="0"/>
              <a:t>Κατά τη διαδικασία ανάλυσης </a:t>
            </a:r>
            <a:r>
              <a:rPr lang="tr-TR" sz="1800" dirty="0"/>
              <a:t>SWOT, </a:t>
            </a:r>
            <a:r>
              <a:rPr lang="el-GR" sz="1800" dirty="0"/>
              <a:t>πρέπει να ερευνήσετε εσωτερικούς και εξωτερικούς παράγοντες</a:t>
            </a:r>
            <a:endParaRPr sz="1800" dirty="0"/>
          </a:p>
          <a:p>
            <a:pPr marL="457200" lvl="0" indent="-342900" algn="l" rtl="0">
              <a:lnSpc>
                <a:spcPct val="90000"/>
              </a:lnSpc>
              <a:spcBef>
                <a:spcPts val="1000"/>
              </a:spcBef>
              <a:spcAft>
                <a:spcPts val="0"/>
              </a:spcAft>
              <a:buSzPct val="75000"/>
              <a:buNone/>
            </a:pPr>
            <a:r>
              <a:rPr lang="el-GR" sz="1800" dirty="0"/>
              <a:t>για να έχετε την καλύτερη εικόνα της τρέχουσας κατάστασης του εστιατορίου σας. </a:t>
            </a:r>
            <a:endParaRP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7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44" name="Google Shape;344;p74"/>
          <p:cNvSpPr txBox="1">
            <a:spLocks noGrp="1"/>
          </p:cNvSpPr>
          <p:nvPr>
            <p:ph type="body" idx="1"/>
          </p:nvPr>
        </p:nvSpPr>
        <p:spPr>
          <a:xfrm>
            <a:off x="647700" y="1054840"/>
            <a:ext cx="10515600" cy="5269760"/>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90000"/>
              </a:lnSpc>
              <a:spcBef>
                <a:spcPts val="1000"/>
              </a:spcBef>
              <a:spcAft>
                <a:spcPts val="0"/>
              </a:spcAft>
              <a:buClr>
                <a:schemeClr val="dk1"/>
              </a:buClr>
              <a:buSzPts val="1800"/>
              <a:buChar char="•"/>
            </a:pPr>
            <a:r>
              <a:rPr lang="el-GR" dirty="0"/>
              <a:t>Δυνατά σημεία μπορεί να είναι η ζήτηση των φαγητών σας (κατά πόσο τα προτιμούν οι πελάτες), η στρατηγική σε θέματα μάρκετινγκ και η εμπειρία του διευθυντή σας. Χρησιμοποιήστε τα «δυνατά» σας σημεία για να προωθήσετε την επιχείρησή σας, καθώς διατηρείτε (ή βελτιώνετε) συνεχώς τα σημεία στα οποία η επιχείρησή σας είναι ήδη καλή. Αυτή είναι η πτυχή που μπορεί να σας βοηθήσει να ξεπεράσετε τον ανταγωνισμό σας.</a:t>
            </a:r>
            <a:endParaRPr dirty="0"/>
          </a:p>
          <a:p>
            <a:pPr marL="457200" lvl="0" indent="-342900" algn="l" rtl="0">
              <a:lnSpc>
                <a:spcPct val="90000"/>
              </a:lnSpc>
              <a:spcBef>
                <a:spcPts val="1000"/>
              </a:spcBef>
              <a:spcAft>
                <a:spcPts val="0"/>
              </a:spcAft>
              <a:buSzPts val="1800"/>
              <a:buNone/>
            </a:pPr>
            <a:endParaRPr dirty="0"/>
          </a:p>
          <a:p>
            <a:pPr marL="457200" lvl="0" indent="-342900" algn="l" rtl="0">
              <a:lnSpc>
                <a:spcPct val="90000"/>
              </a:lnSpc>
              <a:spcBef>
                <a:spcPts val="1000"/>
              </a:spcBef>
              <a:spcAft>
                <a:spcPts val="0"/>
              </a:spcAft>
              <a:buClr>
                <a:schemeClr val="dk1"/>
              </a:buClr>
              <a:buSzPts val="1800"/>
              <a:buChar char="•"/>
            </a:pPr>
            <a:r>
              <a:rPr lang="el-GR" dirty="0"/>
              <a:t>Οι αδυναμίες μπορεί να αρχίσουν με την ανικανότητα να εξάγετε, να αναλύετε και να χρησιμοποιείτε τα δεδομένα που έχετε στα χέρια σας. Μπορεί επίσης να συμπεριλαμβάνουν</a:t>
            </a:r>
            <a:r>
              <a:rPr lang="en-US" dirty="0"/>
              <a:t> </a:t>
            </a:r>
            <a:r>
              <a:rPr lang="el-GR" dirty="0"/>
              <a:t>την αδυναμία παραμονής στην κορυφή των τάσεων του κλάδου, θέματα με τον έλεγχο των αποθεμάτων ή συνεχή εναλλαγή του προσωπικού. Η συντήρηση/διατήρηση των τροφίμων είναι δύσκολη στις επιχειρήσεις εστιατορίων και η πληρωμή ασφαλίστρου για τους καλούς και έμπειρους υπαλλήλους μπορεί να πλήξει τα οικονομικά αποτελέσματα, όμως να επιφέρει σημαντικές μακροπρόθεσμες επιδόσεις διατηρώντας τους πελάτες.</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75"/>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50" name="Google Shape;350;p75"/>
          <p:cNvSpPr txBox="1">
            <a:spLocks noGrp="1"/>
          </p:cNvSpPr>
          <p:nvPr>
            <p:ph type="body" idx="1"/>
          </p:nvPr>
        </p:nvSpPr>
        <p:spPr>
          <a:xfrm>
            <a:off x="647700" y="1054840"/>
            <a:ext cx="10515600" cy="526976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dirty="0"/>
              <a:t>Οι ευκαιρίες μπορεί να συμπεριλαμβάνουν την προβολή της επιχείρησης μέσω διαδικτυακών κριτικών, την ευκαιρία αύξησης της κοινωνικής</a:t>
            </a:r>
            <a:r>
              <a:rPr lang="en-US" dirty="0"/>
              <a:t> </a:t>
            </a:r>
            <a:r>
              <a:rPr lang="el-GR" dirty="0"/>
              <a:t>και διαδικτυακής παρουσίας και την αξιοποίηση των πιστών πελατών μέσω διαφημιστικών εκστρατειών από στόμα σε στόμα. </a:t>
            </a:r>
            <a:endParaRPr dirty="0"/>
          </a:p>
          <a:p>
            <a:pPr marL="457200" lvl="0" indent="-342900" algn="l" rtl="0">
              <a:lnSpc>
                <a:spcPct val="90000"/>
              </a:lnSpc>
              <a:spcBef>
                <a:spcPts val="1000"/>
              </a:spcBef>
              <a:spcAft>
                <a:spcPts val="0"/>
              </a:spcAft>
              <a:buClr>
                <a:schemeClr val="dk1"/>
              </a:buClr>
              <a:buSzPts val="1800"/>
              <a:buChar char="•"/>
            </a:pPr>
            <a:r>
              <a:rPr lang="el-GR" dirty="0"/>
              <a:t>Απειλές στο εστιατόριό σας μπορεί να είναι οι κοντινοί ανταγωνιστές, η κακή παρουσία στα μέσα κοινωνικής δικτύωσης, οι αρνητικές κριτικές ή η κακή διοίκηση του προσωπικού. Πρέπει να δίνεται ιδιαίτερη προσοχή σε αυτές τις απειλές, γιατί αποτελούν τους πιο επίφοβους παράγοντες για αποτυχία. </a:t>
            </a:r>
            <a:endParaRPr dirty="0"/>
          </a:p>
          <a:p>
            <a:pPr marL="457200" lvl="0" indent="-342900" algn="l" rtl="0">
              <a:lnSpc>
                <a:spcPct val="90000"/>
              </a:lnSpc>
              <a:spcBef>
                <a:spcPts val="1000"/>
              </a:spcBef>
              <a:spcAft>
                <a:spcPts val="0"/>
              </a:spcAft>
              <a:buSzPts val="18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6"/>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56" name="Google Shape;356;p76"/>
          <p:cNvSpPr txBox="1">
            <a:spLocks noGrp="1"/>
          </p:cNvSpPr>
          <p:nvPr>
            <p:ph type="body" idx="1"/>
          </p:nvPr>
        </p:nvSpPr>
        <p:spPr>
          <a:xfrm>
            <a:off x="647700" y="1054840"/>
            <a:ext cx="10515600" cy="526976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dirty="0"/>
              <a:t>Μετά την εκπόνηση της ανάλυσης </a:t>
            </a:r>
            <a:r>
              <a:rPr lang="tr-TR" dirty="0"/>
              <a:t>SWOT, </a:t>
            </a:r>
            <a:r>
              <a:rPr lang="el-GR" dirty="0"/>
              <a:t>αρχίστε να δημιουργείτε ένα σχέδιο δράσης για τη βελτίωση της επιχείρησης. Καθορίστε ποιες προκλήσεις θα αντιμετωπίσετε πρώτα και σχεδιάστε τους στόχους με χρονική σειρά. Χωρίς την ύπαρξη ενός σταθερού πλάνου, μπορεί να παραμερίσετε τις ευθύνες σας για να εστιάσετε αποκλειστικά στο τώρα αντί στο μέλλον.   </a:t>
            </a:r>
            <a:endParaRPr dirty="0"/>
          </a:p>
        </p:txBody>
      </p:sp>
      <p:pic>
        <p:nvPicPr>
          <p:cNvPr id="357" name="Google Shape;357;p76" descr="goals ile ilgili görsel sonucu"/>
          <p:cNvPicPr preferRelativeResize="0"/>
          <p:nvPr/>
        </p:nvPicPr>
        <p:blipFill rotWithShape="1">
          <a:blip r:embed="rId3">
            <a:alphaModFix/>
          </a:blip>
          <a:srcRect/>
          <a:stretch/>
        </p:blipFill>
        <p:spPr>
          <a:xfrm>
            <a:off x="3468688" y="3709416"/>
            <a:ext cx="4873624" cy="26151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5"/>
          <p:cNvSpPr txBox="1"/>
          <p:nvPr/>
        </p:nvSpPr>
        <p:spPr>
          <a:xfrm>
            <a:off x="808841" y="3315126"/>
            <a:ext cx="10944809" cy="288047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000"/>
              <a:buFont typeface="Arial"/>
              <a:buNone/>
            </a:pPr>
            <a:r>
              <a:rPr lang="el-GR" sz="4000" b="1" i="0" u="none" strike="noStrike" cap="none" dirty="0">
                <a:solidFill>
                  <a:schemeClr val="accent1"/>
                </a:solidFill>
                <a:latin typeface="Arial"/>
                <a:ea typeface="Arial"/>
                <a:cs typeface="Arial"/>
                <a:sym typeface="Arial"/>
              </a:rPr>
              <a:t>ΕΝΟΤΗΤΑ</a:t>
            </a:r>
            <a:r>
              <a:rPr lang="tr-TR" sz="4000" b="1" i="0" u="none" strike="noStrike" cap="none" dirty="0">
                <a:solidFill>
                  <a:schemeClr val="accent1"/>
                </a:solidFill>
                <a:latin typeface="Arial"/>
                <a:ea typeface="Arial"/>
                <a:cs typeface="Arial"/>
                <a:sym typeface="Arial"/>
              </a:rPr>
              <a:t> 4:</a:t>
            </a:r>
            <a:r>
              <a:rPr lang="el-GR" sz="4000" b="1" i="0" u="none" strike="noStrike" cap="none" dirty="0">
                <a:solidFill>
                  <a:schemeClr val="accent1"/>
                </a:solidFill>
                <a:latin typeface="Arial"/>
                <a:ea typeface="Arial"/>
                <a:cs typeface="Arial"/>
                <a:sym typeface="Arial"/>
              </a:rPr>
              <a:t> Οργάνωση Εστιατορίων</a:t>
            </a: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4000"/>
              <a:buFont typeface="Calibri"/>
              <a:buNone/>
            </a:pPr>
            <a:endParaRPr sz="4000" b="1" i="0" u="none" strike="noStrike" cap="none" dirty="0">
              <a:solidFill>
                <a:schemeClr val="accent1"/>
              </a:solidFill>
              <a:latin typeface="Arial"/>
              <a:ea typeface="Arial"/>
              <a:cs typeface="Arial"/>
              <a:sym typeface="Arial"/>
            </a:endParaRPr>
          </a:p>
        </p:txBody>
      </p:sp>
      <p:pic>
        <p:nvPicPr>
          <p:cNvPr id="363" name="Google Shape;363;p25" descr="restaurant organisation ile ilgili görsel sonucu"/>
          <p:cNvPicPr preferRelativeResize="0"/>
          <p:nvPr/>
        </p:nvPicPr>
        <p:blipFill rotWithShape="1">
          <a:blip r:embed="rId3">
            <a:alphaModFix/>
          </a:blip>
          <a:srcRect/>
          <a:stretch/>
        </p:blipFill>
        <p:spPr>
          <a:xfrm>
            <a:off x="2962656" y="310896"/>
            <a:ext cx="6108192" cy="35478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77"/>
          <p:cNvPicPr preferRelativeResize="0"/>
          <p:nvPr/>
        </p:nvPicPr>
        <p:blipFill rotWithShape="1">
          <a:blip r:embed="rId3">
            <a:alphaModFix/>
          </a:blip>
          <a:srcRect/>
          <a:stretch/>
        </p:blipFill>
        <p:spPr>
          <a:xfrm>
            <a:off x="1332690" y="1138136"/>
            <a:ext cx="9143999" cy="4727644"/>
          </a:xfrm>
          <a:prstGeom prst="rect">
            <a:avLst/>
          </a:prstGeom>
          <a:noFill/>
          <a:ln>
            <a:noFill/>
          </a:ln>
        </p:spPr>
      </p:pic>
      <p:sp>
        <p:nvSpPr>
          <p:cNvPr id="369" name="Google Shape;369;p77"/>
          <p:cNvSpPr/>
          <p:nvPr/>
        </p:nvSpPr>
        <p:spPr>
          <a:xfrm>
            <a:off x="1326204" y="5939773"/>
            <a:ext cx="6096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b="1" dirty="0"/>
              <a:t>Πηγή</a:t>
            </a:r>
            <a:r>
              <a:rPr lang="tr-TR" sz="1400" b="1" i="0" u="none" strike="noStrike" cap="none" dirty="0">
                <a:solidFill>
                  <a:srgbClr val="000000"/>
                </a:solidFill>
                <a:latin typeface="Arial"/>
                <a:ea typeface="Arial"/>
                <a:cs typeface="Arial"/>
                <a:sym typeface="Arial"/>
              </a:rPr>
              <a:t>: </a:t>
            </a:r>
            <a:r>
              <a:rPr lang="tr-TR" sz="1400" b="0" i="0" u="none" strike="noStrike" cap="none" dirty="0">
                <a:solidFill>
                  <a:srgbClr val="000000"/>
                </a:solidFill>
                <a:latin typeface="Arial"/>
                <a:ea typeface="Arial"/>
                <a:cs typeface="Arial"/>
                <a:sym typeface="Arial"/>
              </a:rPr>
              <a:t>Godfried Asamoah, 2019</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B3C840E-8A34-433C-9518-EDB525604670}"/>
              </a:ext>
            </a:extLst>
          </p:cNvPr>
          <p:cNvSpPr txBox="1"/>
          <p:nvPr/>
        </p:nvSpPr>
        <p:spPr>
          <a:xfrm>
            <a:off x="4374204" y="5865780"/>
            <a:ext cx="6139543" cy="954107"/>
          </a:xfrm>
          <a:prstGeom prst="rect">
            <a:avLst/>
          </a:prstGeom>
          <a:noFill/>
        </p:spPr>
        <p:txBody>
          <a:bodyPr wrap="square" rtlCol="0">
            <a:spAutoFit/>
          </a:bodyPr>
          <a:lstStyle/>
          <a:p>
            <a:r>
              <a:rPr lang="el-GR" dirty="0"/>
              <a:t>Ιδιοκτήτες</a:t>
            </a:r>
            <a:r>
              <a:rPr lang="en-US" dirty="0"/>
              <a:t>, </a:t>
            </a:r>
            <a:r>
              <a:rPr lang="el-GR" dirty="0"/>
              <a:t>Ανώτερος Διευθυντής, Διευθυντής </a:t>
            </a:r>
            <a:r>
              <a:rPr lang="en-US" dirty="0"/>
              <a:t>Marketing/</a:t>
            </a:r>
            <a:r>
              <a:rPr lang="el-GR" dirty="0"/>
              <a:t>Πελατειακών Σχέσεων, Λογιστής, Οικονομικά Υπόλογος, Σεφ, Πελάτες, Ταμίας, Προσωπικό για την Καταχώρηση Δεδομένων Πωλήσεων, Σύστημα Αυτόματης Αναγνώρισης (</a:t>
            </a:r>
            <a:r>
              <a:rPr lang="en-US" dirty="0"/>
              <a:t>AIS), </a:t>
            </a:r>
            <a:r>
              <a:rPr lang="el-GR" dirty="0"/>
              <a:t>Μάγειρες, Σερβιτόροι </a:t>
            </a:r>
            <a:r>
              <a:rPr lang="en-US" dirty="0"/>
              <a:t>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3"/>
          <p:cNvSpPr txBox="1">
            <a:spLocks noGrp="1"/>
          </p:cNvSpPr>
          <p:nvPr>
            <p:ph type="body" idx="1"/>
          </p:nvPr>
        </p:nvSpPr>
        <p:spPr>
          <a:xfrm>
            <a:off x="546371" y="1555689"/>
            <a:ext cx="10515600" cy="468910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sz="1800" dirty="0"/>
              <a:t>Τα εστιατόρια έχουν πολύ συγκεκριμένες ανάγκες προσωπικού και η οργανωτική τους διάρθρωση πρέπει να συμβαδίζει με αυτές τις ανάγκες για να λειτουργεί σωστά.  </a:t>
            </a:r>
            <a:endParaRPr sz="1800" dirty="0"/>
          </a:p>
          <a:p>
            <a:pPr marL="457200" lvl="0" indent="-342900" algn="l" rtl="0">
              <a:lnSpc>
                <a:spcPct val="90000"/>
              </a:lnSpc>
              <a:spcBef>
                <a:spcPts val="1000"/>
              </a:spcBef>
              <a:spcAft>
                <a:spcPts val="0"/>
              </a:spcAft>
              <a:buClr>
                <a:schemeClr val="dk1"/>
              </a:buClr>
              <a:buSzPts val="1800"/>
              <a:buChar char="•"/>
            </a:pPr>
            <a:r>
              <a:rPr lang="el-GR" sz="1800" dirty="0"/>
              <a:t>Το μέγεθος του εστιατορίου συχνά καθορίζει την τελική δομή. Το προσωπικό συχνά αναλαμβάνει περισσότερους από έναν ρόλο σε μικρότερες επιχειρήσεις, αλλά τα εστιατόρια έχουν τα ίδια βασικά πλαίσια ανεξαρτήτως του μεγέθους τους</a:t>
            </a:r>
            <a:r>
              <a:rPr lang="en-US" sz="1800" dirty="0"/>
              <a:t>. </a:t>
            </a:r>
          </a:p>
          <a:p>
            <a:pPr marL="457200" lvl="0" indent="-342900" algn="l" rtl="0">
              <a:lnSpc>
                <a:spcPct val="90000"/>
              </a:lnSpc>
              <a:spcBef>
                <a:spcPts val="1000"/>
              </a:spcBef>
              <a:spcAft>
                <a:spcPts val="0"/>
              </a:spcAft>
              <a:buClr>
                <a:schemeClr val="dk1"/>
              </a:buClr>
              <a:buSzPts val="1800"/>
              <a:buChar char="•"/>
            </a:pPr>
            <a:r>
              <a:rPr lang="el-GR" sz="1800" dirty="0"/>
              <a:t>Η διάρθρωση είναι έτσι σχεδιασμένη, ώστε να εφαρμόζεται ένα σύστημα ευθύνης και ανάληψης ευθυνών με σαφή αλυσίδα διοίκησης</a:t>
            </a:r>
            <a:r>
              <a:rPr lang="en-US" sz="1800" dirty="0"/>
              <a:t>.</a:t>
            </a:r>
          </a:p>
          <a:p>
            <a:pPr marL="457200" lvl="0" indent="-342900" algn="l" rtl="0">
              <a:lnSpc>
                <a:spcPct val="90000"/>
              </a:lnSpc>
              <a:spcBef>
                <a:spcPts val="1000"/>
              </a:spcBef>
              <a:spcAft>
                <a:spcPts val="0"/>
              </a:spcAft>
              <a:buSzPts val="1800"/>
              <a:buChar char="•"/>
            </a:pPr>
            <a:r>
              <a:rPr lang="el-GR" sz="1800" dirty="0"/>
              <a:t>Η οργανωτική διάρθρωση του εστιατορίου μπορεί να διαφέρει ελάχιστα, ανάλογα με τις ανάγκες μιας συγκεκριμένης τοποθεσίας, αν και η γενική δομή ξεκινά με τον ιδιοκτήτη. Ο ιδιοκτήτης ενός εστιατορίου έχει τον τελικό λόγο στη διοίκηση και τον χειρισμό του εστιατορίου και μπορεί να ενεργεί ως διευθυντής ή να προσλάβει διευθυντή για να χειρίζεται τις καθημερινές λειτουργίες της επιχείρησης. Ο διευθυντής αυτός είναι συνήθως διευθυντής τμήματος ή επικεφαλής, όπως εκτελεστικός σεφ ή επικεφαλής σεφ, επικεφαλής σερβιτόρος ή σερβιτόρα ή διευθυντής/</a:t>
            </a:r>
            <a:r>
              <a:rPr lang="el-GR" sz="1800" dirty="0" err="1"/>
              <a:t>τρια</a:t>
            </a:r>
            <a:r>
              <a:rPr lang="el-GR" sz="1800" dirty="0"/>
              <a:t> φιλοξενίας. Αυτοί οι διαφορετικοί διευθυντές/</a:t>
            </a:r>
            <a:r>
              <a:rPr lang="el-GR" sz="1800" dirty="0" err="1"/>
              <a:t>τριες</a:t>
            </a:r>
            <a:r>
              <a:rPr lang="el-GR" sz="1800" dirty="0"/>
              <a:t> είναι όλοι μέρος της οργανωτικής διάρθρωσης του εστιατορίου και έχουν σεφ, σερβιτόρους και σερβιτόρες, βοηθούς και άλλο προσωπικό «υπό τις εντολές τους». </a:t>
            </a:r>
            <a:endParaRPr sz="18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72C4"/>
              </a:buClr>
              <a:buSzPts val="2500"/>
              <a:buFont typeface="Arial"/>
              <a:buNone/>
            </a:pPr>
            <a:r>
              <a:rPr lang="el-GR" sz="2400" b="1" dirty="0">
                <a:solidFill>
                  <a:srgbClr val="4472C4"/>
                </a:solidFill>
                <a:latin typeface="Arial"/>
                <a:ea typeface="Arial"/>
                <a:cs typeface="Arial"/>
                <a:sym typeface="Arial"/>
              </a:rPr>
              <a:t>ΠΡΟΤΕΡΑΙΟΤΗΤΕΣ ΓΙΑ ΤΙΣ ΘΕΣΕΙΣ ΣΤΟΝ ΤΟΜΕΑ ΤΟΥ ΕΠΙΣΙΤΙΣΜΟΥ</a:t>
            </a:r>
            <a:br>
              <a:rPr lang="tr-TR" sz="2500" dirty="0">
                <a:latin typeface="Arial"/>
                <a:ea typeface="Arial"/>
                <a:cs typeface="Arial"/>
                <a:sym typeface="Arial"/>
              </a:rPr>
            </a:br>
            <a:endParaRPr sz="2500" dirty="0"/>
          </a:p>
        </p:txBody>
      </p:sp>
      <p:sp>
        <p:nvSpPr>
          <p:cNvPr id="147" name="Google Shape;147;p4"/>
          <p:cNvSpPr txBox="1">
            <a:spLocks noGrp="1"/>
          </p:cNvSpPr>
          <p:nvPr>
            <p:ph type="body" idx="1"/>
          </p:nvPr>
        </p:nvSpPr>
        <p:spPr>
          <a:xfrm>
            <a:off x="838200" y="2210540"/>
            <a:ext cx="10515600" cy="15433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7000"/>
              </a:lnSpc>
              <a:spcBef>
                <a:spcPts val="0"/>
              </a:spcBef>
              <a:spcAft>
                <a:spcPts val="0"/>
              </a:spcAft>
              <a:buSzPts val="1800"/>
              <a:buNone/>
            </a:pPr>
            <a:r>
              <a:rPr lang="el-GR" sz="1800" dirty="0">
                <a:latin typeface="Arial"/>
                <a:ea typeface="Arial"/>
                <a:cs typeface="Arial"/>
                <a:sym typeface="Arial"/>
              </a:rPr>
              <a:t>Είναι αυτή η ενότητα προτεραιότητα για το επάγγελμά σας; Δείτε τις προτεραιότητες ανά ομάδες επαγγέλματος παρακάτω.</a:t>
            </a:r>
          </a:p>
          <a:p>
            <a:pPr marL="0" lvl="0" indent="0" algn="l" rtl="0">
              <a:lnSpc>
                <a:spcPct val="107000"/>
              </a:lnSpc>
              <a:spcBef>
                <a:spcPts val="0"/>
              </a:spcBef>
              <a:spcAft>
                <a:spcPts val="0"/>
              </a:spcAft>
              <a:buSzPts val="1800"/>
              <a:buNone/>
            </a:pPr>
            <a:br>
              <a:rPr lang="el-GR" sz="1800" dirty="0">
                <a:latin typeface="Arial"/>
                <a:ea typeface="Arial"/>
                <a:cs typeface="Arial"/>
                <a:sym typeface="Arial"/>
              </a:rPr>
            </a:br>
            <a:r>
              <a:rPr lang="el-GR" sz="1800" dirty="0">
                <a:latin typeface="Arial"/>
                <a:ea typeface="Arial"/>
                <a:cs typeface="Arial"/>
                <a:sym typeface="Arial"/>
              </a:rPr>
              <a:t>Η προτεραιότητα της ενότητας «Εισαγωγή στις Ήπιες Δεξιότητες για εργαζόμενους στον επισιτιστικό τομέα» για επαγγελματικές ομάδες έχει ως εξής:</a:t>
            </a:r>
            <a:endParaRPr lang="el-GR" sz="1800" dirty="0"/>
          </a:p>
          <a:p>
            <a:pPr marL="0" lvl="0" indent="0" algn="l" rtl="0">
              <a:lnSpc>
                <a:spcPct val="90000"/>
              </a:lnSpc>
              <a:spcBef>
                <a:spcPts val="1000"/>
              </a:spcBef>
              <a:spcAft>
                <a:spcPts val="0"/>
              </a:spcAft>
              <a:buClr>
                <a:schemeClr val="dk1"/>
              </a:buClr>
              <a:buSzPts val="1800"/>
              <a:buNone/>
            </a:pPr>
            <a:endParaRPr sz="1800" dirty="0"/>
          </a:p>
        </p:txBody>
      </p:sp>
      <p:grpSp>
        <p:nvGrpSpPr>
          <p:cNvPr id="148" name="Google Shape;148;p4"/>
          <p:cNvGrpSpPr/>
          <p:nvPr/>
        </p:nvGrpSpPr>
        <p:grpSpPr>
          <a:xfrm>
            <a:off x="1283368" y="3815998"/>
            <a:ext cx="10070432" cy="2671790"/>
            <a:chOff x="2483536" y="5946163"/>
            <a:chExt cx="12131743" cy="4048271"/>
          </a:xfrm>
        </p:grpSpPr>
        <p:sp>
          <p:nvSpPr>
            <p:cNvPr id="149" name="Google Shape;149;p4"/>
            <p:cNvSpPr/>
            <p:nvPr/>
          </p:nvSpPr>
          <p:spPr>
            <a:xfrm>
              <a:off x="2483536" y="5946163"/>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0" name="Google Shape;150;p4"/>
            <p:cNvSpPr/>
            <p:nvPr/>
          </p:nvSpPr>
          <p:spPr>
            <a:xfrm>
              <a:off x="2483536" y="6996715"/>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1" name="Google Shape;151;p4"/>
            <p:cNvSpPr/>
            <p:nvPr/>
          </p:nvSpPr>
          <p:spPr>
            <a:xfrm>
              <a:off x="2511587" y="8097205"/>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2" name="Google Shape;152;p4"/>
            <p:cNvSpPr txBox="1"/>
            <p:nvPr/>
          </p:nvSpPr>
          <p:spPr>
            <a:xfrm>
              <a:off x="5457253" y="6070053"/>
              <a:ext cx="9144000" cy="559546"/>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l-GR" sz="1800" b="1" i="0" u="none" strike="noStrike" cap="none" dirty="0">
                  <a:solidFill>
                    <a:schemeClr val="dk1"/>
                  </a:solidFill>
                  <a:latin typeface="Arial"/>
                  <a:ea typeface="Arial"/>
                  <a:cs typeface="Arial"/>
                  <a:sym typeface="Arial"/>
                </a:rPr>
                <a:t>1.</a:t>
              </a:r>
              <a:r>
                <a:rPr lang="el-GR" sz="1800" b="1" dirty="0">
                  <a:solidFill>
                    <a:schemeClr val="dk1"/>
                  </a:solidFill>
                </a:rPr>
                <a:t> Σεφ και επαγγελματίες μαγειρικής</a:t>
              </a:r>
              <a:endParaRPr lang="el-GR" sz="1800" b="0" i="0" u="none" strike="noStrike" cap="none" dirty="0">
                <a:solidFill>
                  <a:schemeClr val="dk1"/>
                </a:solidFill>
                <a:latin typeface="Arial"/>
                <a:ea typeface="Arial"/>
                <a:cs typeface="Arial"/>
                <a:sym typeface="Arial"/>
              </a:endParaRPr>
            </a:p>
          </p:txBody>
        </p:sp>
        <p:sp>
          <p:nvSpPr>
            <p:cNvPr id="153" name="Google Shape;153;p4"/>
            <p:cNvSpPr txBox="1"/>
            <p:nvPr/>
          </p:nvSpPr>
          <p:spPr>
            <a:xfrm>
              <a:off x="5471279" y="7139122"/>
              <a:ext cx="9144000" cy="559546"/>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l-GR" sz="1800" b="1" i="0" u="none" strike="noStrike" cap="none" dirty="0">
                  <a:solidFill>
                    <a:schemeClr val="dk1"/>
                  </a:solidFill>
                  <a:latin typeface="Arial"/>
                  <a:ea typeface="Arial"/>
                  <a:cs typeface="Arial"/>
                  <a:sym typeface="Arial"/>
                </a:rPr>
                <a:t>2. </a:t>
              </a:r>
              <a:r>
                <a:rPr lang="el-GR" sz="1800" b="1" dirty="0">
                  <a:solidFill>
                    <a:schemeClr val="dk1"/>
                  </a:solidFill>
                </a:rPr>
                <a:t>Προϊστάμενοι κουζίνας και ειδικοί/εμπειρογνώμονες</a:t>
              </a:r>
              <a:endParaRPr lang="el-GR" sz="1800" b="0" i="0" u="none" strike="noStrike" cap="none" dirty="0">
                <a:solidFill>
                  <a:schemeClr val="dk1"/>
                </a:solidFill>
                <a:latin typeface="Arial"/>
                <a:ea typeface="Arial"/>
                <a:cs typeface="Arial"/>
                <a:sym typeface="Arial"/>
              </a:endParaRPr>
            </a:p>
          </p:txBody>
        </p:sp>
        <p:sp>
          <p:nvSpPr>
            <p:cNvPr id="154" name="Google Shape;154;p4"/>
            <p:cNvSpPr txBox="1"/>
            <p:nvPr/>
          </p:nvSpPr>
          <p:spPr>
            <a:xfrm>
              <a:off x="5471279" y="8350193"/>
              <a:ext cx="9144000" cy="559546"/>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l-GR" sz="1800" b="1" i="0" u="none" strike="noStrike" cap="none" dirty="0">
                  <a:solidFill>
                    <a:schemeClr val="dk1"/>
                  </a:solidFill>
                  <a:latin typeface="Arial"/>
                  <a:ea typeface="Arial"/>
                  <a:cs typeface="Arial"/>
                  <a:sym typeface="Arial"/>
                </a:rPr>
                <a:t>3. </a:t>
              </a:r>
              <a:r>
                <a:rPr lang="el-GR" sz="1800" b="1" dirty="0">
                  <a:solidFill>
                    <a:schemeClr val="dk1"/>
                  </a:solidFill>
                </a:rPr>
                <a:t>Εξυπηρέτηση πελατών</a:t>
              </a:r>
              <a:endParaRPr lang="el-GR" sz="1800" b="0" i="0" u="none" strike="noStrike" cap="none" dirty="0">
                <a:solidFill>
                  <a:schemeClr val="dk1"/>
                </a:solidFill>
                <a:latin typeface="Arial"/>
                <a:ea typeface="Arial"/>
                <a:cs typeface="Arial"/>
                <a:sym typeface="Arial"/>
              </a:endParaRPr>
            </a:p>
          </p:txBody>
        </p:sp>
        <p:sp>
          <p:nvSpPr>
            <p:cNvPr id="155" name="Google Shape;155;p4"/>
            <p:cNvSpPr txBox="1"/>
            <p:nvPr/>
          </p:nvSpPr>
          <p:spPr>
            <a:xfrm>
              <a:off x="5471279" y="9434888"/>
              <a:ext cx="9144000" cy="559546"/>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l-GR" sz="1800" b="1" i="0" u="none" strike="noStrike" cap="none" dirty="0">
                  <a:solidFill>
                    <a:schemeClr val="dk1"/>
                  </a:solidFill>
                  <a:latin typeface="Arial"/>
                  <a:ea typeface="Arial"/>
                  <a:cs typeface="Arial"/>
                  <a:sym typeface="Arial"/>
                </a:rPr>
                <a:t>4.</a:t>
              </a:r>
              <a:r>
                <a:rPr lang="el-GR" sz="1800" b="1" dirty="0">
                  <a:solidFill>
                    <a:schemeClr val="dk1"/>
                  </a:solidFill>
                </a:rPr>
                <a:t> Προσωπικό καθαριότητας/ειδικοί</a:t>
              </a:r>
              <a:r>
                <a:rPr lang="el-GR" sz="1800" b="1" i="0" u="none" strike="noStrike" cap="none" dirty="0">
                  <a:solidFill>
                    <a:schemeClr val="dk1"/>
                  </a:solidFill>
                  <a:latin typeface="Arial"/>
                  <a:ea typeface="Arial"/>
                  <a:cs typeface="Arial"/>
                  <a:sym typeface="Arial"/>
                </a:rPr>
                <a:t> </a:t>
              </a:r>
              <a:endParaRPr lang="el-GR" sz="1800" b="0" i="0" u="none" strike="noStrike" cap="none" dirty="0">
                <a:solidFill>
                  <a:schemeClr val="dk1"/>
                </a:solidFill>
                <a:latin typeface="Arial"/>
                <a:ea typeface="Arial"/>
                <a:cs typeface="Arial"/>
                <a:sym typeface="Arial"/>
              </a:endParaRPr>
            </a:p>
          </p:txBody>
        </p:sp>
      </p:grpSp>
      <p:sp>
        <p:nvSpPr>
          <p:cNvPr id="156" name="Google Shape;156;p4"/>
          <p:cNvSpPr/>
          <p:nvPr/>
        </p:nvSpPr>
        <p:spPr>
          <a:xfrm>
            <a:off x="1316503" y="5950050"/>
            <a:ext cx="1809252" cy="603048"/>
          </a:xfrm>
          <a:prstGeom prst="roundRect">
            <a:avLst>
              <a:gd name="adj" fmla="val 16667"/>
            </a:avLst>
          </a:prstGeom>
          <a:solidFill>
            <a:srgbClr val="FFC000"/>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400" b="1" i="0" u="none" strike="noStrike" cap="none" dirty="0">
                <a:solidFill>
                  <a:srgbClr val="000000"/>
                </a:solidFill>
                <a:latin typeface="Arial"/>
                <a:ea typeface="Arial"/>
                <a:cs typeface="Arial"/>
                <a:sym typeface="Arial"/>
              </a:rPr>
              <a:t>ΜΕΣΑΙΑ ΠΡΟΤΕΡΑΙΟΤΗΤΑ</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1"/>
          </p:nvPr>
        </p:nvSpPr>
        <p:spPr>
          <a:xfrm>
            <a:off x="546371" y="1555689"/>
            <a:ext cx="10515600" cy="4689107"/>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l-GR" sz="1800" dirty="0"/>
              <a:t>Ο ιδιοκτήτης του εστιατορίου βρίσκεται στην κορυφή της οργανωτικής</a:t>
            </a:r>
            <a:r>
              <a:rPr lang="en-US" sz="1800" dirty="0"/>
              <a:t> </a:t>
            </a:r>
            <a:r>
              <a:rPr lang="el-GR" sz="1800" dirty="0"/>
              <a:t>διάρθρωσης του. Είναι ο άνθρωπος που του ανήκει το εστιατόριο και είναι ο τελικός υπεύθυνος για οτιδήποτε συμβαίνει σε αυτό, αν και διάφορες μορφές εξουσίας και ευθυνών συχνά αναθέτονται σε άλλους υπαλλήλους. Η γενική δομή του εστιατορίου μπορεί να διασπαστεί σε δύο μεγάλες κατηγορίες: κουζίνα και εξυπηρέτηση πελατών/τραπεζαρία/σάλα</a:t>
            </a:r>
            <a:r>
              <a:rPr lang="en-US" sz="1800" dirty="0"/>
              <a:t>.</a:t>
            </a:r>
          </a:p>
          <a:p>
            <a:pPr marL="457200" lvl="0" indent="-342900" algn="l" rtl="0">
              <a:lnSpc>
                <a:spcPct val="90000"/>
              </a:lnSpc>
              <a:spcBef>
                <a:spcPts val="1000"/>
              </a:spcBef>
              <a:spcAft>
                <a:spcPts val="0"/>
              </a:spcAft>
              <a:buSzPts val="1800"/>
              <a:buChar char="•"/>
            </a:pPr>
            <a:r>
              <a:rPr lang="el-GR" sz="1800" dirty="0"/>
              <a:t>Σε ένα εστιατόριο η κουζίνα είναι το μέρος που ετοιμάζεται το φαγητό από μια ομάδα σεφ και μαγείρων. Διευθυντής κουζίνας μπορεί να προσληφθεί από έναν ιδιοκτήτη για την διοίκηση της κουζίνας, αν και αυτή η ευθύνη μπορεί να αναληφθεί και από έναν επικεφαλής ή εκτελεστικό σεφ, που είναι υπεύθυνος για την επίβλεψη του φαγητού που βγαίνει από την κουζίνα, καθώς και την οργάνωση και την προετοιμασία του. Επιπλέον, ο επικεφαλής σεφ μαγειρεύει, αλλά τον βοηθούν ένας ή περισσότεροι σεφ και μάγειρες/μαγείρισσες, που ετοιμάζουν και στήνουν το πιάτο.</a:t>
            </a:r>
            <a:endParaRPr lang="en-US" dirty="0"/>
          </a:p>
          <a:p>
            <a:pPr marL="457200" lvl="0" indent="-342900" algn="l" rtl="0">
              <a:lnSpc>
                <a:spcPct val="90000"/>
              </a:lnSpc>
              <a:spcBef>
                <a:spcPts val="1000"/>
              </a:spcBef>
              <a:spcAft>
                <a:spcPts val="0"/>
              </a:spcAft>
              <a:buClr>
                <a:schemeClr val="dk1"/>
              </a:buClr>
              <a:buSzPts val="1800"/>
              <a:buChar char="•"/>
            </a:pPr>
            <a:r>
              <a:rPr lang="el-GR" sz="1800" dirty="0"/>
              <a:t>Αν ο επικεφαλής σεφ είναι ο ιδιοκτήτης του εστιατορίου, τότε συχνά προσλαμβάνει επικεφαλής διοίκησης, γενικό διευθυντή ή διαχειριστή τραπεζαρίας/σάλας για να χειρίζονται το άλλο μισό του εστιατορίου. Τα καθήκοντα του δεύτερου διευθυντή, ο οποίος μπορεί να είναι ο ιδιοκτήτης σε άλλες περιπτώσεις, μπορεί να διαφέρουν αρκετά. Γενικά, η διασφάλιση ότι το φαγητό στο εστιατόριο </a:t>
            </a:r>
            <a:r>
              <a:rPr lang="el-GR" sz="1800" dirty="0" err="1"/>
              <a:t>σερβίρεται</a:t>
            </a:r>
            <a:r>
              <a:rPr lang="el-GR" sz="1800" dirty="0"/>
              <a:t> ευπρεπώς και αποτελεί ευχάριστή εμπειρία είναι δική του αρμοδιότητα. Οι σεφ τυπικά δεν χειρίζονται θέματα της τραπεζαρίας που ονομάζεται επίσης </a:t>
            </a:r>
            <a:r>
              <a:rPr lang="en-US" sz="1800" dirty="0"/>
              <a:t>“front of house” </a:t>
            </a:r>
            <a:r>
              <a:rPr lang="el-GR" sz="1800" dirty="0"/>
              <a:t>ενώ η κουζίνα </a:t>
            </a:r>
            <a:r>
              <a:rPr lang="en-US" sz="1800" dirty="0"/>
              <a:t>“back”</a:t>
            </a:r>
            <a:r>
              <a:rPr lang="el-GR" sz="1800" dirty="0"/>
              <a:t>. Οπότε οι σερβιτόροι και το υπόλοιπο προσωπικό χειρίζονται αυτά τα θέματα. </a:t>
            </a:r>
            <a:br>
              <a:rPr lang="tr-TR" sz="1800" dirty="0"/>
            </a:br>
            <a:endParaRPr sz="1800" dirty="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7"/>
          <p:cNvSpPr txBox="1">
            <a:spLocks noGrp="1"/>
          </p:cNvSpPr>
          <p:nvPr>
            <p:ph type="body" idx="1"/>
          </p:nvPr>
        </p:nvSpPr>
        <p:spPr>
          <a:xfrm>
            <a:off x="546371" y="1555689"/>
            <a:ext cx="10515600" cy="468910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sz="2000" dirty="0"/>
              <a:t>Οι σερβιτόροι στην τραπεζαρία είναι υπόλογοι συνήθως στον γενικό διευθυντή ή στον διευθυντή τραπεζαρίας. </a:t>
            </a:r>
          </a:p>
          <a:p>
            <a:pPr marL="457200" lvl="0" indent="-342900" algn="l" rtl="0">
              <a:lnSpc>
                <a:spcPct val="90000"/>
              </a:lnSpc>
              <a:spcBef>
                <a:spcPts val="1000"/>
              </a:spcBef>
              <a:spcAft>
                <a:spcPts val="0"/>
              </a:spcAft>
              <a:buClr>
                <a:schemeClr val="dk1"/>
              </a:buClr>
              <a:buSzPts val="1800"/>
              <a:buChar char="•"/>
            </a:pPr>
            <a:r>
              <a:rPr lang="el-GR" sz="2000" dirty="0"/>
              <a:t>Ο/Η επικεφαλής σερβιτόρος/α μπορεί να χρησιμοποιηθεί και ως διαμεσολαβητής/ενδιάμεσος μεταξύ των σερβιτόρων και των διευθυντών. Αυτό συμβαίνει συχνότερα στα μεγάλα εστιατόρια. </a:t>
            </a:r>
          </a:p>
          <a:p>
            <a:pPr marL="457200" lvl="0" indent="-342900" algn="l" rtl="0">
              <a:lnSpc>
                <a:spcPct val="90000"/>
              </a:lnSpc>
              <a:spcBef>
                <a:spcPts val="1000"/>
              </a:spcBef>
              <a:spcAft>
                <a:spcPts val="0"/>
              </a:spcAft>
              <a:buClr>
                <a:schemeClr val="dk1"/>
              </a:buClr>
              <a:buSzPts val="1800"/>
              <a:buChar char="•"/>
            </a:pPr>
            <a:r>
              <a:rPr lang="el-GR" sz="2000" dirty="0"/>
              <a:t>Η υπόλοιπη οργανωτική διάρθρωση του εστιατορίου απαρτίζεται από σερβιτόρους/</a:t>
            </a:r>
            <a:r>
              <a:rPr lang="el-GR" sz="2000" dirty="0" err="1"/>
              <a:t>ες</a:t>
            </a:r>
            <a:r>
              <a:rPr lang="el-GR" sz="2000" dirty="0"/>
              <a:t>, λαντζιέρη/</a:t>
            </a:r>
            <a:r>
              <a:rPr lang="el-GR" sz="2000" dirty="0" err="1"/>
              <a:t>λαντζιέρισσα</a:t>
            </a:r>
            <a:r>
              <a:rPr lang="el-GR" sz="2000" dirty="0"/>
              <a:t> και άλλους υπαλλήλους που απαρτίζουν το χαμηλότερο επίπεδο εξουσίας του εστιατορίου. </a:t>
            </a:r>
          </a:p>
          <a:p>
            <a:pPr marL="457200" lvl="0" indent="-342900" algn="l" rtl="0">
              <a:lnSpc>
                <a:spcPct val="90000"/>
              </a:lnSpc>
              <a:spcBef>
                <a:spcPts val="1000"/>
              </a:spcBef>
              <a:spcAft>
                <a:spcPts val="0"/>
              </a:spcAft>
              <a:buClr>
                <a:schemeClr val="dk1"/>
              </a:buClr>
              <a:buSzPts val="1800"/>
              <a:buChar char="•"/>
            </a:pPr>
            <a:r>
              <a:rPr lang="el-GR" sz="2000" dirty="0"/>
              <a:t>Ο/η υπεύθυνος/η υποδοχής μπορεί να χρησιμοποιηθεί για να καλωσορίζει τους πελάτες και να οργανώνει τις θέσεις των σερβιτόρων, αν και αυτή η ευθύνη μπορεί να αναληφθεί και από τον διευθυντή τραπεζαρίας ή τον ιδιοκτήτη.</a:t>
            </a:r>
            <a:br>
              <a:rPr lang="tr-TR" sz="1800" dirty="0"/>
            </a:br>
            <a:endParaRPr sz="1800"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tr-TR" sz="2800" b="1" dirty="0">
                <a:solidFill>
                  <a:schemeClr val="accent1"/>
                </a:solidFill>
                <a:latin typeface="Arial"/>
                <a:ea typeface="Arial"/>
                <a:cs typeface="Arial"/>
                <a:sym typeface="Arial"/>
              </a:rPr>
              <a:t>4.1. </a:t>
            </a:r>
            <a:r>
              <a:rPr lang="el-GR" sz="2800" b="1" dirty="0">
                <a:solidFill>
                  <a:schemeClr val="accent1"/>
                </a:solidFill>
                <a:latin typeface="Arial"/>
                <a:ea typeface="Arial"/>
                <a:cs typeface="Arial"/>
                <a:sym typeface="Arial"/>
              </a:rPr>
              <a:t>Θέματα Οργάνωσης</a:t>
            </a:r>
            <a:br>
              <a:rPr lang="tr-TR" dirty="0">
                <a:solidFill>
                  <a:schemeClr val="lt1"/>
                </a:solidFill>
              </a:rPr>
            </a:br>
            <a:endParaRPr dirty="0"/>
          </a:p>
        </p:txBody>
      </p:sp>
      <p:sp>
        <p:nvSpPr>
          <p:cNvPr id="390" name="Google Shape;390;p26"/>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sz="2000" dirty="0"/>
              <a:t>Λειτουργίες/διαδικασίες που εκτελούνται στο τμήμα τροφίμων και ποτών (F&amp;B): αποτελείται από μεγάλη ποικιλία εξαιρετικά περίπλοκων και ταυτόχρονα υπεύθυνων δράσεων. Το προσωπικό που εργάζεται στο τμήμα F&amp;B παρακολουθείται συνεχώς από τους πελάτες/επισκέπτες. Για αυτό τον λόγο, το προσωπικό πρέπει να έχει τις κατάλληλες γνώσεις, ικανότητες και σχολαστικότητα σε όλα τα θέματα που σχετίζονται με τα τρόφιμα και τα ποτά.</a:t>
            </a:r>
          </a:p>
          <a:p>
            <a:pPr marL="457200" lvl="0" indent="-228600" algn="l" rtl="0">
              <a:lnSpc>
                <a:spcPct val="90000"/>
              </a:lnSpc>
              <a:spcBef>
                <a:spcPts val="1000"/>
              </a:spcBef>
              <a:spcAft>
                <a:spcPts val="0"/>
              </a:spcAft>
              <a:buClr>
                <a:schemeClr val="dk1"/>
              </a:buClr>
              <a:buSzPts val="1800"/>
              <a:buNone/>
            </a:pPr>
            <a:endParaRPr lang="el-GR" sz="2000" dirty="0"/>
          </a:p>
          <a:p>
            <a:pPr marL="457200" lvl="0" indent="-342900" algn="l" rtl="0">
              <a:lnSpc>
                <a:spcPct val="90000"/>
              </a:lnSpc>
              <a:spcBef>
                <a:spcPts val="1000"/>
              </a:spcBef>
              <a:spcAft>
                <a:spcPts val="0"/>
              </a:spcAft>
              <a:buClr>
                <a:schemeClr val="dk1"/>
              </a:buClr>
              <a:buSzPts val="1800"/>
              <a:buChar char="•"/>
            </a:pPr>
            <a:r>
              <a:rPr lang="el-GR" sz="2000" dirty="0"/>
              <a:t>Προκειμένου να επιτευχθεί μια επιτυχημένη και άψογη εξυπηρέτηση, πρέπει να γίνει καλή προετοιμασία στα εστιατόρια και τα μπαρ και η συντήρηση και ο καθαρισμός των εργαλείων και των υλικών που χρησιμοποιούνται στην υπηρεσία πρέπει να πραγματοποιηθούν τέλεια πριν την έναρξή της. Επίσης πρέπει να υπάρχουν (και ενδεχομένως να έχουν τοποθετηθεί)  αντικείμενα όπως πιάτα, ποτήρια, πιρούνια, κουτάλια, μαχαίρια και πετσέτες. Πρέπει να διασφαλιστεί ότι διατίθενται πλήρως και άψογα (αναλόγως το εστιατόριο φυσικά), προϊόντα όπως κέτσαπ, μαγιονέζα, μουστάρδα, ελαιόλαδο, ξύδι, λεμόνι και διάφορες άλλες σάλτσες.</a:t>
            </a:r>
          </a:p>
          <a:p>
            <a:pPr marL="228600" lvl="0" indent="-11430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8"/>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tr-TR" sz="2800" b="1" dirty="0">
                <a:solidFill>
                  <a:schemeClr val="accent1"/>
                </a:solidFill>
                <a:latin typeface="Arial"/>
                <a:ea typeface="Arial"/>
                <a:cs typeface="Arial"/>
                <a:sym typeface="Arial"/>
              </a:rPr>
              <a:t>4.1. </a:t>
            </a:r>
            <a:r>
              <a:rPr lang="el-GR" sz="2800" b="1" dirty="0">
                <a:solidFill>
                  <a:schemeClr val="accent1"/>
                </a:solidFill>
                <a:latin typeface="Arial"/>
                <a:ea typeface="Arial"/>
                <a:cs typeface="Arial"/>
                <a:sym typeface="Arial"/>
              </a:rPr>
              <a:t>Θέματα Οργάνωσης</a:t>
            </a:r>
            <a:br>
              <a:rPr lang="tr-TR" dirty="0">
                <a:solidFill>
                  <a:schemeClr val="lt1"/>
                </a:solidFill>
              </a:rPr>
            </a:br>
            <a:endParaRPr dirty="0"/>
          </a:p>
        </p:txBody>
      </p:sp>
      <p:sp>
        <p:nvSpPr>
          <p:cNvPr id="396" name="Google Shape;396;p78"/>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l-GR" sz="2400" dirty="0"/>
              <a:t>Σχεδιασμός της </a:t>
            </a:r>
            <a:r>
              <a:rPr lang="en-US" sz="2400" dirty="0"/>
              <a:t>F&amp;B </a:t>
            </a:r>
            <a:r>
              <a:rPr lang="el-GR" sz="2400" dirty="0"/>
              <a:t>υπηρεσίας: συλλογή παρόμοιων εργασιών σε ένα τμήμα, προσδιορισμός καθηκόντων, αρχών και ευθυνών και του ορίου των ανθρώπων που θα αναλάβουν μια δουλειά, διασφαλίζοντας τη ροή της εργασίας. Εγχειρήματα όπως η συνεργασία μεταξύ ατόμων και τμημάτων εκφράζονται από την οργάνωση του τμήματος </a:t>
            </a:r>
            <a:r>
              <a:rPr lang="en-US" sz="2400" dirty="0"/>
              <a:t>F&amp;B</a:t>
            </a:r>
            <a:r>
              <a:rPr lang="tr-TR" sz="2400" dirty="0"/>
              <a:t>.</a:t>
            </a:r>
            <a:endParaRPr dirty="0"/>
          </a:p>
          <a:p>
            <a:pPr marL="457200" lvl="0" indent="-228600" algn="l" rtl="0">
              <a:lnSpc>
                <a:spcPct val="90000"/>
              </a:lnSpc>
              <a:spcBef>
                <a:spcPts val="1000"/>
              </a:spcBef>
              <a:spcAft>
                <a:spcPts val="0"/>
              </a:spcAft>
              <a:buClr>
                <a:schemeClr val="dk1"/>
              </a:buClr>
              <a:buSzPts val="1800"/>
              <a:buNone/>
            </a:pPr>
            <a:endParaRPr sz="2400" dirty="0"/>
          </a:p>
          <a:p>
            <a:pPr marL="457200" lvl="0" indent="-342900" algn="l" rtl="0">
              <a:lnSpc>
                <a:spcPct val="90000"/>
              </a:lnSpc>
              <a:spcBef>
                <a:spcPts val="1000"/>
              </a:spcBef>
              <a:spcAft>
                <a:spcPts val="0"/>
              </a:spcAft>
              <a:buClr>
                <a:schemeClr val="dk1"/>
              </a:buClr>
              <a:buSzPts val="1800"/>
              <a:buChar char="•"/>
            </a:pPr>
            <a:r>
              <a:rPr lang="el-GR" sz="2400" dirty="0"/>
              <a:t>Από την άλλη πλευρά, μια επιτυχημένη υπηρεσία </a:t>
            </a:r>
            <a:r>
              <a:rPr lang="en-US" sz="2400" dirty="0"/>
              <a:t>F&amp;B</a:t>
            </a:r>
            <a:r>
              <a:rPr lang="el-GR" sz="2400" dirty="0"/>
              <a:t>, η οποία απαιτεί καταμερισμό εργασίας και εξειδίκευση, μπορεί να επιτευχθεί με την κατάταξη του προσωπικού μεταξύ τους. Επομένως, το προσωπικό για το </a:t>
            </a:r>
            <a:r>
              <a:rPr lang="en-US" sz="2400" dirty="0"/>
              <a:t>service </a:t>
            </a:r>
            <a:r>
              <a:rPr lang="el-GR" sz="2400" dirty="0"/>
              <a:t>και για το μπαρ αποκτούν τίτλο ανάλογα με τις γνώσεις και τις δεξιότητές τους, τη δουλειά και την επαγγελματική τους κατάρτιση. Όλο το προσωπικό που εργάζεται στο τμήμα </a:t>
            </a:r>
            <a:r>
              <a:rPr lang="en-US" sz="2400" dirty="0"/>
              <a:t>F&amp;B </a:t>
            </a:r>
            <a:r>
              <a:rPr lang="el-GR" sz="2400" dirty="0"/>
              <a:t>πρέπει να εκπληρώνει τα καθήκοντά του εγκαίρως ώστε να υπάρχει ποιότητα στο αποτέλεσμα των υπηρεσιών, συνδυάζοντας τις υπηρεσίες διαφόρων τμημάτων.   </a:t>
            </a:r>
            <a:endParaRP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9"/>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tr-TR" sz="2800" b="1" dirty="0">
                <a:solidFill>
                  <a:schemeClr val="accent1"/>
                </a:solidFill>
                <a:latin typeface="Arial"/>
                <a:ea typeface="Arial"/>
                <a:cs typeface="Arial"/>
                <a:sym typeface="Arial"/>
              </a:rPr>
              <a:t>4.1. </a:t>
            </a:r>
            <a:r>
              <a:rPr lang="el-GR" sz="2800" b="1" dirty="0">
                <a:solidFill>
                  <a:schemeClr val="accent1"/>
                </a:solidFill>
                <a:latin typeface="Arial"/>
                <a:ea typeface="Arial"/>
                <a:cs typeface="Arial"/>
                <a:sym typeface="Arial"/>
              </a:rPr>
              <a:t>Θέματα Οργάνωσης</a:t>
            </a:r>
            <a:br>
              <a:rPr lang="tr-TR" dirty="0">
                <a:solidFill>
                  <a:schemeClr val="lt1"/>
                </a:solidFill>
              </a:rPr>
            </a:br>
            <a:endParaRPr dirty="0"/>
          </a:p>
        </p:txBody>
      </p:sp>
      <p:sp>
        <p:nvSpPr>
          <p:cNvPr id="402" name="Google Shape;402;p79"/>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l-GR" dirty="0"/>
              <a:t>Ένα οργανόγραμμα εστιατορίου εμφανίζει τους υπαλλήλους σε μια οργανωμένη αλυσίδα διοίκησης. Ένα γενικό οργανόγραμμα εστιατορίου μοιάζει με αυτό: </a:t>
            </a:r>
          </a:p>
          <a:p>
            <a:pPr marL="457200" lvl="0" indent="-342900" algn="l" rtl="0">
              <a:lnSpc>
                <a:spcPct val="90000"/>
              </a:lnSpc>
              <a:spcBef>
                <a:spcPts val="1000"/>
              </a:spcBef>
              <a:spcAft>
                <a:spcPts val="0"/>
              </a:spcAft>
              <a:buClr>
                <a:schemeClr val="dk1"/>
              </a:buClr>
              <a:buSzPts val="1800"/>
              <a:buChar char="•"/>
            </a:pPr>
            <a:r>
              <a:rPr lang="el-GR" dirty="0"/>
              <a:t>Η επιχείρηση ανήκει στους ιδιοκτήτες και αυτοί λαμβάνουν τις μεγαλύτερες αποφάσεις για το εστιατόριο</a:t>
            </a:r>
            <a:r>
              <a:rPr lang="tr-TR" dirty="0"/>
              <a:t>. </a:t>
            </a:r>
            <a:endParaRPr dirty="0"/>
          </a:p>
          <a:p>
            <a:pPr marL="457200" lvl="0" indent="-342900" algn="l" rtl="0">
              <a:lnSpc>
                <a:spcPct val="90000"/>
              </a:lnSpc>
              <a:spcBef>
                <a:spcPts val="1000"/>
              </a:spcBef>
              <a:spcAft>
                <a:spcPts val="0"/>
              </a:spcAft>
              <a:buClr>
                <a:schemeClr val="dk1"/>
              </a:buClr>
              <a:buSzPts val="1800"/>
              <a:buChar char="•"/>
            </a:pPr>
            <a:r>
              <a:rPr lang="el-GR" dirty="0"/>
              <a:t>Προσλαμβάνουν έναν γενικό διευθυντή και έναν εκτελεστικό σεφ για τον έλεγχο καθημερινών λειτουργιών. </a:t>
            </a:r>
            <a:endParaRPr dirty="0"/>
          </a:p>
          <a:p>
            <a:pPr marL="457200" lvl="0" indent="-342900" algn="l" rtl="0">
              <a:lnSpc>
                <a:spcPct val="90000"/>
              </a:lnSpc>
              <a:spcBef>
                <a:spcPts val="1000"/>
              </a:spcBef>
              <a:spcAft>
                <a:spcPts val="0"/>
              </a:spcAft>
              <a:buClr>
                <a:schemeClr val="dk1"/>
              </a:buClr>
              <a:buSzPts val="1800"/>
              <a:buChar char="•"/>
            </a:pPr>
            <a:r>
              <a:rPr lang="el-GR" dirty="0"/>
              <a:t>Ο διευθυντής της τραπεζαρίας παραμένει στον χώρο και διατηρεί άμεση επικοινωνία με τον γενικό διευθυντή, ενώ οι υπεύθυνοι βάρδιας επιλέγονται από τον διευθυντή τραπεζαρίας ανάλογα με τις ηγετικές τους ικανότητες και την εμπειρία</a:t>
            </a:r>
            <a:r>
              <a:rPr lang="tr-TR" dirty="0"/>
              <a:t>.</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80"/>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tr-TR" sz="2800" b="1" dirty="0">
                <a:solidFill>
                  <a:schemeClr val="accent1"/>
                </a:solidFill>
                <a:latin typeface="Arial"/>
                <a:ea typeface="Arial"/>
                <a:cs typeface="Arial"/>
                <a:sym typeface="Arial"/>
              </a:rPr>
              <a:t>4.1. </a:t>
            </a:r>
            <a:r>
              <a:rPr lang="el-GR" sz="2800" b="1" dirty="0">
                <a:solidFill>
                  <a:schemeClr val="accent1"/>
                </a:solidFill>
                <a:latin typeface="Arial"/>
                <a:ea typeface="Arial"/>
                <a:cs typeface="Arial"/>
                <a:sym typeface="Arial"/>
              </a:rPr>
              <a:t>Θέματα Οργάνωσης</a:t>
            </a:r>
            <a:br>
              <a:rPr lang="tr-TR" dirty="0">
                <a:solidFill>
                  <a:schemeClr val="lt1"/>
                </a:solidFill>
              </a:rPr>
            </a:br>
            <a:endParaRPr dirty="0"/>
          </a:p>
        </p:txBody>
      </p:sp>
      <p:sp>
        <p:nvSpPr>
          <p:cNvPr id="408" name="Google Shape;408;p80"/>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l-GR" dirty="0"/>
              <a:t>Οι εταιρικοί ή τοπικοί ιδιοκτήτες έχουν εξ’ ολοκλήρου τον έλεγχο του εστιατορίου. Είναι αυτοί που κερδίζουν ή χάνουν περισσότερο ανάλογα με την επιτυχία ή την αποτυχία του εστιατορίου. </a:t>
            </a:r>
            <a:endParaRPr dirty="0"/>
          </a:p>
          <a:p>
            <a:pPr marL="457200" lvl="0" indent="-228600" algn="l" rtl="0">
              <a:lnSpc>
                <a:spcPct val="90000"/>
              </a:lnSpc>
              <a:spcBef>
                <a:spcPts val="1000"/>
              </a:spcBef>
              <a:spcAft>
                <a:spcPts val="0"/>
              </a:spcAft>
              <a:buClr>
                <a:schemeClr val="dk1"/>
              </a:buClr>
              <a:buSzPts val="1800"/>
              <a:buNone/>
            </a:pPr>
            <a:endParaRPr dirty="0"/>
          </a:p>
          <a:p>
            <a:pPr marL="457200" lvl="0" indent="-342900" algn="l" rtl="0">
              <a:lnSpc>
                <a:spcPct val="90000"/>
              </a:lnSpc>
              <a:spcBef>
                <a:spcPts val="1000"/>
              </a:spcBef>
              <a:spcAft>
                <a:spcPts val="0"/>
              </a:spcAft>
              <a:buClr>
                <a:schemeClr val="dk1"/>
              </a:buClr>
              <a:buSzPts val="1800"/>
              <a:buChar char="•"/>
            </a:pPr>
            <a:r>
              <a:rPr lang="el-GR" dirty="0"/>
              <a:t>Οι ιδιοκτήτες είναι συχνά υπεύθυνοι για την πρόσληψη της ομάδας διοίκησης του εστιατορίου και μπορεί να διαλέξουν και εκτελεστικό σεφ.  Υπάρχει η προσδοκία ότι όλες οι πληροφορίες σχετικά με την πολιτική της επιχείρησης, που πηγάζει από τους ιδιοκτήτες, θα μεταβιβαστούν σε όλους τους υπαλλήλους του εστιατορίου, καλύπτοντας όλα τα επίπεδα από το πιο «υψηλό» στο πιο «χαμηλό».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1"/>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tr-TR" sz="2800" b="1" dirty="0">
                <a:solidFill>
                  <a:schemeClr val="accent1"/>
                </a:solidFill>
                <a:latin typeface="Arial"/>
                <a:ea typeface="Arial"/>
                <a:cs typeface="Arial"/>
                <a:sym typeface="Arial"/>
              </a:rPr>
              <a:t>4.1. </a:t>
            </a:r>
            <a:r>
              <a:rPr lang="el-GR" sz="2800" b="1" dirty="0">
                <a:solidFill>
                  <a:schemeClr val="accent1"/>
                </a:solidFill>
                <a:latin typeface="Arial"/>
                <a:ea typeface="Arial"/>
                <a:cs typeface="Arial"/>
                <a:sym typeface="Arial"/>
              </a:rPr>
              <a:t>Θέματα Οργάνωσης</a:t>
            </a:r>
            <a:br>
              <a:rPr lang="tr-TR" dirty="0">
                <a:solidFill>
                  <a:schemeClr val="lt1"/>
                </a:solidFill>
              </a:rPr>
            </a:br>
            <a:endParaRPr dirty="0"/>
          </a:p>
        </p:txBody>
      </p:sp>
      <p:sp>
        <p:nvSpPr>
          <p:cNvPr id="414" name="Google Shape;414;p81"/>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dirty="0"/>
              <a:t>Το τμήμα </a:t>
            </a:r>
            <a:r>
              <a:rPr lang="en-US" dirty="0"/>
              <a:t>F&amp;B: </a:t>
            </a:r>
            <a:r>
              <a:rPr lang="el-GR" dirty="0"/>
              <a:t>Στα μεγάλης κλίμακας και πολυτελή ξενοδοχεία πέντε αστέρων, συμπεριλαμβάνονται υποδιευθυντές, όπως διευθυντής εστιατορίου, διευθυντής μπαρ, διευθυντής συμποσίων (</a:t>
            </a:r>
            <a:r>
              <a:rPr lang="en-US" dirty="0"/>
              <a:t>banquet manager</a:t>
            </a:r>
            <a:r>
              <a:rPr lang="el-GR" dirty="0"/>
              <a:t>), σεφ κουζίνας </a:t>
            </a:r>
            <a:r>
              <a:rPr lang="tr-TR" dirty="0"/>
              <a:t>(Executive Chef), </a:t>
            </a:r>
            <a:r>
              <a:rPr lang="el-GR" dirty="0"/>
              <a:t>συντονιστής σεφ </a:t>
            </a:r>
            <a:r>
              <a:rPr lang="tr-TR" dirty="0"/>
              <a:t>(Chief Steward)</a:t>
            </a:r>
            <a:r>
              <a:rPr lang="el-GR" dirty="0"/>
              <a:t> και διαχειριστής ελέγχου κόστους</a:t>
            </a:r>
            <a:r>
              <a:rPr lang="tr-TR" dirty="0"/>
              <a:t> (Cost Control Manager)</a:t>
            </a:r>
            <a:r>
              <a:rPr lang="el-GR" dirty="0"/>
              <a:t> υπό τη διοίκηση του τμήματος </a:t>
            </a:r>
            <a:r>
              <a:rPr lang="en-US" dirty="0"/>
              <a:t>F&amp;B</a:t>
            </a:r>
            <a:r>
              <a:rPr lang="tr-TR" dirty="0"/>
              <a:t>. </a:t>
            </a:r>
            <a:endParaRPr dirty="0"/>
          </a:p>
          <a:p>
            <a:pPr marL="457200" lvl="0" indent="-342900" algn="l" rtl="0">
              <a:lnSpc>
                <a:spcPct val="90000"/>
              </a:lnSpc>
              <a:spcBef>
                <a:spcPts val="1000"/>
              </a:spcBef>
              <a:spcAft>
                <a:spcPts val="0"/>
              </a:spcAft>
              <a:buClr>
                <a:schemeClr val="dk1"/>
              </a:buClr>
              <a:buSzPts val="1800"/>
              <a:buChar char="•"/>
            </a:pPr>
            <a:r>
              <a:rPr lang="el-GR" dirty="0"/>
              <a:t>Σύμφωνα με τον προκαθορισμένο σχεδιασμό του μενού σε όλες αυτές τις μονάδες, πραγματοποιούνται συναλλαγές όπως αγορά, παραλαβή, αποθήκευση, προετοιμασία, μαγείρεμα και σερβίρισμα τροφίμων και ποτών</a:t>
            </a:r>
            <a:r>
              <a:rPr lang="tr-TR" dirty="0"/>
              <a:t>.</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4"/>
          <p:cNvSpPr txBox="1"/>
          <p:nvPr/>
        </p:nvSpPr>
        <p:spPr>
          <a:xfrm>
            <a:off x="623595" y="1675603"/>
            <a:ext cx="10944809" cy="288047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000"/>
              <a:buFont typeface="Arial"/>
              <a:buNone/>
            </a:pPr>
            <a:r>
              <a:rPr lang="el-GR" sz="4000" b="1" i="0" u="none" strike="noStrike" cap="none" dirty="0">
                <a:solidFill>
                  <a:schemeClr val="accent1"/>
                </a:solidFill>
                <a:latin typeface="Arial"/>
                <a:ea typeface="Arial"/>
                <a:cs typeface="Arial"/>
                <a:sym typeface="Arial"/>
              </a:rPr>
              <a:t>ΕΝΟΤΗΤΑ</a:t>
            </a:r>
            <a:r>
              <a:rPr lang="tr-TR" sz="4000" b="1" i="0" u="none" strike="noStrike" cap="none" dirty="0">
                <a:solidFill>
                  <a:schemeClr val="accent1"/>
                </a:solidFill>
                <a:latin typeface="Arial"/>
                <a:ea typeface="Arial"/>
                <a:cs typeface="Arial"/>
                <a:sym typeface="Arial"/>
              </a:rPr>
              <a:t> 5:</a:t>
            </a:r>
            <a:r>
              <a:rPr lang="tr-TR" sz="4000" b="1" i="0" u="none" strike="noStrike" cap="none" dirty="0">
                <a:solidFill>
                  <a:schemeClr val="dk1"/>
                </a:solidFill>
                <a:latin typeface="Arial"/>
                <a:ea typeface="Arial"/>
                <a:cs typeface="Arial"/>
                <a:sym typeface="Arial"/>
              </a:rPr>
              <a:t> </a:t>
            </a:r>
            <a:r>
              <a:rPr lang="el-GR" sz="4000" b="1" dirty="0">
                <a:solidFill>
                  <a:schemeClr val="accent1"/>
                </a:solidFill>
              </a:rPr>
              <a:t>Πώ</a:t>
            </a:r>
            <a:r>
              <a:rPr lang="el-GR" sz="4000" b="1" i="0" u="none" strike="noStrike" cap="none" dirty="0">
                <a:solidFill>
                  <a:schemeClr val="accent1"/>
                </a:solidFill>
                <a:latin typeface="Arial"/>
                <a:ea typeface="Arial"/>
                <a:cs typeface="Arial"/>
                <a:sym typeface="Arial"/>
              </a:rPr>
              <a:t>ς να </a:t>
            </a:r>
            <a:r>
              <a:rPr lang="el-GR" sz="4000" b="1" dirty="0">
                <a:solidFill>
                  <a:schemeClr val="accent1"/>
                </a:solidFill>
              </a:rPr>
              <a:t>Α</a:t>
            </a:r>
            <a:r>
              <a:rPr lang="el-GR" sz="4000" b="1" i="0" u="none" strike="noStrike" cap="none" dirty="0">
                <a:solidFill>
                  <a:schemeClr val="accent1"/>
                </a:solidFill>
                <a:latin typeface="Arial"/>
                <a:ea typeface="Arial"/>
                <a:cs typeface="Arial"/>
                <a:sym typeface="Arial"/>
              </a:rPr>
              <a:t>ναπτύξετε Επιχειρηματική Σκέψη</a:t>
            </a: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accent1"/>
              </a:buClr>
              <a:buSzPts val="4000"/>
              <a:buFont typeface="Arial"/>
              <a:buNone/>
            </a:pPr>
            <a:endParaRPr sz="4000" b="1" i="0" u="none" strike="noStrike" cap="none" dirty="0">
              <a:solidFill>
                <a:schemeClr val="accent1"/>
              </a:solidFill>
              <a:latin typeface="Arial"/>
              <a:ea typeface="Arial"/>
              <a:cs typeface="Arial"/>
              <a:sym typeface="Arial"/>
            </a:endParaRPr>
          </a:p>
        </p:txBody>
      </p:sp>
      <p:sp>
        <p:nvSpPr>
          <p:cNvPr id="432" name="Google Shape;432;p84"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84"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84"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84" descr="Important computer skills for workplace suc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 name="Google Shape;436;p84" descr="Business sense ile ilgili görsel sonucu"/>
          <p:cNvPicPr preferRelativeResize="0"/>
          <p:nvPr/>
        </p:nvPicPr>
        <p:blipFill rotWithShape="1">
          <a:blip r:embed="rId3">
            <a:alphaModFix/>
          </a:blip>
          <a:srcRect/>
          <a:stretch/>
        </p:blipFill>
        <p:spPr>
          <a:xfrm>
            <a:off x="4190999" y="1500893"/>
            <a:ext cx="3810000" cy="141922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5"/>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Arial"/>
              <a:buNone/>
            </a:pPr>
            <a:r>
              <a:rPr lang="tr-TR" sz="2800" b="1" dirty="0">
                <a:solidFill>
                  <a:schemeClr val="accent1"/>
                </a:solidFill>
                <a:latin typeface="Arial"/>
                <a:ea typeface="Arial"/>
                <a:cs typeface="Arial"/>
                <a:sym typeface="Arial"/>
              </a:rPr>
              <a:t>5.1. </a:t>
            </a:r>
            <a:r>
              <a:rPr lang="el-GR" sz="2800" b="1" dirty="0">
                <a:solidFill>
                  <a:schemeClr val="accent1"/>
                </a:solidFill>
                <a:latin typeface="Arial"/>
                <a:ea typeface="Arial"/>
                <a:cs typeface="Arial"/>
                <a:sym typeface="Arial"/>
              </a:rPr>
              <a:t>Εισαγωγή στην Επιχειρηματική Σκέψη</a:t>
            </a:r>
            <a:endParaRPr dirty="0"/>
          </a:p>
        </p:txBody>
      </p:sp>
      <p:sp>
        <p:nvSpPr>
          <p:cNvPr id="442" name="Google Shape;442;p85"/>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dirty="0"/>
              <a:t>Η ανάπτυξη καλής επιχειρηματικής σκέψης σχετίζεται με την ανάπτυξη μιας συνεχώς εξελισσόμενης κατανόησης της συνεχώς μεταβαλλόμενης δυναμικής του τοπικού, εθνικού και διεθνούς επιχειρηματικού περιβάλλοντος.</a:t>
            </a:r>
            <a:endParaRPr dirty="0"/>
          </a:p>
          <a:p>
            <a:pPr marL="457200" lvl="0" indent="-228600" algn="l" rtl="0">
              <a:lnSpc>
                <a:spcPct val="90000"/>
              </a:lnSpc>
              <a:spcBef>
                <a:spcPts val="1000"/>
              </a:spcBef>
              <a:spcAft>
                <a:spcPts val="0"/>
              </a:spcAft>
              <a:buClr>
                <a:schemeClr val="dk1"/>
              </a:buClr>
              <a:buSzPts val="1800"/>
              <a:buNone/>
            </a:pPr>
            <a:endParaRPr dirty="0"/>
          </a:p>
          <a:p>
            <a:pPr marL="457200" lvl="0" indent="-342900" algn="l" rtl="0">
              <a:lnSpc>
                <a:spcPct val="90000"/>
              </a:lnSpc>
              <a:spcBef>
                <a:spcPts val="1000"/>
              </a:spcBef>
              <a:spcAft>
                <a:spcPts val="0"/>
              </a:spcAft>
              <a:buClr>
                <a:schemeClr val="dk1"/>
              </a:buClr>
              <a:buSzPts val="1800"/>
              <a:buChar char="•"/>
            </a:pPr>
            <a:r>
              <a:rPr lang="el-GR" dirty="0"/>
              <a:t>Η καλή επιχειρηματική σκέψη αναπτύσσεται συχνά μέσα στην επιχείρηση μέσω πρακτικής εμπειρίας και δοκιμής, ενώ πάντα μαθαίνεις και από τα σφάλματα. Όμως, μπορεί επίσης να αναπτυχθεί μέσω εκπαίδευσης, έρευνας και καθοδήγησης.  </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86"/>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None/>
            </a:pPr>
            <a:r>
              <a:rPr lang="tr-TR" sz="2800" b="1" dirty="0">
                <a:solidFill>
                  <a:schemeClr val="accent1"/>
                </a:solidFill>
                <a:latin typeface="Arial"/>
                <a:ea typeface="Arial"/>
                <a:cs typeface="Arial"/>
                <a:sym typeface="Arial"/>
              </a:rPr>
              <a:t>    </a:t>
            </a:r>
            <a:r>
              <a:rPr lang="el-GR" sz="2800" b="1" dirty="0">
                <a:solidFill>
                  <a:schemeClr val="accent1"/>
                </a:solidFill>
                <a:latin typeface="Arial"/>
                <a:ea typeface="Arial"/>
                <a:cs typeface="Arial"/>
                <a:sym typeface="Arial"/>
              </a:rPr>
              <a:t>Αναζητήστε Ειλικρινή Εποικοδομητική Κριτική</a:t>
            </a:r>
            <a:br>
              <a:rPr lang="tr-TR" sz="2800" b="1" dirty="0">
                <a:solidFill>
                  <a:schemeClr val="accent1"/>
                </a:solidFill>
                <a:latin typeface="Arial"/>
                <a:ea typeface="Arial"/>
                <a:cs typeface="Arial"/>
                <a:sym typeface="Arial"/>
              </a:rPr>
            </a:br>
            <a:endParaRPr sz="2800" b="1" dirty="0">
              <a:solidFill>
                <a:schemeClr val="accent1"/>
              </a:solidFill>
              <a:latin typeface="Arial"/>
              <a:ea typeface="Arial"/>
              <a:cs typeface="Arial"/>
              <a:sym typeface="Arial"/>
            </a:endParaRPr>
          </a:p>
        </p:txBody>
      </p:sp>
      <p:sp>
        <p:nvSpPr>
          <p:cNvPr id="448" name="Google Shape;448;p86"/>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SzPts val="1800"/>
              <a:buChar char="•"/>
            </a:pPr>
            <a:r>
              <a:rPr lang="el-GR" dirty="0"/>
              <a:t>Η πρακτική εμπειρία, η δοκιμή και τα σφάλματα είναι οι πιο πρακτικοί και αποτελεσματικοί τρόποι ανάπτυξης ισχυρής επιχειρηματικής σκέψης, κυρίως αν αναζητάτε κριτική από άλλους επαγγελματίες στον χώρο των επιχειρήσεων.</a:t>
            </a:r>
            <a:endParaRPr dirty="0"/>
          </a:p>
          <a:p>
            <a:pPr marL="457200" lvl="0" indent="-228600" algn="l" rtl="0">
              <a:lnSpc>
                <a:spcPct val="90000"/>
              </a:lnSpc>
              <a:spcBef>
                <a:spcPts val="1000"/>
              </a:spcBef>
              <a:spcAft>
                <a:spcPts val="0"/>
              </a:spcAft>
              <a:buClr>
                <a:schemeClr val="dk1"/>
              </a:buClr>
              <a:buSzPts val="1800"/>
              <a:buNone/>
            </a:pPr>
            <a:endParaRPr dirty="0"/>
          </a:p>
          <a:p>
            <a:pPr marL="457200" lvl="0" indent="-342900" algn="l" rtl="0">
              <a:lnSpc>
                <a:spcPct val="90000"/>
              </a:lnSpc>
              <a:spcBef>
                <a:spcPts val="1000"/>
              </a:spcBef>
              <a:spcAft>
                <a:spcPts val="0"/>
              </a:spcAft>
              <a:buClr>
                <a:schemeClr val="dk1"/>
              </a:buClr>
              <a:buSzPts val="1800"/>
              <a:buChar char="•"/>
            </a:pPr>
            <a:r>
              <a:rPr lang="el-GR" dirty="0"/>
              <a:t>Όταν λαμβάνετε σημαντικές αποφάσεις ή εφαρμόζετε έργα υψηλού επιπέδου, ζητήστε από έναν αξιόπιστο συνάδελφο να αξιολογήσει την απόδοσή σας, αναφέροντας τόσο τα πλεονεκτήματα όσο και τα μειονεκτήματά σας. Χρησιμοποιήστε την κριτική αυτή για να βελτιώσετε την προσέγγιση σας και τα λάθη του παρελθόντος για να εξασφαλίσετε την επιτυχία στο μέλλον.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ΣΚΟΠΟΣ &amp; ΣΤΟΧΟΙ</a:t>
            </a:r>
            <a:endParaRPr sz="2500" b="1" dirty="0">
              <a:solidFill>
                <a:srgbClr val="4472C4"/>
              </a:solidFill>
              <a:latin typeface="Arial"/>
              <a:ea typeface="Arial"/>
              <a:cs typeface="Arial"/>
              <a:sym typeface="Arial"/>
            </a:endParaRPr>
          </a:p>
        </p:txBody>
      </p:sp>
      <p:sp>
        <p:nvSpPr>
          <p:cNvPr id="162" name="Google Shape;162;p5"/>
          <p:cNvSpPr txBox="1">
            <a:spLocks noGrp="1"/>
          </p:cNvSpPr>
          <p:nvPr>
            <p:ph type="body" idx="1"/>
          </p:nvPr>
        </p:nvSpPr>
        <p:spPr>
          <a:xfrm>
            <a:off x="755072" y="1813377"/>
            <a:ext cx="10515600" cy="3966423"/>
          </a:xfrm>
          <a:prstGeom prst="rect">
            <a:avLst/>
          </a:prstGeom>
          <a:noFill/>
          <a:ln>
            <a:noFill/>
          </a:ln>
        </p:spPr>
        <p:txBody>
          <a:bodyPr spcFirstLastPara="1" wrap="square" lIns="91425" tIns="45700" rIns="91425" bIns="45700" anchor="t" anchorCtr="0">
            <a:normAutofit fontScale="25000" lnSpcReduction="20000"/>
          </a:bodyPr>
          <a:lstStyle/>
          <a:p>
            <a:pPr marL="389428" indent="-380962" algn="just">
              <a:buClr>
                <a:srgbClr val="6A8B40"/>
              </a:buClr>
              <a:buSzPct val="166666"/>
              <a:buNone/>
            </a:pPr>
            <a:r>
              <a:rPr lang="el-GR" sz="7200" dirty="0">
                <a:solidFill>
                  <a:schemeClr val="dk1"/>
                </a:solidFill>
                <a:latin typeface="+mj-lt"/>
              </a:rPr>
              <a:t>Σκοπός αυτής της εκπαιδευτικής ενότητας είναι η </a:t>
            </a:r>
            <a:r>
              <a:rPr lang="el-GR" sz="7200" dirty="0">
                <a:latin typeface="+mj-lt"/>
                <a:ea typeface="Arial"/>
                <a:cs typeface="Arial"/>
                <a:sym typeface="Arial"/>
              </a:rPr>
              <a:t>εισαγωγή των εκπαιδευόμενων, δηλαδή των μεταναστών και προσφύγων που απασχολούνται στον επισιτιστικό τομέα στους παρακάτω ορισμούς:</a:t>
            </a:r>
            <a:endParaRPr lang="en-US" sz="7200" dirty="0">
              <a:latin typeface="+mj-lt"/>
              <a:ea typeface="Arial"/>
              <a:cs typeface="Arial"/>
              <a:sym typeface="Arial"/>
            </a:endParaRPr>
          </a:p>
          <a:p>
            <a:pPr marL="389428" lvl="0" indent="-380962" algn="just" rtl="0">
              <a:lnSpc>
                <a:spcPct val="90000"/>
              </a:lnSpc>
              <a:spcBef>
                <a:spcPts val="1000"/>
              </a:spcBef>
              <a:spcAft>
                <a:spcPts val="0"/>
              </a:spcAft>
              <a:buClr>
                <a:srgbClr val="6A8B40"/>
              </a:buClr>
              <a:buSzPct val="166666"/>
              <a:buNone/>
            </a:pPr>
            <a:endParaRPr sz="7200" dirty="0">
              <a:solidFill>
                <a:schemeClr val="dk1"/>
              </a:solidFill>
              <a:latin typeface="+mj-lt"/>
            </a:endParaRPr>
          </a:p>
          <a:p>
            <a:pPr marL="389428" lvl="0" indent="-380962" algn="just" rtl="0">
              <a:lnSpc>
                <a:spcPct val="90000"/>
              </a:lnSpc>
              <a:spcBef>
                <a:spcPts val="1000"/>
              </a:spcBef>
              <a:spcAft>
                <a:spcPts val="0"/>
              </a:spcAft>
              <a:buClr>
                <a:srgbClr val="6A8B40"/>
              </a:buClr>
              <a:buSzPct val="166666"/>
              <a:buFont typeface="Noto Sans Symbols"/>
              <a:buChar char="✔"/>
            </a:pPr>
            <a:r>
              <a:rPr lang="tr-TR" sz="9600" dirty="0">
                <a:solidFill>
                  <a:schemeClr val="dk1"/>
                </a:solidFill>
              </a:rPr>
              <a:t> </a:t>
            </a:r>
            <a:r>
              <a:rPr lang="el-GR" sz="8000" b="1" i="1" dirty="0">
                <a:latin typeface="+mj-lt"/>
              </a:rPr>
              <a:t>«προτεραιότητα για θέσεις στον επισιτιστικό τομέα»,</a:t>
            </a:r>
            <a:endParaRPr sz="8000" b="1" i="1" dirty="0">
              <a:solidFill>
                <a:schemeClr val="dk1"/>
              </a:solidFill>
              <a:latin typeface="+mj-lt"/>
            </a:endParaRPr>
          </a:p>
          <a:p>
            <a:pPr marL="389428" lvl="0" indent="-380962" algn="just" rtl="0">
              <a:lnSpc>
                <a:spcPct val="90000"/>
              </a:lnSpc>
              <a:spcBef>
                <a:spcPts val="1000"/>
              </a:spcBef>
              <a:spcAft>
                <a:spcPts val="0"/>
              </a:spcAft>
              <a:buClr>
                <a:srgbClr val="6A8B40"/>
              </a:buClr>
              <a:buSzPct val="166666"/>
              <a:buFont typeface="Noto Sans Symbols"/>
              <a:buChar char="✔"/>
            </a:pPr>
            <a:r>
              <a:rPr lang="el-GR" sz="8000" b="1" i="1" dirty="0">
                <a:latin typeface="+mj-lt"/>
              </a:rPr>
              <a:t> «</a:t>
            </a:r>
            <a:r>
              <a:rPr lang="el-GR" sz="8000" b="1" i="1" dirty="0">
                <a:solidFill>
                  <a:schemeClr val="dk1"/>
                </a:solidFill>
                <a:latin typeface="+mj-lt"/>
              </a:rPr>
              <a:t>βασικές έννοιες της επιστήμης της διατροφής», </a:t>
            </a:r>
            <a:endParaRPr sz="8000" b="1" i="1" dirty="0">
              <a:solidFill>
                <a:schemeClr val="dk1"/>
              </a:solidFill>
              <a:latin typeface="+mj-lt"/>
            </a:endParaRPr>
          </a:p>
          <a:p>
            <a:pPr marL="389428" lvl="0" indent="-380962" algn="just" rtl="0">
              <a:lnSpc>
                <a:spcPct val="90000"/>
              </a:lnSpc>
              <a:spcBef>
                <a:spcPts val="1000"/>
              </a:spcBef>
              <a:spcAft>
                <a:spcPts val="0"/>
              </a:spcAft>
              <a:buClr>
                <a:srgbClr val="6A8B40"/>
              </a:buClr>
              <a:buSzPct val="166666"/>
              <a:buFont typeface="Noto Sans Symbols"/>
              <a:buChar char="✔"/>
            </a:pPr>
            <a:r>
              <a:rPr lang="el-GR" sz="8000" b="1" i="1" dirty="0">
                <a:latin typeface="+mj-lt"/>
              </a:rPr>
              <a:t> «κλάδος τροφίμων και ποτών</a:t>
            </a:r>
            <a:r>
              <a:rPr lang="en-US" sz="8000" b="1" i="1" dirty="0">
                <a:latin typeface="+mj-lt"/>
              </a:rPr>
              <a:t> (Food &amp; Beverage, F&amp;B)</a:t>
            </a:r>
            <a:r>
              <a:rPr lang="el-GR" sz="8000" b="1" i="1" dirty="0">
                <a:latin typeface="+mj-lt"/>
              </a:rPr>
              <a:t>»,</a:t>
            </a:r>
            <a:endParaRPr sz="8000" dirty="0">
              <a:latin typeface="+mj-lt"/>
            </a:endParaRPr>
          </a:p>
          <a:p>
            <a:pPr marL="389428" lvl="0" indent="-380962" algn="just" rtl="0">
              <a:lnSpc>
                <a:spcPct val="90000"/>
              </a:lnSpc>
              <a:spcBef>
                <a:spcPts val="1000"/>
              </a:spcBef>
              <a:spcAft>
                <a:spcPts val="0"/>
              </a:spcAft>
              <a:buClr>
                <a:srgbClr val="6A8B40"/>
              </a:buClr>
              <a:buSzPct val="166666"/>
              <a:buFont typeface="Noto Sans Symbols"/>
              <a:buChar char="✔"/>
            </a:pPr>
            <a:r>
              <a:rPr lang="el-GR" sz="8000" b="1" i="1" dirty="0">
                <a:solidFill>
                  <a:schemeClr val="dk1"/>
                </a:solidFill>
                <a:latin typeface="+mj-lt"/>
              </a:rPr>
              <a:t> «στρατηγικές &amp; τεχνικές του επισιτιστικού τομέα»,</a:t>
            </a:r>
            <a:endParaRPr sz="8000" dirty="0">
              <a:latin typeface="+mj-lt"/>
            </a:endParaRPr>
          </a:p>
          <a:p>
            <a:pPr marL="389428" lvl="0" indent="-380962" algn="just" rtl="0">
              <a:lnSpc>
                <a:spcPct val="90000"/>
              </a:lnSpc>
              <a:spcBef>
                <a:spcPts val="1000"/>
              </a:spcBef>
              <a:spcAft>
                <a:spcPts val="0"/>
              </a:spcAft>
              <a:buClr>
                <a:srgbClr val="6A8B40"/>
              </a:buClr>
              <a:buSzPct val="166666"/>
              <a:buFont typeface="Noto Sans Symbols"/>
              <a:buChar char="✔"/>
            </a:pPr>
            <a:r>
              <a:rPr lang="el-GR" sz="8000" b="1" i="1" dirty="0">
                <a:latin typeface="+mj-lt"/>
              </a:rPr>
              <a:t> «</a:t>
            </a:r>
            <a:r>
              <a:rPr lang="el-GR" sz="8000" b="1" i="1" dirty="0">
                <a:solidFill>
                  <a:schemeClr val="dk1"/>
                </a:solidFill>
                <a:latin typeface="+mj-lt"/>
              </a:rPr>
              <a:t>οργάνωση εστιατορίων»,</a:t>
            </a:r>
            <a:endParaRPr lang="en-US" sz="8000" dirty="0">
              <a:latin typeface="+mj-lt"/>
            </a:endParaRPr>
          </a:p>
          <a:p>
            <a:pPr marL="389428" lvl="0" indent="-380962" algn="just" rtl="0">
              <a:lnSpc>
                <a:spcPct val="90000"/>
              </a:lnSpc>
              <a:spcBef>
                <a:spcPts val="1000"/>
              </a:spcBef>
              <a:spcAft>
                <a:spcPts val="0"/>
              </a:spcAft>
              <a:buClr>
                <a:srgbClr val="6A8B40"/>
              </a:buClr>
              <a:buSzPct val="166666"/>
              <a:buFont typeface="Noto Sans Symbols"/>
              <a:buChar char="✔"/>
            </a:pPr>
            <a:r>
              <a:rPr lang="el-GR" sz="8000" b="1" i="1" dirty="0">
                <a:latin typeface="+mj-lt"/>
              </a:rPr>
              <a:t>«ανάπτυξη επιχειρηματικής σκέψης».</a:t>
            </a:r>
            <a:endParaRPr lang="en-US" sz="8000" dirty="0">
              <a:latin typeface="+mj-lt"/>
            </a:endParaRPr>
          </a:p>
          <a:p>
            <a:pPr marL="389428" lvl="0" indent="-380962" algn="just" rtl="0">
              <a:lnSpc>
                <a:spcPct val="90000"/>
              </a:lnSpc>
              <a:spcBef>
                <a:spcPts val="1000"/>
              </a:spcBef>
              <a:spcAft>
                <a:spcPts val="0"/>
              </a:spcAft>
              <a:buClr>
                <a:srgbClr val="6A8B40"/>
              </a:buClr>
              <a:buSzPct val="166666"/>
              <a:buNone/>
            </a:pPr>
            <a:endParaRPr sz="9600" b="1" i="1" dirty="0">
              <a:solidFill>
                <a:schemeClr val="dk1"/>
              </a:solidFill>
            </a:endParaRPr>
          </a:p>
          <a:p>
            <a:pPr marL="389428" lvl="0" indent="-380962" algn="just" rtl="0">
              <a:lnSpc>
                <a:spcPct val="90000"/>
              </a:lnSpc>
              <a:spcBef>
                <a:spcPts val="1000"/>
              </a:spcBef>
              <a:spcAft>
                <a:spcPts val="0"/>
              </a:spcAft>
              <a:buClr>
                <a:srgbClr val="6A8B40"/>
              </a:buClr>
              <a:buSzPct val="166666"/>
              <a:buNone/>
            </a:pPr>
            <a:r>
              <a:rPr lang="el-GR" sz="7200" dirty="0">
                <a:solidFill>
                  <a:schemeClr val="dk1"/>
                </a:solidFill>
                <a:latin typeface="+mj-lt"/>
              </a:rPr>
              <a:t>Επομένως, όποιος παρακολουθήσει την συγκεκριμένη εκπαιδευτική ενότητα θα ενισχύσει τις διοικητικές του γνώσεις πάνω στον τομέα.</a:t>
            </a:r>
            <a:endParaRPr sz="7200" dirty="0">
              <a:latin typeface="+mj-lt"/>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7"/>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None/>
            </a:pPr>
            <a:r>
              <a:rPr lang="tr-TR" sz="2800" b="1" dirty="0">
                <a:solidFill>
                  <a:schemeClr val="accent1"/>
                </a:solidFill>
                <a:latin typeface="Arial"/>
                <a:ea typeface="Arial"/>
                <a:cs typeface="Arial"/>
                <a:sym typeface="Arial"/>
              </a:rPr>
              <a:t>5.2. </a:t>
            </a:r>
            <a:r>
              <a:rPr lang="el-GR" sz="2800" b="1" dirty="0">
                <a:solidFill>
                  <a:schemeClr val="accent1"/>
                </a:solidFill>
                <a:latin typeface="Arial"/>
                <a:ea typeface="Arial"/>
                <a:cs typeface="Arial"/>
                <a:sym typeface="Arial"/>
              </a:rPr>
              <a:t>Προσόντα που οδηγούν στην Επιτυχία</a:t>
            </a:r>
            <a:endParaRPr sz="2800" b="1" dirty="0">
              <a:solidFill>
                <a:schemeClr val="accent1"/>
              </a:solidFill>
              <a:latin typeface="Arial"/>
              <a:ea typeface="Arial"/>
              <a:cs typeface="Arial"/>
              <a:sym typeface="Arial"/>
            </a:endParaRPr>
          </a:p>
        </p:txBody>
      </p:sp>
      <p:sp>
        <p:nvSpPr>
          <p:cNvPr id="454" name="Google Shape;454;p87"/>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fontScale="70000" lnSpcReduction="20000"/>
          </a:bodyPr>
          <a:lstStyle/>
          <a:p>
            <a:pPr marL="457200" lvl="0" indent="-342900" algn="l" rtl="0">
              <a:lnSpc>
                <a:spcPct val="90000"/>
              </a:lnSpc>
              <a:spcBef>
                <a:spcPts val="1000"/>
              </a:spcBef>
              <a:spcAft>
                <a:spcPts val="0"/>
              </a:spcAft>
              <a:buClr>
                <a:schemeClr val="dk1"/>
              </a:buClr>
              <a:buSzPct val="82949"/>
              <a:buChar char="•"/>
            </a:pPr>
            <a:r>
              <a:rPr lang="el-GR" dirty="0"/>
              <a:t>Ο ταχύρρυθμος κόσμος του επισιτιστικού τομέα ζητάει επαγγελματίες, οι οποίοι είναι εξειδικευμένοι, παθιασμένοι με αυτό το αντικείμενο και καινοτόμοι στις δημιουργίες τους. </a:t>
            </a:r>
            <a:endParaRPr dirty="0"/>
          </a:p>
          <a:p>
            <a:pPr marL="457200" lvl="0" indent="-342900" algn="l" rtl="0">
              <a:lnSpc>
                <a:spcPct val="90000"/>
              </a:lnSpc>
              <a:spcBef>
                <a:spcPts val="1000"/>
              </a:spcBef>
              <a:spcAft>
                <a:spcPts val="0"/>
              </a:spcAft>
              <a:buClr>
                <a:schemeClr val="dk1"/>
              </a:buClr>
              <a:buSzPct val="82949"/>
              <a:buChar char="•"/>
            </a:pPr>
            <a:r>
              <a:rPr lang="el-GR" dirty="0"/>
              <a:t>Παρακάτω αναφέρονται μερικές απαραίτητες ιδιότητες ενός ανθρώπου που εργάζεται στον επισιτιστικό τομέα που βοηθούν στην επίτευξη επιτυχίας σε αυτόν τον χώρο. </a:t>
            </a:r>
            <a:endParaRPr dirty="0"/>
          </a:p>
          <a:p>
            <a:pPr marL="457200" lvl="0" indent="-342900" algn="l" rtl="0">
              <a:lnSpc>
                <a:spcPct val="90000"/>
              </a:lnSpc>
              <a:spcBef>
                <a:spcPts val="1000"/>
              </a:spcBef>
              <a:spcAft>
                <a:spcPts val="0"/>
              </a:spcAft>
              <a:buClr>
                <a:schemeClr val="dk1"/>
              </a:buClr>
              <a:buSzPct val="82949"/>
              <a:buChar char="•"/>
            </a:pPr>
            <a:r>
              <a:rPr lang="el-GR" b="1" dirty="0"/>
              <a:t>Πάθος</a:t>
            </a:r>
            <a:r>
              <a:rPr lang="tr-TR" dirty="0"/>
              <a:t>: </a:t>
            </a:r>
            <a:r>
              <a:rPr lang="el-GR" dirty="0"/>
              <a:t>Οι υπάλληλοι που θέλουν να επιτύχουν, πρέπει να είναι παθιασμένοι με το </a:t>
            </a:r>
            <a:r>
              <a:rPr lang="el-GR" u="sng" dirty="0">
                <a:solidFill>
                  <a:schemeClr val="hlink"/>
                </a:solidFill>
                <a:hlinkClick r:id="rId3"/>
              </a:rPr>
              <a:t>φαγητό και τη μαγειρική</a:t>
            </a:r>
            <a:r>
              <a:rPr lang="tr-TR" dirty="0"/>
              <a:t>. </a:t>
            </a:r>
            <a:r>
              <a:rPr lang="el-GR" dirty="0"/>
              <a:t>Πρέπει να απολαμβάνουν ειλικρινά ολόκληρη τη διαδικασία της προμήθειας, προετοιμασίας, μαγειρέματος και σερβιρίσματος του φαγητού και να έχουν τη δυνατότητα να σχεδιάζουν μενού</a:t>
            </a:r>
            <a:r>
              <a:rPr lang="tr-TR" dirty="0"/>
              <a:t>.</a:t>
            </a:r>
            <a:endParaRPr dirty="0"/>
          </a:p>
          <a:p>
            <a:pPr marL="457200" lvl="0" indent="-342900" algn="l" rtl="0">
              <a:lnSpc>
                <a:spcPct val="90000"/>
              </a:lnSpc>
              <a:spcBef>
                <a:spcPts val="1000"/>
              </a:spcBef>
              <a:spcAft>
                <a:spcPts val="0"/>
              </a:spcAft>
              <a:buClr>
                <a:schemeClr val="dk1"/>
              </a:buClr>
              <a:buSzPct val="82949"/>
              <a:buChar char="•"/>
            </a:pPr>
            <a:r>
              <a:rPr lang="el-GR" b="1" dirty="0"/>
              <a:t>Αντοχή</a:t>
            </a:r>
            <a:r>
              <a:rPr lang="tr-TR" dirty="0"/>
              <a:t>:</a:t>
            </a:r>
            <a:r>
              <a:rPr lang="el-GR" dirty="0"/>
              <a:t> Η αντοχή είναι απαραίτητη ιδιότητα της επιχειρηματικής σκέψης. Η κουζίνα είναι δύσκολο μέρος να εργάζεσαι. Εξαιτίας των πολλών ωρών ορθοστασίας, έκθεσης στη ζέστη, σε λίπη και λάδια, υψηλή πίεση και ασταθή ωράρια, οι υπάλληλοι χρειάζονται αντοχές, ώστε να παραμένουν συγκεντρωμένοι και να παράγουν διαρκώς υψηλής ποιότητας φαγητό</a:t>
            </a:r>
            <a:r>
              <a:rPr lang="tr-TR" dirty="0"/>
              <a:t>.</a:t>
            </a:r>
            <a:endParaRPr dirty="0"/>
          </a:p>
          <a:p>
            <a:pPr marL="457200" lvl="0" indent="-342900" algn="l" rtl="0">
              <a:lnSpc>
                <a:spcPct val="90000"/>
              </a:lnSpc>
              <a:spcBef>
                <a:spcPts val="1000"/>
              </a:spcBef>
              <a:spcAft>
                <a:spcPts val="0"/>
              </a:spcAft>
              <a:buClr>
                <a:schemeClr val="dk1"/>
              </a:buClr>
              <a:buSzPct val="82949"/>
              <a:buChar char="•"/>
            </a:pPr>
            <a:r>
              <a:rPr lang="el-GR" b="1" dirty="0"/>
              <a:t>Ηγετικές δεξιότητες</a:t>
            </a:r>
            <a:r>
              <a:rPr lang="tr-TR" dirty="0"/>
              <a:t>: </a:t>
            </a:r>
            <a:r>
              <a:rPr lang="el-GR" dirty="0"/>
              <a:t>Ο σεφ είναι ο υπεύθυνος της κουζίνας. Πρέπει να βρίσκεται σε θέση να δίνει οδηγίες στην ομάδα του και να διατηρεί μια φιλική ατμόσφαιρα στην κουζίνα. Οι επικεφαλής σεφ πρέπει να κατευθύνουν, να εκπαιδεύουν και ελέγχουν τους κατώτερους τους, ώστε να εκτελούνται ομαλά οι διαδικασίες. </a:t>
            </a:r>
            <a:endParaRPr dirty="0"/>
          </a:p>
          <a:p>
            <a:pPr marL="457200" lvl="0" indent="-228600" algn="l" rtl="0">
              <a:lnSpc>
                <a:spcPct val="90000"/>
              </a:lnSpc>
              <a:spcBef>
                <a:spcPts val="1000"/>
              </a:spcBef>
              <a:spcAft>
                <a:spcPts val="0"/>
              </a:spcAft>
              <a:buClr>
                <a:schemeClr val="dk1"/>
              </a:buClr>
              <a:buSzPct val="82949"/>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8"/>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None/>
            </a:pPr>
            <a:r>
              <a:rPr lang="tr-TR" sz="2800" b="1" dirty="0">
                <a:solidFill>
                  <a:schemeClr val="accent1"/>
                </a:solidFill>
                <a:latin typeface="Arial"/>
                <a:ea typeface="Arial"/>
                <a:cs typeface="Arial"/>
                <a:sym typeface="Arial"/>
              </a:rPr>
              <a:t>5.2. </a:t>
            </a:r>
            <a:r>
              <a:rPr lang="el-GR" sz="2800" b="1" dirty="0">
                <a:solidFill>
                  <a:schemeClr val="accent1"/>
                </a:solidFill>
                <a:latin typeface="Arial"/>
                <a:ea typeface="Arial"/>
                <a:cs typeface="Arial"/>
                <a:sym typeface="Arial"/>
              </a:rPr>
              <a:t>Προσόντα που οδηγούν στην Επιτυχία</a:t>
            </a:r>
            <a:endParaRPr sz="2800" b="1" dirty="0">
              <a:solidFill>
                <a:schemeClr val="accent1"/>
              </a:solidFill>
              <a:latin typeface="Arial"/>
              <a:ea typeface="Arial"/>
              <a:cs typeface="Arial"/>
              <a:sym typeface="Arial"/>
            </a:endParaRPr>
          </a:p>
        </p:txBody>
      </p:sp>
      <p:sp>
        <p:nvSpPr>
          <p:cNvPr id="460" name="Google Shape;460;p88"/>
          <p:cNvSpPr txBox="1">
            <a:spLocks noGrp="1"/>
          </p:cNvSpPr>
          <p:nvPr>
            <p:ph type="body" idx="1"/>
          </p:nvPr>
        </p:nvSpPr>
        <p:spPr>
          <a:xfrm>
            <a:off x="838200" y="1779426"/>
            <a:ext cx="10515600" cy="4689107"/>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1000"/>
              </a:spcBef>
              <a:spcAft>
                <a:spcPts val="0"/>
              </a:spcAft>
              <a:buClr>
                <a:schemeClr val="dk1"/>
              </a:buClr>
              <a:buSzPts val="1800"/>
              <a:buChar char="•"/>
            </a:pPr>
            <a:r>
              <a:rPr lang="el-GR" b="1" dirty="0"/>
              <a:t>Δημιουργικότητα</a:t>
            </a:r>
            <a:r>
              <a:rPr lang="tr-TR" dirty="0"/>
              <a:t>: </a:t>
            </a:r>
            <a:r>
              <a:rPr lang="el-GR" dirty="0"/>
              <a:t>Θεωρείται δεδομένο ότι ο σεφ είναι δημιουργικός. Αυτή ακριβώς η ιδιότητα είναι που φέρνει τους πελάτες. Είναι επίσης αυτό που φέρνει τη λύση όταν λείπει, ίσως, κάποιο υλικό και πρέπει να ετοιμαστεί ένα υπέροχο γευστικά πιάτο</a:t>
            </a:r>
            <a:r>
              <a:rPr lang="tr-TR" dirty="0"/>
              <a:t>.</a:t>
            </a:r>
            <a:endParaRPr dirty="0"/>
          </a:p>
          <a:p>
            <a:pPr marL="457200" lvl="0" indent="-342900" algn="l" rtl="0">
              <a:lnSpc>
                <a:spcPct val="90000"/>
              </a:lnSpc>
              <a:spcBef>
                <a:spcPts val="1000"/>
              </a:spcBef>
              <a:spcAft>
                <a:spcPts val="0"/>
              </a:spcAft>
              <a:buClr>
                <a:schemeClr val="dk1"/>
              </a:buClr>
              <a:buSzPts val="1800"/>
              <a:buChar char="•"/>
            </a:pPr>
            <a:r>
              <a:rPr lang="el-GR" b="1" dirty="0"/>
              <a:t>Προσαρμοστικότητα</a:t>
            </a:r>
            <a:r>
              <a:rPr lang="tr-TR" dirty="0"/>
              <a:t>: </a:t>
            </a:r>
            <a:r>
              <a:rPr lang="el-GR" dirty="0"/>
              <a:t>Μόνο ένας ευπροσάρμοστος σεφ μπορεί να διασφαλίσει ότι η κουζίνα του λειτουργεί ομαλά, βοηθώντας όπου είναι απαραίτητο, από τη μαγειρική μέχρι το πλύσιμο των πιάτων</a:t>
            </a:r>
            <a:r>
              <a:rPr lang="tr-TR" dirty="0"/>
              <a:t>.</a:t>
            </a:r>
            <a:endParaRPr dirty="0"/>
          </a:p>
          <a:p>
            <a:pPr marL="457200" lvl="0" indent="-342900" algn="l" rtl="0">
              <a:lnSpc>
                <a:spcPct val="90000"/>
              </a:lnSpc>
              <a:spcBef>
                <a:spcPts val="1000"/>
              </a:spcBef>
              <a:spcAft>
                <a:spcPts val="0"/>
              </a:spcAft>
              <a:buClr>
                <a:schemeClr val="dk1"/>
              </a:buClr>
              <a:buSzPts val="1800"/>
              <a:buChar char="•"/>
            </a:pPr>
            <a:r>
              <a:rPr lang="el-GR" b="1" dirty="0"/>
              <a:t>Οργάνωση</a:t>
            </a:r>
            <a:r>
              <a:rPr lang="tr-TR" dirty="0"/>
              <a:t>: </a:t>
            </a:r>
            <a:r>
              <a:rPr lang="el-GR" dirty="0"/>
              <a:t>Για να δουλέψει καλά η κουζίνα, ο σεφ πρέπει να είναι οργανωμένος. Κάθε πτυχή της δουλειάς πρέπει να είναι σχεδιασμένη, είτε πρόκειται για τη σωστή αξιοποίηση του προσωπικού, είτε για τη ροή της κουζίνας ιδιαίτερα τις ώρες αιχμής, είτε για τη διάταξη της κουζίνας, είτε για την προετοιμασία του φαγητού ή το στήσιμό του.</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9"/>
          <p:cNvSpPr txBox="1">
            <a:spLocks noGrp="1"/>
          </p:cNvSpPr>
          <p:nvPr>
            <p:ph type="title"/>
          </p:nvPr>
        </p:nvSpPr>
        <p:spPr>
          <a:xfrm>
            <a:off x="838200" y="369666"/>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None/>
            </a:pPr>
            <a:r>
              <a:rPr lang="tr-TR" sz="2800" b="1" dirty="0">
                <a:solidFill>
                  <a:schemeClr val="accent1"/>
                </a:solidFill>
                <a:latin typeface="Arial"/>
                <a:ea typeface="Arial"/>
                <a:cs typeface="Arial"/>
                <a:sym typeface="Arial"/>
              </a:rPr>
              <a:t>5.2. </a:t>
            </a:r>
            <a:r>
              <a:rPr lang="el-GR" sz="2800" b="1" dirty="0">
                <a:solidFill>
                  <a:schemeClr val="accent1"/>
                </a:solidFill>
                <a:latin typeface="Arial"/>
                <a:ea typeface="Arial"/>
                <a:cs typeface="Arial"/>
                <a:sym typeface="Arial"/>
              </a:rPr>
              <a:t>Προσόντα που οδηγούν στην Επιτυχία</a:t>
            </a:r>
            <a:endParaRPr sz="2800" b="1" dirty="0">
              <a:solidFill>
                <a:schemeClr val="accent1"/>
              </a:solidFill>
              <a:latin typeface="Arial"/>
              <a:ea typeface="Arial"/>
              <a:cs typeface="Arial"/>
              <a:sym typeface="Arial"/>
            </a:endParaRPr>
          </a:p>
        </p:txBody>
      </p:sp>
      <p:sp>
        <p:nvSpPr>
          <p:cNvPr id="466" name="Google Shape;466;p89"/>
          <p:cNvSpPr txBox="1">
            <a:spLocks noGrp="1"/>
          </p:cNvSpPr>
          <p:nvPr>
            <p:ph type="body" idx="1"/>
          </p:nvPr>
        </p:nvSpPr>
        <p:spPr>
          <a:xfrm>
            <a:off x="838200" y="1384315"/>
            <a:ext cx="10515600" cy="5078574"/>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000"/>
              </a:spcBef>
              <a:spcAft>
                <a:spcPts val="0"/>
              </a:spcAft>
              <a:buClr>
                <a:schemeClr val="dk1"/>
              </a:buClr>
              <a:buSzPct val="69498"/>
              <a:buChar char="•"/>
            </a:pPr>
            <a:r>
              <a:rPr lang="tr-TR" b="1" dirty="0"/>
              <a:t>Multitasking</a:t>
            </a:r>
            <a:r>
              <a:rPr lang="tr-TR" dirty="0"/>
              <a:t>: </a:t>
            </a:r>
            <a:r>
              <a:rPr lang="el-GR" dirty="0"/>
              <a:t>Η ικανότητα του να κάνεις πολλά πράγματα ταυτόχρονα είναι πολύ χρήσιμη για έναν σεφ. Είναι υπεύθυνοι τόσο για τον σχεδιασμό των μενού όσο και για την προμήθεια πρώτων υλών και τη διαχείριση του αποθέματος και για το ότι το σωστό φαγητό πηγαίνει στο σωστό τραπέζι. Όλα τα κομμάτια της κουζίνας πρέπει να ενωθούν τη σωστή στιγμή για να πραγματοποιηθεί ανεμπόδιστα ικανοποιητική εξυπηρέτηση</a:t>
            </a:r>
            <a:r>
              <a:rPr lang="tr-TR" dirty="0"/>
              <a:t>.</a:t>
            </a:r>
            <a:endParaRPr dirty="0"/>
          </a:p>
          <a:p>
            <a:pPr marL="457200" lvl="0" indent="-342900" algn="l" rtl="0">
              <a:lnSpc>
                <a:spcPct val="90000"/>
              </a:lnSpc>
              <a:spcBef>
                <a:spcPts val="1000"/>
              </a:spcBef>
              <a:spcAft>
                <a:spcPts val="0"/>
              </a:spcAft>
              <a:buClr>
                <a:schemeClr val="dk1"/>
              </a:buClr>
              <a:buSzPct val="69498"/>
              <a:buChar char="•"/>
            </a:pPr>
            <a:r>
              <a:rPr lang="el-GR" b="1" dirty="0"/>
              <a:t>Δέσμευση για ποιότητα</a:t>
            </a:r>
            <a:r>
              <a:rPr lang="tr-TR" dirty="0"/>
              <a:t>: </a:t>
            </a:r>
            <a:r>
              <a:rPr lang="el-GR" dirty="0"/>
              <a:t>Κάθε σεφ πρέπει να είναι δεσμευμένος με την ποιότητα χρησιμοποιώντας μόνο τα πιο φρέσκα και υψηλής ποιότητας υλικά και τις καλύτερες τεχνικές για την παραγωγή γευστικού φαγητού υψηλών προδιαγραφών</a:t>
            </a:r>
            <a:r>
              <a:rPr lang="tr-TR" dirty="0"/>
              <a:t>.</a:t>
            </a:r>
            <a:endParaRPr dirty="0"/>
          </a:p>
          <a:p>
            <a:pPr marL="457200" lvl="0" indent="-342900" algn="l" rtl="0">
              <a:lnSpc>
                <a:spcPct val="90000"/>
              </a:lnSpc>
              <a:spcBef>
                <a:spcPts val="1000"/>
              </a:spcBef>
              <a:spcAft>
                <a:spcPts val="0"/>
              </a:spcAft>
              <a:buClr>
                <a:schemeClr val="dk1"/>
              </a:buClr>
              <a:buSzPct val="69498"/>
              <a:buChar char="•"/>
            </a:pPr>
            <a:r>
              <a:rPr lang="el-GR" b="1" dirty="0"/>
              <a:t>Διαχείριση της κριτικής</a:t>
            </a:r>
            <a:r>
              <a:rPr lang="tr-TR" dirty="0"/>
              <a:t>: </a:t>
            </a:r>
            <a:r>
              <a:rPr lang="el-GR" dirty="0"/>
              <a:t>Δεν μπορεί να εγγυηθεί κανείς ότι όλοι θα λατρέψουν το φαγητό ενός σεφ. Μερικές φορές θα πρέπει να αντιμετωπίσει την κριτική και να τη διαχειριστεί με ψυχραιμία, να αναλύσει το </a:t>
            </a:r>
            <a:r>
              <a:rPr lang="en-US" dirty="0"/>
              <a:t>feedback</a:t>
            </a:r>
            <a:r>
              <a:rPr lang="el-GR" dirty="0"/>
              <a:t>/τα σχόλια των πελατών και να δράσει αναλόγως.</a:t>
            </a:r>
            <a:endParaRPr dirty="0"/>
          </a:p>
          <a:p>
            <a:pPr marL="457200" lvl="0" indent="-228600" algn="l" rtl="0">
              <a:lnSpc>
                <a:spcPct val="90000"/>
              </a:lnSpc>
              <a:spcBef>
                <a:spcPts val="1000"/>
              </a:spcBef>
              <a:spcAft>
                <a:spcPts val="0"/>
              </a:spcAft>
              <a:buClr>
                <a:schemeClr val="dk1"/>
              </a:buClr>
              <a:buSzPct val="69498"/>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3"/>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500"/>
              <a:buFont typeface="Arial"/>
              <a:buNone/>
            </a:pPr>
            <a:r>
              <a:rPr lang="el-GR" sz="2500" b="1" dirty="0">
                <a:solidFill>
                  <a:schemeClr val="accent1"/>
                </a:solidFill>
                <a:latin typeface="Arial"/>
                <a:ea typeface="Arial"/>
                <a:cs typeface="Arial"/>
                <a:sym typeface="Arial"/>
              </a:rPr>
              <a:t>Σύνοψη</a:t>
            </a:r>
            <a:endParaRPr dirty="0"/>
          </a:p>
        </p:txBody>
      </p:sp>
      <p:sp>
        <p:nvSpPr>
          <p:cNvPr id="472" name="Google Shape;472;p43"/>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SzPts val="1800"/>
              <a:buNone/>
            </a:pPr>
            <a:r>
              <a:rPr lang="el-GR" b="1" dirty="0"/>
              <a:t>Οι υπηρεσίες του κλάδου Τροφίμων και Ποτών (</a:t>
            </a:r>
            <a:r>
              <a:rPr lang="tr-TR" b="1" dirty="0"/>
              <a:t>Food and </a:t>
            </a:r>
            <a:r>
              <a:rPr lang="en-US" b="1" dirty="0"/>
              <a:t>B</a:t>
            </a:r>
            <a:r>
              <a:rPr lang="tr-TR" b="1" dirty="0"/>
              <a:t>everage</a:t>
            </a:r>
            <a:r>
              <a:rPr lang="en-US" b="1" dirty="0"/>
              <a:t>)</a:t>
            </a:r>
            <a:r>
              <a:rPr lang="tr-TR" b="1" dirty="0"/>
              <a:t> </a:t>
            </a:r>
            <a:r>
              <a:rPr lang="el-GR" dirty="0"/>
              <a:t>συνεισφέρουν σε μεγάλο ποσοστό στα κέρδη του τομέα φιλοξενίας. Με την αύξηση της </a:t>
            </a:r>
            <a:r>
              <a:rPr lang="el-GR" b="1" dirty="0"/>
              <a:t>σημασίας</a:t>
            </a:r>
            <a:r>
              <a:rPr lang="el-GR" dirty="0"/>
              <a:t> των επιχειρηματικών συναντήσεων και το πλήθος προσωπικών και κοινωνικών εκδηλώσεων, μεγάλος αριθμός πελατών επισκέπτονται συχνά εγκαταστάσεις </a:t>
            </a:r>
            <a:r>
              <a:rPr lang="tr-TR" dirty="0"/>
              <a:t>catering.</a:t>
            </a:r>
            <a:endParaRPr dirty="0"/>
          </a:p>
          <a:p>
            <a:pPr marL="0" lvl="0" indent="0" algn="just" rtl="0">
              <a:lnSpc>
                <a:spcPct val="90000"/>
              </a:lnSpc>
              <a:spcBef>
                <a:spcPts val="0"/>
              </a:spcBef>
              <a:spcAft>
                <a:spcPts val="0"/>
              </a:spcAft>
              <a:buSzPts val="1800"/>
              <a:buNone/>
            </a:pPr>
            <a:endParaRPr b="1" dirty="0"/>
          </a:p>
          <a:p>
            <a:pPr marL="0" lvl="0" indent="0" algn="just" rtl="0">
              <a:lnSpc>
                <a:spcPct val="90000"/>
              </a:lnSpc>
              <a:spcBef>
                <a:spcPts val="0"/>
              </a:spcBef>
              <a:spcAft>
                <a:spcPts val="0"/>
              </a:spcAft>
              <a:buSzPts val="1800"/>
              <a:buNone/>
            </a:pPr>
            <a:r>
              <a:rPr lang="el-GR" dirty="0"/>
              <a:t>Η</a:t>
            </a:r>
            <a:r>
              <a:rPr lang="el-GR" b="1" dirty="0"/>
              <a:t> διοίκηση </a:t>
            </a:r>
            <a:r>
              <a:rPr lang="tr-TR" b="1" dirty="0"/>
              <a:t>Food &amp; Beverage</a:t>
            </a:r>
            <a:r>
              <a:rPr lang="tr-TR" dirty="0"/>
              <a:t> (</a:t>
            </a:r>
            <a:r>
              <a:rPr lang="tr-TR" b="1" dirty="0"/>
              <a:t>F&amp;B</a:t>
            </a:r>
            <a:r>
              <a:rPr lang="tr-TR" dirty="0"/>
              <a:t>)</a:t>
            </a:r>
            <a:r>
              <a:rPr lang="el-GR" dirty="0"/>
              <a:t> είναι κομμάτι του τομέα φιλοξενίας που εστιάζει σε λειτουργίες των εστιατορίων, ξενοδοχείων, θέρετρων, εταιριών </a:t>
            </a:r>
            <a:r>
              <a:rPr lang="tr-TR" dirty="0"/>
              <a:t>catering</a:t>
            </a:r>
            <a:r>
              <a:rPr lang="el-GR" dirty="0"/>
              <a:t>, νοσοκομείων κ.α. Περιλαμβάνει την επιχειρηματική πλευρά του φαγητού, όπως οι παραγγελίες και τα αποθέματα, τη διαχείριση του </a:t>
            </a:r>
            <a:r>
              <a:rPr lang="tr-TR" dirty="0"/>
              <a:t>budget</a:t>
            </a:r>
            <a:r>
              <a:rPr lang="el-GR" dirty="0"/>
              <a:t> και τον σχεδιασμό και την κοστολόγηση του μενού.</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500"/>
              <a:buFont typeface="Arial"/>
              <a:buNone/>
            </a:pPr>
            <a:r>
              <a:rPr lang="el-GR" sz="2500" b="1" dirty="0">
                <a:solidFill>
                  <a:schemeClr val="accent1"/>
                </a:solidFill>
                <a:latin typeface="Arial"/>
                <a:ea typeface="Arial"/>
                <a:cs typeface="Arial"/>
                <a:sym typeface="Arial"/>
              </a:rPr>
              <a:t>Πηγές</a:t>
            </a:r>
            <a:endParaRPr sz="2500" b="1" dirty="0">
              <a:solidFill>
                <a:schemeClr val="accent1"/>
              </a:solidFill>
              <a:latin typeface="Arial"/>
              <a:ea typeface="Arial"/>
              <a:cs typeface="Arial"/>
              <a:sym typeface="Arial"/>
            </a:endParaRPr>
          </a:p>
        </p:txBody>
      </p:sp>
      <p:sp>
        <p:nvSpPr>
          <p:cNvPr id="478" name="Google Shape;478;p44"/>
          <p:cNvSpPr txBox="1"/>
          <p:nvPr/>
        </p:nvSpPr>
        <p:spPr>
          <a:xfrm>
            <a:off x="966537" y="1253412"/>
            <a:ext cx="10258926" cy="5942006"/>
          </a:xfrm>
          <a:prstGeom prst="rect">
            <a:avLst/>
          </a:prstGeom>
          <a:noFill/>
          <a:ln>
            <a:noFill/>
          </a:ln>
        </p:spPr>
        <p:txBody>
          <a:bodyPr spcFirstLastPara="1" wrap="square" lIns="0" tIns="230500" rIns="0" bIns="0" anchor="t" anchorCtr="0">
            <a:spAutoFit/>
          </a:bodyPr>
          <a:lstStyle/>
          <a:p>
            <a:pPr marL="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A Competitive EU Food and Drink Industry for Growth and Jobs Ambitions for 2025 Priorities and policy recommendations </a:t>
            </a:r>
            <a:r>
              <a:rPr lang="tr-T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fooddrinkeurope.eu/uploads/publications_documents/Competitive_food_industry_growth_jobs_report.pdf</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[John S. I. Ingram, Hugh L. Wright, William J. Sutherland, Priority research questions for the UK food system, </a:t>
            </a:r>
            <a:r>
              <a:rPr lang="tr-TR"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Food Security</a:t>
            </a:r>
            <a:r>
              <a:rPr lang="tr-TR" sz="1800" b="0" i="0" u="none" strike="noStrike" cap="none" dirty="0">
                <a:solidFill>
                  <a:schemeClr val="dk1"/>
                </a:solidFill>
                <a:latin typeface="Arial"/>
                <a:ea typeface="Arial"/>
                <a:cs typeface="Arial"/>
                <a:sym typeface="Arial"/>
              </a:rPr>
              <a:t>, volume 5, pages 617–636(2013), </a:t>
            </a:r>
            <a:r>
              <a:rPr lang="tr-T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link.springer.com/article/10.1007/s12571-013-0294-4#Tab1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ANADOLU UNIVERSITY PUBLICATION NO: 2540, OPEN EDUCATION FACULTY PUBLICATION NO: 1511, FOOD-BEVERAGE SERVICES, 2012</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Erkan Denk, FOOD AND BEVERAGE SERVICE 1, TOURISM and HOTEL MANAGEMENT PUBLICATIONS, ATATÜRK UNIVERSITY, 2019</a:t>
            </a:r>
            <a:endParaRPr dirty="0"/>
          </a:p>
          <a:p>
            <a:pPr marL="0" marR="0" lvl="0" indent="0" algn="l" rtl="0">
              <a:lnSpc>
                <a:spcPct val="100000"/>
              </a:lnSpc>
              <a:spcBef>
                <a:spcPts val="1814"/>
              </a:spcBef>
              <a:spcAft>
                <a:spcPts val="0"/>
              </a:spcAft>
              <a:buNone/>
            </a:pPr>
            <a:r>
              <a:rPr lang="tr-TR" sz="1800" b="0" i="0" u="none" strike="noStrike" cap="none" dirty="0">
                <a:solidFill>
                  <a:schemeClr val="dk1"/>
                </a:solidFill>
                <a:latin typeface="Arial"/>
                <a:ea typeface="Arial"/>
                <a:cs typeface="Arial"/>
                <a:sym typeface="Arial"/>
              </a:rPr>
              <a:t> </a:t>
            </a:r>
            <a:r>
              <a:rPr lang="tr-TR" sz="18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Godfried Asamoah</a:t>
            </a:r>
            <a:r>
              <a:rPr lang="tr-TR" sz="1800" b="0" i="0" u="none" strike="noStrike" cap="none" dirty="0">
                <a:solidFill>
                  <a:srgbClr val="000000"/>
                </a:solidFill>
                <a:latin typeface="Arial"/>
                <a:ea typeface="Arial"/>
                <a:cs typeface="Arial"/>
                <a:sym typeface="Arial"/>
              </a:rPr>
              <a:t>, 2019, DEVELOPING AN ACCOUNTING INFORMATION SYSTEM FOR A RESTAURANT AND UNDERSTANDING ITS POTENTIAL IMPACT ON THE BUSINESS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1814"/>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1814"/>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12700" lvl="0" indent="0" algn="l" rtl="0">
              <a:lnSpc>
                <a:spcPct val="100000"/>
              </a:lnSpc>
              <a:spcBef>
                <a:spcPts val="0"/>
              </a:spcBef>
              <a:spcAft>
                <a:spcPts val="0"/>
              </a:spcAft>
              <a:buClr>
                <a:srgbClr val="000000"/>
              </a:buClr>
              <a:buSzPts val="6600"/>
              <a:buFont typeface="Arial"/>
              <a:buNone/>
            </a:pPr>
            <a:r>
              <a:rPr lang="el-GR" sz="2500" b="1" dirty="0">
                <a:solidFill>
                  <a:schemeClr val="accent1"/>
                </a:solidFill>
                <a:latin typeface="Arial"/>
                <a:ea typeface="Arial"/>
                <a:cs typeface="Arial"/>
                <a:sym typeface="Arial"/>
              </a:rPr>
              <a:t>Επιπλέον Υλικό και Πηγές</a:t>
            </a:r>
            <a:endParaRPr dirty="0"/>
          </a:p>
        </p:txBody>
      </p:sp>
      <p:sp>
        <p:nvSpPr>
          <p:cNvPr id="484" name="Google Shape;484;p45"/>
          <p:cNvSpPr txBox="1"/>
          <p:nvPr/>
        </p:nvSpPr>
        <p:spPr>
          <a:xfrm>
            <a:off x="379774" y="1020188"/>
            <a:ext cx="10515600" cy="4658327"/>
          </a:xfrm>
          <a:prstGeom prst="rect">
            <a:avLst/>
          </a:prstGeom>
          <a:noFill/>
          <a:ln>
            <a:noFill/>
          </a:ln>
        </p:spPr>
        <p:txBody>
          <a:bodyPr spcFirstLastPara="1" wrap="square" lIns="0" tIns="498475" rIns="0" bIns="0" anchor="t" anchorCtr="0">
            <a:spAutoFit/>
          </a:bodyPr>
          <a:lstStyle/>
          <a:p>
            <a:pPr marL="57150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Foodie Traveller – The Guardian, </a:t>
            </a:r>
            <a:r>
              <a:rPr lang="tr-T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www.theguardian</a:t>
            </a:r>
            <a:r>
              <a:rPr lang="tr-TR"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.com/travel/series/the-foodie-traveller</a:t>
            </a:r>
            <a:endParaRPr sz="1400" b="0" i="0" u="none" strike="noStrike" cap="none" dirty="0">
              <a:solidFill>
                <a:srgbClr val="000000"/>
              </a:solidFill>
              <a:latin typeface="Arial"/>
              <a:ea typeface="Arial"/>
              <a:cs typeface="Arial"/>
              <a:sym typeface="Arial"/>
            </a:endParaRPr>
          </a:p>
          <a:p>
            <a:pPr marL="57150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GUIDE TO CULINARY CAREER PATHS, </a:t>
            </a:r>
            <a:r>
              <a:rPr lang="tr-TR"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accreditedschoolsonline.org/culinary-schools/careers/</a:t>
            </a:r>
            <a:endParaRPr sz="1800" b="0" i="0" u="sng" strike="noStrike" cap="none" dirty="0">
              <a:solidFill>
                <a:schemeClr val="dk1"/>
              </a:solidFill>
              <a:latin typeface="Arial"/>
              <a:ea typeface="Arial"/>
              <a:cs typeface="Arial"/>
              <a:sym typeface="Arial"/>
            </a:endParaRPr>
          </a:p>
          <a:p>
            <a:pPr marL="57150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HOW TECHNOLOGY IS TRANSFORMING THE FOOD INDUSTRY, </a:t>
            </a:r>
            <a:r>
              <a:rPr lang="tr-TR" sz="18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https://easternpeak.com/blog/how-technology-is-transforming-the-food-industry</a:t>
            </a:r>
            <a:endParaRPr sz="1800" b="0" i="0" u="sng" strike="noStrike" cap="none" dirty="0">
              <a:solidFill>
                <a:schemeClr val="dk1"/>
              </a:solidFill>
              <a:latin typeface="Arial"/>
              <a:ea typeface="Arial"/>
              <a:cs typeface="Arial"/>
              <a:sym typeface="Arial"/>
            </a:endParaRPr>
          </a:p>
          <a:p>
            <a:pPr marL="57150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Food and Beverage Industry: Are You Digital Enough? </a:t>
            </a:r>
            <a:r>
              <a:rPr lang="tr-TR" sz="18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https://hospitalityinsights.ehl.edu/food-and-beverage-industry-digitalization</a:t>
            </a:r>
            <a:endParaRPr sz="1800" b="0" i="0" u="sng" strike="noStrike" cap="none" dirty="0">
              <a:solidFill>
                <a:schemeClr val="dk1"/>
              </a:solidFill>
              <a:latin typeface="Arial"/>
              <a:ea typeface="Arial"/>
              <a:cs typeface="Arial"/>
              <a:sym typeface="Arial"/>
            </a:endParaRPr>
          </a:p>
          <a:p>
            <a:pPr marL="57150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Culinary Resume Examples with Skills, Objectives &amp; 20+ Tips, </a:t>
            </a:r>
            <a:r>
              <a:rPr lang="tr-TR"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https://zety.com/blog/culinary-resume-example</a:t>
            </a:r>
            <a:r>
              <a:rPr lang="tr-TR" sz="18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571500" marR="0" lvl="0" indent="0" algn="l" rtl="0">
              <a:lnSpc>
                <a:spcPct val="100000"/>
              </a:lnSpc>
              <a:spcBef>
                <a:spcPts val="1814"/>
              </a:spcBef>
              <a:spcAft>
                <a:spcPts val="0"/>
              </a:spcAft>
              <a:buClr>
                <a:srgbClr val="000000"/>
              </a:buClr>
              <a:buSzPts val="1800"/>
              <a:buFont typeface="Arial"/>
              <a:buNone/>
            </a:pPr>
            <a:r>
              <a:rPr lang="tr-TR" sz="1800" b="0" i="0" u="none" strike="noStrike" cap="none" dirty="0">
                <a:solidFill>
                  <a:schemeClr val="dk1"/>
                </a:solidFill>
                <a:latin typeface="Arial"/>
                <a:ea typeface="Arial"/>
                <a:cs typeface="Arial"/>
                <a:sym typeface="Arial"/>
              </a:rPr>
              <a:t>A List of Interview Questions for Chefs, </a:t>
            </a:r>
            <a:r>
              <a:rPr lang="tr-TR"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https://www.thebalancecareers.com/chef-interview-questions-2061467</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90"/>
          <p:cNvSpPr txBox="1">
            <a:spLocks noGrp="1"/>
          </p:cNvSpPr>
          <p:nvPr>
            <p:ph type="title"/>
          </p:nvPr>
        </p:nvSpPr>
        <p:spPr>
          <a:xfrm>
            <a:off x="304800" y="618022"/>
            <a:ext cx="10515600" cy="1428773"/>
          </a:xfrm>
          <a:prstGeom prst="rect">
            <a:avLst/>
          </a:prstGeom>
          <a:noFill/>
          <a:ln>
            <a:noFill/>
          </a:ln>
        </p:spPr>
        <p:txBody>
          <a:bodyPr spcFirstLastPara="1" wrap="square" lIns="91425" tIns="45700" rIns="91425" bIns="45700" anchor="ctr" anchorCtr="0">
            <a:normAutofit/>
          </a:bodyPr>
          <a:lstStyle/>
          <a:p>
            <a:pPr marL="12700" lvl="0" indent="0" algn="l" rtl="0">
              <a:lnSpc>
                <a:spcPct val="100000"/>
              </a:lnSpc>
              <a:spcBef>
                <a:spcPts val="0"/>
              </a:spcBef>
              <a:spcAft>
                <a:spcPts val="0"/>
              </a:spcAft>
              <a:buClr>
                <a:srgbClr val="000000"/>
              </a:buClr>
              <a:buSzPts val="6600"/>
              <a:buFont typeface="Arial"/>
              <a:buNone/>
            </a:pPr>
            <a:r>
              <a:rPr lang="el-GR" sz="2500" b="1" dirty="0">
                <a:solidFill>
                  <a:schemeClr val="accent1"/>
                </a:solidFill>
                <a:latin typeface="Arial"/>
                <a:ea typeface="Arial"/>
                <a:cs typeface="Arial"/>
                <a:sym typeface="Arial"/>
              </a:rPr>
              <a:t>Επιπλέον Υλικό και Πηγές</a:t>
            </a:r>
            <a:endParaRPr dirty="0"/>
          </a:p>
        </p:txBody>
      </p:sp>
      <p:sp>
        <p:nvSpPr>
          <p:cNvPr id="490" name="Google Shape;490;p90"/>
          <p:cNvSpPr txBox="1"/>
          <p:nvPr/>
        </p:nvSpPr>
        <p:spPr>
          <a:xfrm>
            <a:off x="435757" y="1081659"/>
            <a:ext cx="10515600" cy="7459093"/>
          </a:xfrm>
          <a:prstGeom prst="rect">
            <a:avLst/>
          </a:prstGeom>
          <a:noFill/>
          <a:ln>
            <a:noFill/>
          </a:ln>
        </p:spPr>
        <p:txBody>
          <a:bodyPr spcFirstLastPara="1" wrap="square" lIns="0" tIns="498475"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a:solidFill>
                  <a:srgbClr val="000000"/>
                </a:solidFill>
                <a:latin typeface="Arial"/>
                <a:ea typeface="Arial"/>
                <a:cs typeface="Arial"/>
                <a:sym typeface="Arial"/>
              </a:rPr>
              <a:t>Explore Industry Careers, National Restaurant Association</a:t>
            </a:r>
            <a:r>
              <a:rPr lang="tr-TR" sz="1800" b="0" i="0" u="none" strike="noStrike" cap="none" dirty="0">
                <a:solidFill>
                  <a:schemeClr val="dk1"/>
                </a:solidFill>
                <a:latin typeface="Arial"/>
                <a:ea typeface="Arial"/>
                <a:cs typeface="Arial"/>
                <a:sym typeface="Arial"/>
              </a:rPr>
              <a:t>, 2020, </a:t>
            </a:r>
            <a:r>
              <a:rPr lang="tr-TR" sz="1800" b="0" i="0" u="sng" strike="noStrike" cap="none" dirty="0">
                <a:solidFill>
                  <a:schemeClr val="dk1"/>
                </a:solidFill>
                <a:latin typeface="Arial"/>
                <a:ea typeface="Arial"/>
                <a:cs typeface="Arial"/>
                <a:sym typeface="Arial"/>
              </a:rPr>
              <a:t>https://restaurant.org/restaurant-careers/job-titles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tr-TR" sz="1800" b="0" i="0" u="none" strike="noStrike" cap="none" dirty="0">
                <a:solidFill>
                  <a:srgbClr val="000000"/>
                </a:solidFill>
                <a:latin typeface="Arial"/>
                <a:ea typeface="Arial"/>
                <a:cs typeface="Arial"/>
                <a:sym typeface="Arial"/>
              </a:rPr>
            </a:br>
            <a:r>
              <a:rPr lang="tr-TR" sz="1800" b="0" i="0" u="none" strike="noStrike" cap="none" dirty="0">
                <a:solidFill>
                  <a:srgbClr val="000000"/>
                </a:solidFill>
                <a:latin typeface="Arial"/>
                <a:ea typeface="Arial"/>
                <a:cs typeface="Arial"/>
                <a:sym typeface="Arial"/>
              </a:rPr>
              <a:t>Understanding different types of job interviews, 2019, Career Thinker, </a:t>
            </a:r>
            <a:r>
              <a:rPr lang="tr-TR" sz="1800" b="0" i="0" u="sng" strike="noStrike" cap="none" dirty="0">
                <a:solidFill>
                  <a:schemeClr val="dk1"/>
                </a:solidFill>
                <a:latin typeface="Arial"/>
                <a:ea typeface="Arial"/>
                <a:cs typeface="Arial"/>
                <a:sym typeface="Arial"/>
              </a:rPr>
              <a:t>https://www.careerthinker.com/interviewing/types-of-interview/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Block-1 Introduction to Food Science &amp; Technology</a:t>
            </a:r>
            <a:r>
              <a:rPr lang="tr-TR" sz="1800" b="0" i="0" u="none" strike="noStrike" cap="none" dirty="0">
                <a:solidFill>
                  <a:schemeClr val="dk1"/>
                </a:solidFill>
                <a:latin typeface="Arial"/>
                <a:ea typeface="Arial"/>
                <a:cs typeface="Arial"/>
                <a:sym typeface="Arial"/>
              </a:rPr>
              <a:t>, Ignou </a:t>
            </a:r>
            <a:r>
              <a:rPr lang="tr-TR" sz="1800" b="0" i="0" u="none" strike="noStrike" cap="none" dirty="0">
                <a:solidFill>
                  <a:srgbClr val="000000"/>
                </a:solidFill>
                <a:latin typeface="Arial"/>
                <a:ea typeface="Arial"/>
                <a:cs typeface="Arial"/>
                <a:sym typeface="Arial"/>
              </a:rPr>
              <a:t>The People’s University, 2017,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a:solidFill>
                  <a:srgbClr val="000000"/>
                </a:solidFill>
                <a:latin typeface="Arial"/>
                <a:ea typeface="Arial"/>
                <a:cs typeface="Arial"/>
                <a:sym typeface="Arial"/>
              </a:rPr>
              <a:t> </a:t>
            </a: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http://egyankosh.ac.in/handle/123456789/1091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a:solidFill>
                  <a:srgbClr val="000000"/>
                </a:solidFill>
                <a:latin typeface="Arial"/>
                <a:ea typeface="Arial"/>
                <a:cs typeface="Arial"/>
                <a:sym typeface="Arial"/>
              </a:rPr>
              <a:t>Food and Beverage Services, 2016, </a:t>
            </a: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https://www.tutorialspoint.com/food_and_beverage_services/food_and_beverage_services_tutorial.pdf</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Food and Beverage (F&amp;B) Service Multiple Choice</a:t>
            </a:r>
            <a:r>
              <a:rPr lang="tr-TR" sz="1800" b="0" i="0" u="none" strike="noStrike" cap="none" dirty="0">
                <a:solidFill>
                  <a:schemeClr val="dk1"/>
                </a:solidFill>
                <a:latin typeface="Arial"/>
                <a:ea typeface="Arial"/>
                <a:cs typeface="Arial"/>
                <a:sym typeface="Arial"/>
              </a:rPr>
              <a:t>, </a:t>
            </a:r>
            <a:r>
              <a:rPr lang="tr-TR" sz="1800" b="0" i="0" u="none" strike="noStrike" cap="none" dirty="0">
                <a:solidFill>
                  <a:srgbClr val="000000"/>
                </a:solidFill>
                <a:latin typeface="Arial"/>
                <a:ea typeface="Arial"/>
                <a:cs typeface="Arial"/>
                <a:sym typeface="Arial"/>
              </a:rPr>
              <a:t>2020,  </a:t>
            </a: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https://hoteltalk.app/t/70-food-and-beverage-f-b-service-multiple-choice-questions-and-answers/3577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Chef ACADEMY, </a:t>
            </a:r>
            <a:r>
              <a:rPr lang="tr-TR" sz="1800" b="1"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Qualities of a chef</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London, 2020,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https://www.chefacademyoflondon.com/en/blog/661-qualities-of-a-chef.html</a:t>
            </a:r>
            <a:endParaRPr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380962" marR="0" lvl="0" indent="-380962" algn="l" rtl="0">
              <a:lnSpc>
                <a:spcPct val="100000"/>
              </a:lnSpc>
              <a:spcBef>
                <a:spcPts val="1209"/>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80962" marR="0" lvl="0" indent="-380962" algn="l" rtl="0">
              <a:lnSpc>
                <a:spcPct val="100000"/>
              </a:lnSpc>
              <a:spcBef>
                <a:spcPts val="1209"/>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304800" y="618022"/>
            <a:ext cx="10515600" cy="1428773"/>
          </a:xfrm>
          <a:prstGeom prst="rect">
            <a:avLst/>
          </a:prstGeom>
          <a:noFill/>
          <a:ln>
            <a:noFill/>
          </a:ln>
        </p:spPr>
        <p:txBody>
          <a:bodyPr spcFirstLastPara="1" wrap="square" lIns="91425" tIns="45700" rIns="91425" bIns="45700" anchor="ctr" anchorCtr="0">
            <a:normAutofit/>
          </a:bodyPr>
          <a:lstStyle/>
          <a:p>
            <a:pPr marL="12700" lvl="0" indent="0" algn="l" rtl="0">
              <a:lnSpc>
                <a:spcPct val="100000"/>
              </a:lnSpc>
              <a:spcBef>
                <a:spcPts val="0"/>
              </a:spcBef>
              <a:spcAft>
                <a:spcPts val="0"/>
              </a:spcAft>
              <a:buClr>
                <a:srgbClr val="000000"/>
              </a:buClr>
              <a:buSzPts val="6600"/>
              <a:buFont typeface="Arial"/>
              <a:buNone/>
            </a:pPr>
            <a:r>
              <a:rPr lang="el-GR" sz="2500" b="1" dirty="0">
                <a:solidFill>
                  <a:schemeClr val="accent1"/>
                </a:solidFill>
                <a:latin typeface="Arial"/>
                <a:ea typeface="Arial"/>
                <a:cs typeface="Arial"/>
                <a:sym typeface="Arial"/>
              </a:rPr>
              <a:t>Επιπλέον Υλικό και Πηγές</a:t>
            </a:r>
            <a:endParaRPr dirty="0"/>
          </a:p>
        </p:txBody>
      </p:sp>
      <p:sp>
        <p:nvSpPr>
          <p:cNvPr id="496" name="Google Shape;496;p28"/>
          <p:cNvSpPr txBox="1"/>
          <p:nvPr/>
        </p:nvSpPr>
        <p:spPr>
          <a:xfrm>
            <a:off x="435757" y="1141486"/>
            <a:ext cx="10515600" cy="2873222"/>
          </a:xfrm>
          <a:prstGeom prst="rect">
            <a:avLst/>
          </a:prstGeom>
          <a:noFill/>
          <a:ln>
            <a:noFill/>
          </a:ln>
        </p:spPr>
        <p:txBody>
          <a:bodyPr spcFirstLastPara="1" wrap="square" lIns="0" tIns="498475" rIns="0" bIns="0" anchor="t" anchorCtr="0">
            <a:spAutoFit/>
          </a:bodyPr>
          <a:lstStyle/>
          <a:p>
            <a:pPr marL="0" marR="0" lvl="0" indent="0" algn="l" rtl="0">
              <a:lnSpc>
                <a:spcPct val="100000"/>
              </a:lnSpc>
              <a:spcBef>
                <a:spcPts val="0"/>
              </a:spcBef>
              <a:spcAft>
                <a:spcPts val="0"/>
              </a:spcAft>
              <a:buNone/>
            </a:pPr>
            <a:r>
              <a:rPr lang="tr-TR" sz="1800" b="1" i="0" u="none" strike="noStrike" cap="none" dirty="0">
                <a:solidFill>
                  <a:srgbClr val="000000"/>
                </a:solidFill>
                <a:latin typeface="Arial"/>
                <a:ea typeface="Arial"/>
                <a:cs typeface="Arial"/>
                <a:sym typeface="Arial"/>
              </a:rPr>
              <a:t>What Is the Typical Organizational Structure of a Restaurant?</a:t>
            </a:r>
            <a:endParaRPr dirty="0"/>
          </a:p>
          <a:p>
            <a:pPr marL="0" marR="0" lvl="0" indent="0" algn="l" rtl="0">
              <a:lnSpc>
                <a:spcPct val="100000"/>
              </a:lnSpc>
              <a:spcBef>
                <a:spcPts val="0"/>
              </a:spcBef>
              <a:spcAft>
                <a:spcPts val="0"/>
              </a:spcAft>
              <a:buNone/>
            </a:pPr>
            <a:r>
              <a:rPr lang="tr-TR" sz="1800" b="1" i="1" u="none" strike="noStrike" cap="none" dirty="0">
                <a:solidFill>
                  <a:srgbClr val="000000"/>
                </a:solidFill>
                <a:latin typeface="Arial"/>
                <a:ea typeface="Arial"/>
                <a:cs typeface="Arial"/>
                <a:sym typeface="Arial"/>
              </a:rPr>
              <a:t>G. Wiesen, </a:t>
            </a:r>
            <a:r>
              <a:rPr lang="tr-TR" sz="1800" b="0" i="0" u="none" strike="noStrike" cap="none" dirty="0">
                <a:solidFill>
                  <a:srgbClr val="000000"/>
                </a:solidFill>
                <a:latin typeface="Arial"/>
                <a:ea typeface="Arial"/>
                <a:cs typeface="Arial"/>
                <a:sym typeface="Arial"/>
              </a:rPr>
              <a:t>Last Modified Date: February 09, 2021</a:t>
            </a:r>
            <a:endParaRPr dirty="0"/>
          </a:p>
          <a:p>
            <a:pPr marL="0" marR="0" lvl="0" indent="0" algn="l" rtl="0">
              <a:lnSpc>
                <a:spcPct val="100000"/>
              </a:lnSpc>
              <a:spcBef>
                <a:spcPts val="0"/>
              </a:spcBef>
              <a:spcAft>
                <a:spcPts val="0"/>
              </a:spcAft>
              <a:buNone/>
            </a:pPr>
            <a:r>
              <a:rPr lang="tr-TR" sz="1800" b="0" i="0" u="sng" strike="noStrike" cap="none" dirty="0">
                <a:solidFill>
                  <a:srgbClr val="000000"/>
                </a:solidFill>
                <a:latin typeface="Arial"/>
                <a:ea typeface="Arial"/>
                <a:cs typeface="Arial"/>
                <a:sym typeface="Arial"/>
              </a:rPr>
              <a:t>www.delightedcooking.com/what-is-the-typical-organizational-structure-of-a-restaurant.htm</a:t>
            </a:r>
            <a:endParaRPr sz="1800" b="0" i="0" u="sng" strike="noStrike" cap="none" dirty="0">
              <a:solidFill>
                <a:srgbClr val="000000"/>
              </a:solidFill>
              <a:latin typeface="Arial"/>
              <a:ea typeface="Arial"/>
              <a:cs typeface="Arial"/>
              <a:sym typeface="Arial"/>
            </a:endParaRPr>
          </a:p>
          <a:p>
            <a:pPr marL="380962" marR="0" lvl="0" indent="-380962" algn="l" rtl="0">
              <a:lnSpc>
                <a:spcPct val="100000"/>
              </a:lnSpc>
              <a:spcBef>
                <a:spcPts val="1209"/>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endParaRPr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6"/>
          <p:cNvSpPr txBox="1">
            <a:spLocks noGrp="1"/>
          </p:cNvSpPr>
          <p:nvPr>
            <p:ph type="body" idx="1"/>
          </p:nvPr>
        </p:nvSpPr>
        <p:spPr>
          <a:xfrm>
            <a:off x="838200" y="2991775"/>
            <a:ext cx="10515600" cy="31851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l-GR" sz="2000" b="1" dirty="0">
                <a:latin typeface="Arial"/>
                <a:ea typeface="Arial"/>
                <a:cs typeface="Arial"/>
                <a:sym typeface="Arial"/>
              </a:rPr>
              <a:t>«</a:t>
            </a:r>
            <a:r>
              <a:rPr lang="el-GR" sz="2000" b="1" i="0" dirty="0">
                <a:latin typeface="Arial"/>
                <a:ea typeface="Arial"/>
                <a:cs typeface="Arial"/>
                <a:sym typeface="Arial"/>
              </a:rPr>
              <a:t>Με τη συγχρηματοδότηση του Προγράμματος </a:t>
            </a:r>
            <a:r>
              <a:rPr lang="el-GR" sz="2000" b="1" i="0" dirty="0" err="1">
                <a:latin typeface="Arial"/>
                <a:ea typeface="Arial"/>
                <a:cs typeface="Arial"/>
                <a:sym typeface="Arial"/>
              </a:rPr>
              <a:t>Erasmus</a:t>
            </a:r>
            <a:r>
              <a:rPr lang="el-GR" sz="2000" b="1" i="0" dirty="0">
                <a:latin typeface="Arial"/>
                <a:ea typeface="Arial"/>
                <a:cs typeface="Arial"/>
                <a:sym typeface="Arial"/>
              </a:rPr>
              <a:t>+ της Ευρωπαϊκής Ένωσης. Η Ευρωπαϊκή Επιτροπή και η Εθνική Μονάδα </a:t>
            </a:r>
            <a:r>
              <a:rPr lang="el-GR" sz="2000" b="1" i="0" dirty="0" err="1">
                <a:latin typeface="Arial"/>
                <a:ea typeface="Arial"/>
                <a:cs typeface="Arial"/>
                <a:sym typeface="Arial"/>
              </a:rPr>
              <a:t>Erasmus</a:t>
            </a:r>
            <a:r>
              <a:rPr lang="el-GR" sz="2000" b="1" i="0" dirty="0">
                <a:latin typeface="Arial"/>
                <a:ea typeface="Arial"/>
                <a:cs typeface="Arial"/>
                <a:sym typeface="Arial"/>
              </a:rPr>
              <a:t>+ της Τουρκίας (</a:t>
            </a:r>
            <a:r>
              <a:rPr lang="el-GR" sz="2000" b="1" i="0" dirty="0" err="1">
                <a:latin typeface="Arial"/>
                <a:ea typeface="Arial"/>
                <a:cs typeface="Arial"/>
                <a:sym typeface="Arial"/>
              </a:rPr>
              <a:t>Turkish</a:t>
            </a:r>
            <a:r>
              <a:rPr lang="el-GR" sz="2000" b="1" i="0" dirty="0">
                <a:latin typeface="Arial"/>
                <a:ea typeface="Arial"/>
                <a:cs typeface="Arial"/>
                <a:sym typeface="Arial"/>
              </a:rPr>
              <a:t> </a:t>
            </a:r>
            <a:r>
              <a:rPr lang="el-GR" sz="2000" b="1" i="0" dirty="0" err="1">
                <a:latin typeface="Arial"/>
                <a:ea typeface="Arial"/>
                <a:cs typeface="Arial"/>
                <a:sym typeface="Arial"/>
              </a:rPr>
              <a:t>National</a:t>
            </a:r>
            <a:r>
              <a:rPr lang="el-GR" sz="2000" b="1" i="0" dirty="0">
                <a:latin typeface="Arial"/>
                <a:ea typeface="Arial"/>
                <a:cs typeface="Arial"/>
                <a:sym typeface="Arial"/>
              </a:rPr>
              <a:t> Agency) δεν φέρουν την ευθύνη για οποιαδήποτε χρήση των πληροφοριών που περιέχονται στο παρόν υλικό».</a:t>
            </a:r>
            <a:endParaRPr dirty="0"/>
          </a:p>
        </p:txBody>
      </p:sp>
      <p:sp>
        <p:nvSpPr>
          <p:cNvPr id="502" name="Google Shape;502;p46"/>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0" i="1" u="none" strike="noStrike" cap="none">
                <a:solidFill>
                  <a:schemeClr val="lt1"/>
                </a:solidFill>
                <a:latin typeface="Calibri"/>
                <a:ea typeface="Calibri"/>
                <a:cs typeface="Calibri"/>
                <a:sym typeface="Calibri"/>
              </a:rPr>
              <a:t>Erasmus + Programme [2019-1-KA204-074418]</a:t>
            </a:r>
            <a:endParaRPr sz="1600" b="0" i="0" u="none" strike="noStrike" cap="none">
              <a:solidFill>
                <a:schemeClr val="lt1"/>
              </a:solidFill>
              <a:latin typeface="Calibri"/>
              <a:ea typeface="Calibri"/>
              <a:cs typeface="Calibri"/>
              <a:sym typeface="Calibri"/>
            </a:endParaRPr>
          </a:p>
        </p:txBody>
      </p:sp>
      <p:pic>
        <p:nvPicPr>
          <p:cNvPr id="503" name="Google Shape;503;p46"/>
          <p:cNvPicPr preferRelativeResize="0"/>
          <p:nvPr/>
        </p:nvPicPr>
        <p:blipFill rotWithShape="1">
          <a:blip r:embed="rId3">
            <a:alphaModFix/>
          </a:blip>
          <a:srcRect/>
          <a:stretch/>
        </p:blipFill>
        <p:spPr>
          <a:xfrm>
            <a:off x="4265446" y="-382999"/>
            <a:ext cx="3250631" cy="3250631"/>
          </a:xfrm>
          <a:prstGeom prst="rect">
            <a:avLst/>
          </a:prstGeom>
          <a:noFill/>
          <a:ln>
            <a:noFill/>
          </a:ln>
        </p:spPr>
      </p:pic>
      <p:pic>
        <p:nvPicPr>
          <p:cNvPr id="504" name="Google Shape;504;p46" descr="akmi-cl1-350x278"/>
          <p:cNvPicPr preferRelativeResize="0"/>
          <p:nvPr/>
        </p:nvPicPr>
        <p:blipFill rotWithShape="1">
          <a:blip r:embed="rId4">
            <a:alphaModFix/>
          </a:blip>
          <a:srcRect/>
          <a:stretch/>
        </p:blipFill>
        <p:spPr>
          <a:xfrm>
            <a:off x="2397225" y="4502815"/>
            <a:ext cx="2208097" cy="1758039"/>
          </a:xfrm>
          <a:prstGeom prst="rect">
            <a:avLst/>
          </a:prstGeom>
          <a:noFill/>
          <a:ln>
            <a:noFill/>
          </a:ln>
        </p:spPr>
      </p:pic>
      <p:pic>
        <p:nvPicPr>
          <p:cNvPr id="505" name="Google Shape;505;p46"/>
          <p:cNvPicPr preferRelativeResize="0"/>
          <p:nvPr/>
        </p:nvPicPr>
        <p:blipFill rotWithShape="1">
          <a:blip r:embed="rId5">
            <a:alphaModFix/>
          </a:blip>
          <a:srcRect/>
          <a:stretch/>
        </p:blipFill>
        <p:spPr>
          <a:xfrm>
            <a:off x="953353" y="4906904"/>
            <a:ext cx="938352" cy="938352"/>
          </a:xfrm>
          <a:prstGeom prst="rect">
            <a:avLst/>
          </a:prstGeom>
          <a:noFill/>
          <a:ln>
            <a:noFill/>
          </a:ln>
        </p:spPr>
      </p:pic>
      <p:pic>
        <p:nvPicPr>
          <p:cNvPr id="506" name="Google Shape;506;p46"/>
          <p:cNvPicPr preferRelativeResize="0"/>
          <p:nvPr/>
        </p:nvPicPr>
        <p:blipFill rotWithShape="1">
          <a:blip r:embed="rId6">
            <a:alphaModFix/>
          </a:blip>
          <a:srcRect l="11242" t="31941" r="13609" b="36119"/>
          <a:stretch/>
        </p:blipFill>
        <p:spPr>
          <a:xfrm>
            <a:off x="7635584" y="5151544"/>
            <a:ext cx="1937210" cy="379498"/>
          </a:xfrm>
          <a:prstGeom prst="rect">
            <a:avLst/>
          </a:prstGeom>
          <a:noFill/>
          <a:ln>
            <a:noFill/>
          </a:ln>
        </p:spPr>
      </p:pic>
      <p:pic>
        <p:nvPicPr>
          <p:cNvPr id="507" name="Google Shape;507;p46" descr="14742E46-8181-433E-AF9B-28FBF1A0E9CA@home"/>
          <p:cNvPicPr preferRelativeResize="0"/>
          <p:nvPr/>
        </p:nvPicPr>
        <p:blipFill rotWithShape="1">
          <a:blip r:embed="rId7">
            <a:alphaModFix/>
          </a:blip>
          <a:srcRect/>
          <a:stretch/>
        </p:blipFill>
        <p:spPr>
          <a:xfrm>
            <a:off x="4960527" y="4904282"/>
            <a:ext cx="2089822" cy="1011822"/>
          </a:xfrm>
          <a:prstGeom prst="rect">
            <a:avLst/>
          </a:prstGeom>
          <a:noFill/>
          <a:ln>
            <a:noFill/>
          </a:ln>
        </p:spPr>
      </p:pic>
      <p:pic>
        <p:nvPicPr>
          <p:cNvPr id="508" name="Google Shape;508;p46"/>
          <p:cNvPicPr preferRelativeResize="0"/>
          <p:nvPr/>
        </p:nvPicPr>
        <p:blipFill rotWithShape="1">
          <a:blip r:embed="rId8">
            <a:alphaModFix/>
          </a:blip>
          <a:srcRect/>
          <a:stretch/>
        </p:blipFill>
        <p:spPr>
          <a:xfrm>
            <a:off x="10158030" y="4787677"/>
            <a:ext cx="1545445" cy="110442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7"/>
          <p:cNvSpPr/>
          <p:nvPr/>
        </p:nvSpPr>
        <p:spPr>
          <a:xfrm>
            <a:off x="-4417" y="0"/>
            <a:ext cx="12192000" cy="6858000"/>
          </a:xfrm>
          <a:prstGeom prst="rect">
            <a:avLst/>
          </a:prstGeom>
          <a:solidFill>
            <a:srgbClr val="608CB3"/>
          </a:solidFill>
          <a:ln>
            <a:noFill/>
          </a:ln>
        </p:spPr>
        <p:txBody>
          <a:bodyPr spcFirstLastPara="1" wrap="square" lIns="60950" tIns="30450" rIns="60950" bIns="304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2B70AA"/>
              </a:solidFill>
              <a:latin typeface="Calibri"/>
              <a:ea typeface="Calibri"/>
              <a:cs typeface="Calibri"/>
              <a:sym typeface="Calibri"/>
            </a:endParaRPr>
          </a:p>
        </p:txBody>
      </p:sp>
      <p:sp>
        <p:nvSpPr>
          <p:cNvPr id="514" name="Google Shape;514;p47"/>
          <p:cNvSpPr/>
          <p:nvPr/>
        </p:nvSpPr>
        <p:spPr>
          <a:xfrm>
            <a:off x="2091083" y="3225801"/>
            <a:ext cx="8001000" cy="1270000"/>
          </a:xfrm>
          <a:custGeom>
            <a:avLst/>
            <a:gdLst/>
            <a:ahLst/>
            <a:cxnLst/>
            <a:rect l="l" t="t" r="r" b="b"/>
            <a:pathLst>
              <a:path w="12001500" h="1905000" extrusionOk="0">
                <a:moveTo>
                  <a:pt x="12001500" y="1905000"/>
                </a:moveTo>
                <a:lnTo>
                  <a:pt x="0" y="1905000"/>
                </a:lnTo>
                <a:lnTo>
                  <a:pt x="0" y="0"/>
                </a:lnTo>
                <a:lnTo>
                  <a:pt x="12001500" y="0"/>
                </a:lnTo>
                <a:lnTo>
                  <a:pt x="12001500" y="1905000"/>
                </a:lnTo>
                <a:close/>
              </a:path>
            </a:pathLst>
          </a:custGeom>
          <a:solidFill>
            <a:srgbClr val="6A8B40">
              <a:alpha val="5803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5" name="Google Shape;515;p47"/>
          <p:cNvSpPr txBox="1">
            <a:spLocks noGrp="1"/>
          </p:cNvSpPr>
          <p:nvPr>
            <p:ph type="title"/>
          </p:nvPr>
        </p:nvSpPr>
        <p:spPr>
          <a:xfrm>
            <a:off x="2133600" y="2057400"/>
            <a:ext cx="7772400" cy="2164685"/>
          </a:xfrm>
          <a:prstGeom prst="rect">
            <a:avLst/>
          </a:prstGeom>
          <a:noFill/>
          <a:ln>
            <a:noFill/>
          </a:ln>
        </p:spPr>
        <p:txBody>
          <a:bodyPr spcFirstLastPara="1" wrap="square" lIns="0" tIns="10150" rIns="0" bIns="0" anchor="t" anchorCtr="0">
            <a:spAutoFit/>
          </a:bodyPr>
          <a:lstStyle/>
          <a:p>
            <a:pPr marL="8467" lvl="0" indent="0" algn="ctr" rtl="0">
              <a:lnSpc>
                <a:spcPct val="100000"/>
              </a:lnSpc>
              <a:spcBef>
                <a:spcPts val="0"/>
              </a:spcBef>
              <a:spcAft>
                <a:spcPts val="0"/>
              </a:spcAft>
              <a:buClr>
                <a:srgbClr val="F4FAEC"/>
              </a:buClr>
              <a:buSzPts val="1400"/>
              <a:buFont typeface="Arial"/>
              <a:buNone/>
            </a:pPr>
            <a:r>
              <a:rPr lang="el-GR" sz="7000" dirty="0"/>
              <a:t>Ευχαριστούμε για την προσοχή σας! </a:t>
            </a:r>
            <a:endParaRPr dirty="0"/>
          </a:p>
        </p:txBody>
      </p:sp>
      <p:pic>
        <p:nvPicPr>
          <p:cNvPr id="516" name="Google Shape;516;p47"/>
          <p:cNvPicPr preferRelativeResize="0"/>
          <p:nvPr/>
        </p:nvPicPr>
        <p:blipFill rotWithShape="1">
          <a:blip r:embed="rId3">
            <a:alphaModFix/>
          </a:blip>
          <a:srcRect/>
          <a:stretch/>
        </p:blipFill>
        <p:spPr>
          <a:xfrm>
            <a:off x="9201982" y="6082916"/>
            <a:ext cx="2786818" cy="613720"/>
          </a:xfrm>
          <a:prstGeom prst="roundRect">
            <a:avLst>
              <a:gd name="adj" fmla="val 8594"/>
            </a:avLst>
          </a:prstGeom>
          <a:solidFill>
            <a:srgbClr val="ECECEC"/>
          </a:solidFill>
          <a:ln>
            <a:noFill/>
          </a:ln>
          <a:effectLst>
            <a:reflection stA="38000" endPos="28000" dist="5000" dir="5400000" sy="-100000" algn="bl" rotWithShape="0"/>
          </a:effectLst>
        </p:spPr>
      </p:pic>
      <p:sp>
        <p:nvSpPr>
          <p:cNvPr id="517" name="Google Shape;517;p47"/>
          <p:cNvSpPr/>
          <p:nvPr/>
        </p:nvSpPr>
        <p:spPr>
          <a:xfrm>
            <a:off x="203200" y="6290350"/>
            <a:ext cx="5892800" cy="389918"/>
          </a:xfrm>
          <a:prstGeom prst="rect">
            <a:avLst/>
          </a:prstGeom>
          <a:noFill/>
          <a:ln>
            <a:noFill/>
          </a:ln>
        </p:spPr>
        <p:txBody>
          <a:bodyPr spcFirstLastPara="1" wrap="square" lIns="60950" tIns="30450" rIns="60950" bIns="30450" anchor="t" anchorCtr="0">
            <a:spAutoFit/>
          </a:bodyPr>
          <a:lstStyle/>
          <a:p>
            <a:pPr marL="0" marR="0" lvl="0" indent="0" algn="r" rtl="0">
              <a:lnSpc>
                <a:spcPct val="100000"/>
              </a:lnSpc>
              <a:spcBef>
                <a:spcPts val="0"/>
              </a:spcBef>
              <a:spcAft>
                <a:spcPts val="0"/>
              </a:spcAft>
              <a:buClr>
                <a:srgbClr val="000000"/>
              </a:buClr>
              <a:buSzPts val="1067"/>
              <a:buFont typeface="Arial"/>
              <a:buNone/>
            </a:pPr>
            <a:r>
              <a:rPr lang="tr-TR" sz="1067" b="1" i="0" u="none" strike="noStrike" cap="none" dirty="0">
                <a:solidFill>
                  <a:srgbClr val="262626"/>
                </a:solidFill>
                <a:latin typeface="Calibri"/>
                <a:ea typeface="Calibri"/>
                <a:cs typeface="Calibri"/>
                <a:sym typeface="Calibri"/>
              </a:rPr>
              <a:t>“</a:t>
            </a:r>
            <a:r>
              <a:rPr lang="el-GR" sz="1067" b="1" dirty="0">
                <a:solidFill>
                  <a:srgbClr val="262626"/>
                </a:solidFill>
                <a:latin typeface="Calibri"/>
                <a:ea typeface="Calibri"/>
                <a:cs typeface="Calibri"/>
                <a:sym typeface="Calibri"/>
              </a:rPr>
              <a:t>Το παρόν αρχείο εκφράζει τις απόψεις μόνο του συντάκτη και η Ευρωπαϊκή Ένωση δεν πρέπει να θεωρείται υπεύθυνη για οποιαδήποτε χρήση των πληροφοριών που περιέχονται σε αυτό. </a:t>
            </a:r>
            <a:endParaRPr sz="933" b="0" i="0" u="none" strike="noStrike" cap="none" dirty="0">
              <a:solidFill>
                <a:srgbClr val="000000"/>
              </a:solidFill>
              <a:latin typeface="Arial"/>
              <a:ea typeface="Arial"/>
              <a:cs typeface="Arial"/>
              <a:sym typeface="Arial"/>
            </a:endParaRPr>
          </a:p>
        </p:txBody>
      </p:sp>
      <p:pic>
        <p:nvPicPr>
          <p:cNvPr id="518" name="Google Shape;518;p47" descr="akmi-cl1-350x278"/>
          <p:cNvPicPr preferRelativeResize="0"/>
          <p:nvPr/>
        </p:nvPicPr>
        <p:blipFill rotWithShape="1">
          <a:blip r:embed="rId4">
            <a:alphaModFix/>
          </a:blip>
          <a:srcRect/>
          <a:stretch/>
        </p:blipFill>
        <p:spPr>
          <a:xfrm>
            <a:off x="9455263" y="4783376"/>
            <a:ext cx="1258920" cy="1002325"/>
          </a:xfrm>
          <a:prstGeom prst="rect">
            <a:avLst/>
          </a:prstGeom>
          <a:noFill/>
          <a:ln>
            <a:noFill/>
          </a:ln>
        </p:spPr>
      </p:pic>
      <p:pic>
        <p:nvPicPr>
          <p:cNvPr id="519" name="Google Shape;519;p47"/>
          <p:cNvPicPr preferRelativeResize="0"/>
          <p:nvPr/>
        </p:nvPicPr>
        <p:blipFill rotWithShape="1">
          <a:blip r:embed="rId5">
            <a:alphaModFix/>
          </a:blip>
          <a:srcRect/>
          <a:stretch/>
        </p:blipFill>
        <p:spPr>
          <a:xfrm>
            <a:off x="6155624" y="6109047"/>
            <a:ext cx="1402957" cy="589899"/>
          </a:xfrm>
          <a:prstGeom prst="roundRect">
            <a:avLst>
              <a:gd name="adj" fmla="val 8594"/>
            </a:avLst>
          </a:prstGeom>
          <a:solidFill>
            <a:srgbClr val="ECECEC"/>
          </a:solidFill>
          <a:ln>
            <a:noFill/>
          </a:ln>
          <a:effectLst>
            <a:reflection stA="38000" endPos="28000" dist="5000" dir="5400000" sy="-100000" algn="bl" rotWithShape="0"/>
          </a:effectLst>
        </p:spPr>
      </p:pic>
      <p:pic>
        <p:nvPicPr>
          <p:cNvPr id="520" name="Google Shape;520;p47"/>
          <p:cNvPicPr preferRelativeResize="0"/>
          <p:nvPr/>
        </p:nvPicPr>
        <p:blipFill rotWithShape="1">
          <a:blip r:embed="rId6">
            <a:alphaModFix/>
          </a:blip>
          <a:srcRect/>
          <a:stretch/>
        </p:blipFill>
        <p:spPr>
          <a:xfrm>
            <a:off x="7634123" y="6118817"/>
            <a:ext cx="1464071" cy="585174"/>
          </a:xfrm>
          <a:prstGeom prst="roundRect">
            <a:avLst>
              <a:gd name="adj" fmla="val 8594"/>
            </a:avLst>
          </a:prstGeom>
          <a:solidFill>
            <a:srgbClr val="ECECEC"/>
          </a:solidFill>
          <a:ln>
            <a:noFill/>
          </a:ln>
          <a:effectLst>
            <a:reflection stA="38000" endPos="28000" dist="5000" dir="5400000" sy="-100000" algn="bl" rotWithShape="0"/>
          </a:effectLst>
        </p:spPr>
      </p:pic>
      <p:pic>
        <p:nvPicPr>
          <p:cNvPr id="521" name="Google Shape;521;p47"/>
          <p:cNvPicPr preferRelativeResize="0"/>
          <p:nvPr/>
        </p:nvPicPr>
        <p:blipFill rotWithShape="1">
          <a:blip r:embed="rId7">
            <a:alphaModFix/>
          </a:blip>
          <a:srcRect/>
          <a:stretch/>
        </p:blipFill>
        <p:spPr>
          <a:xfrm>
            <a:off x="7366628" y="4969655"/>
            <a:ext cx="534990" cy="534990"/>
          </a:xfrm>
          <a:prstGeom prst="rect">
            <a:avLst/>
          </a:prstGeom>
          <a:noFill/>
          <a:ln>
            <a:noFill/>
          </a:ln>
        </p:spPr>
      </p:pic>
      <p:pic>
        <p:nvPicPr>
          <p:cNvPr id="522" name="Google Shape;522;p47"/>
          <p:cNvPicPr preferRelativeResize="0"/>
          <p:nvPr/>
        </p:nvPicPr>
        <p:blipFill rotWithShape="1">
          <a:blip r:embed="rId8">
            <a:alphaModFix/>
          </a:blip>
          <a:srcRect l="11242" t="31941" r="13609" b="36119"/>
          <a:stretch/>
        </p:blipFill>
        <p:spPr>
          <a:xfrm>
            <a:off x="8128511" y="5152220"/>
            <a:ext cx="1104477" cy="234950"/>
          </a:xfrm>
          <a:prstGeom prst="rect">
            <a:avLst/>
          </a:prstGeom>
          <a:noFill/>
          <a:ln>
            <a:noFill/>
          </a:ln>
        </p:spPr>
      </p:pic>
      <p:pic>
        <p:nvPicPr>
          <p:cNvPr id="523" name="Google Shape;523;p47" descr="14742E46-8181-433E-AF9B-28FBF1A0E9CA@home"/>
          <p:cNvPicPr preferRelativeResize="0"/>
          <p:nvPr/>
        </p:nvPicPr>
        <p:blipFill rotWithShape="1">
          <a:blip r:embed="rId9">
            <a:alphaModFix/>
          </a:blip>
          <a:srcRect/>
          <a:stretch/>
        </p:blipFill>
        <p:spPr>
          <a:xfrm>
            <a:off x="4548913" y="4976582"/>
            <a:ext cx="1191487" cy="576878"/>
          </a:xfrm>
          <a:prstGeom prst="rect">
            <a:avLst/>
          </a:prstGeom>
          <a:noFill/>
          <a:ln>
            <a:noFill/>
          </a:ln>
        </p:spPr>
      </p:pic>
      <p:pic>
        <p:nvPicPr>
          <p:cNvPr id="524" name="Google Shape;524;p47"/>
          <p:cNvPicPr preferRelativeResize="0"/>
          <p:nvPr/>
        </p:nvPicPr>
        <p:blipFill rotWithShape="1">
          <a:blip r:embed="rId10">
            <a:alphaModFix/>
          </a:blip>
          <a:srcRect/>
          <a:stretch/>
        </p:blipFill>
        <p:spPr>
          <a:xfrm>
            <a:off x="6091583" y="4953391"/>
            <a:ext cx="881117" cy="629674"/>
          </a:xfrm>
          <a:prstGeom prst="rect">
            <a:avLst/>
          </a:prstGeom>
          <a:noFill/>
          <a:ln>
            <a:noFill/>
          </a:ln>
        </p:spPr>
      </p:pic>
      <p:pic>
        <p:nvPicPr>
          <p:cNvPr id="525" name="Google Shape;525;p47"/>
          <p:cNvPicPr preferRelativeResize="0"/>
          <p:nvPr/>
        </p:nvPicPr>
        <p:blipFill rotWithShape="1">
          <a:blip r:embed="rId11">
            <a:alphaModFix/>
          </a:blip>
          <a:srcRect/>
          <a:stretch/>
        </p:blipFill>
        <p:spPr>
          <a:xfrm>
            <a:off x="4879729" y="-61508"/>
            <a:ext cx="2423708" cy="24237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ΜΑΘΗΣΙΑΚΑ ΑΠΟΤΕΛΕΣΜΑΤΑ</a:t>
            </a:r>
            <a:endParaRPr sz="2500" b="1" dirty="0">
              <a:solidFill>
                <a:srgbClr val="4472C4"/>
              </a:solidFill>
              <a:latin typeface="Arial"/>
              <a:ea typeface="Arial"/>
              <a:cs typeface="Arial"/>
              <a:sym typeface="Arial"/>
            </a:endParaRPr>
          </a:p>
        </p:txBody>
      </p:sp>
      <p:sp>
        <p:nvSpPr>
          <p:cNvPr id="168" name="Google Shape;168;p6"/>
          <p:cNvSpPr txBox="1">
            <a:spLocks noGrp="1"/>
          </p:cNvSpPr>
          <p:nvPr>
            <p:ph type="body" idx="1"/>
          </p:nvPr>
        </p:nvSpPr>
        <p:spPr>
          <a:xfrm>
            <a:off x="838200" y="1841572"/>
            <a:ext cx="10148668" cy="3966423"/>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l-GR" sz="2000" dirty="0">
                <a:latin typeface="Arial"/>
                <a:ea typeface="Arial"/>
                <a:cs typeface="Arial"/>
                <a:sym typeface="Arial"/>
              </a:rPr>
              <a:t>Με την ολοκλήρωση της εκπαιδευτικής ενότητας οι εκπαιδευόμενοι θα είναι σε θέση να:</a:t>
            </a:r>
          </a:p>
          <a:p>
            <a:pPr marL="0" lvl="0" indent="0" algn="l" rtl="0">
              <a:lnSpc>
                <a:spcPct val="90000"/>
              </a:lnSpc>
              <a:spcBef>
                <a:spcPts val="0"/>
              </a:spcBef>
              <a:spcAft>
                <a:spcPts val="0"/>
              </a:spcAft>
              <a:buClr>
                <a:schemeClr val="dk1"/>
              </a:buClr>
              <a:buSzPts val="1800"/>
              <a:buNone/>
            </a:pPr>
            <a:endParaRPr dirty="0"/>
          </a:p>
          <a:p>
            <a:pPr marL="8466" lvl="0" indent="-114300" algn="l" rtl="0">
              <a:lnSpc>
                <a:spcPct val="150000"/>
              </a:lnSpc>
              <a:spcBef>
                <a:spcPts val="1000"/>
              </a:spcBef>
              <a:spcAft>
                <a:spcPts val="0"/>
              </a:spcAft>
              <a:buSzPts val="1800"/>
              <a:buChar char="•"/>
            </a:pPr>
            <a:r>
              <a:rPr lang="el-GR" sz="2100" b="1" dirty="0">
                <a:solidFill>
                  <a:srgbClr val="6A8B40"/>
                </a:solidFill>
                <a:latin typeface="+mj-lt"/>
              </a:rPr>
              <a:t>ΜΑ1</a:t>
            </a:r>
            <a:r>
              <a:rPr lang="tr-TR" sz="2100" b="1" dirty="0">
                <a:solidFill>
                  <a:srgbClr val="6A8B40"/>
                </a:solidFill>
                <a:latin typeface="+mj-lt"/>
              </a:rPr>
              <a:t>:</a:t>
            </a:r>
            <a:r>
              <a:rPr lang="el-GR" sz="2100" b="1" dirty="0">
                <a:solidFill>
                  <a:srgbClr val="6A8B40"/>
                </a:solidFill>
                <a:latin typeface="+mj-lt"/>
              </a:rPr>
              <a:t> </a:t>
            </a:r>
            <a:r>
              <a:rPr lang="el-GR" sz="2100" dirty="0">
                <a:latin typeface="+mj-lt"/>
              </a:rPr>
              <a:t>ορίσουν την επιστήμη της διατροφής και βασικές αρχές των υπηρεσιών </a:t>
            </a:r>
            <a:r>
              <a:rPr lang="en-US" sz="2100" dirty="0">
                <a:latin typeface="+mj-lt"/>
              </a:rPr>
              <a:t>F&amp;B</a:t>
            </a:r>
            <a:endParaRPr sz="2100" dirty="0">
              <a:latin typeface="+mj-lt"/>
            </a:endParaRPr>
          </a:p>
          <a:p>
            <a:pPr marL="8466" lvl="0" indent="-114300" algn="l" rtl="0">
              <a:lnSpc>
                <a:spcPct val="150000"/>
              </a:lnSpc>
              <a:spcBef>
                <a:spcPts val="83"/>
              </a:spcBef>
              <a:spcAft>
                <a:spcPts val="0"/>
              </a:spcAft>
              <a:buSzPts val="1800"/>
              <a:buChar char="•"/>
            </a:pPr>
            <a:r>
              <a:rPr lang="en-US" sz="2100" b="1" dirty="0">
                <a:solidFill>
                  <a:srgbClr val="7B3C15"/>
                </a:solidFill>
                <a:latin typeface="+mj-lt"/>
              </a:rPr>
              <a:t>MA2</a:t>
            </a:r>
            <a:r>
              <a:rPr lang="tr-TR" sz="2100" dirty="0">
                <a:solidFill>
                  <a:srgbClr val="7B3C15"/>
                </a:solidFill>
                <a:latin typeface="+mj-lt"/>
              </a:rPr>
              <a:t>: </a:t>
            </a:r>
            <a:r>
              <a:rPr lang="el-GR" sz="2100" dirty="0">
                <a:latin typeface="+mj-lt"/>
              </a:rPr>
              <a:t>αναπτύσσουν διοικητικές στρατηγικές σχετικές με τον τομέα της μαγειρικής τέχνης</a:t>
            </a:r>
            <a:endParaRPr sz="2100" dirty="0">
              <a:latin typeface="+mj-lt"/>
            </a:endParaRPr>
          </a:p>
          <a:p>
            <a:pPr marL="8466" lvl="0" indent="-114300" algn="l" rtl="0">
              <a:lnSpc>
                <a:spcPct val="150000"/>
              </a:lnSpc>
              <a:spcBef>
                <a:spcPts val="83"/>
              </a:spcBef>
              <a:spcAft>
                <a:spcPts val="0"/>
              </a:spcAft>
              <a:buSzPts val="1800"/>
              <a:buChar char="•"/>
            </a:pPr>
            <a:r>
              <a:rPr lang="el-GR" sz="2100" b="1" dirty="0">
                <a:solidFill>
                  <a:srgbClr val="2B70AA"/>
                </a:solidFill>
                <a:latin typeface="+mj-lt"/>
              </a:rPr>
              <a:t>ΜΑ3</a:t>
            </a:r>
            <a:r>
              <a:rPr lang="tr-TR" sz="2100" b="1" dirty="0">
                <a:solidFill>
                  <a:srgbClr val="2B70AA"/>
                </a:solidFill>
                <a:latin typeface="+mj-lt"/>
              </a:rPr>
              <a:t>:</a:t>
            </a:r>
            <a:r>
              <a:rPr lang="tr-TR" sz="2100" b="1" dirty="0">
                <a:latin typeface="+mj-lt"/>
              </a:rPr>
              <a:t> </a:t>
            </a:r>
            <a:r>
              <a:rPr lang="el-GR" sz="2100" dirty="0">
                <a:latin typeface="+mj-lt"/>
              </a:rPr>
              <a:t>εφαρμόζουν επαγγελματικές/επιχειρηματικές προσεγγίσεις στον τομέα του επισιτισμού</a:t>
            </a:r>
            <a:endParaRPr sz="2100" dirty="0">
              <a:latin typeface="+mj-lt"/>
            </a:endParaRPr>
          </a:p>
          <a:p>
            <a:pPr marL="12700" lvl="0" indent="0" algn="l" rtl="0">
              <a:lnSpc>
                <a:spcPct val="150000"/>
              </a:lnSpc>
              <a:spcBef>
                <a:spcPts val="125"/>
              </a:spcBef>
              <a:spcAft>
                <a:spcPts val="0"/>
              </a:spcAft>
              <a:buClr>
                <a:schemeClr val="dk1"/>
              </a:buClr>
              <a:buSzPts val="1800"/>
              <a:buNone/>
            </a:pPr>
            <a:endParaRPr sz="1800" dirty="0">
              <a:latin typeface="Arial"/>
              <a:ea typeface="Arial"/>
              <a:cs typeface="Arial"/>
              <a:sym typeface="Arial"/>
            </a:endParaRPr>
          </a:p>
          <a:p>
            <a:pPr marL="228600" lvl="0" indent="-114300" algn="l" rtl="0">
              <a:lnSpc>
                <a:spcPct val="90000"/>
              </a:lnSpc>
              <a:spcBef>
                <a:spcPts val="1000"/>
              </a:spcBef>
              <a:spcAft>
                <a:spcPts val="0"/>
              </a:spcAft>
              <a:buClr>
                <a:schemeClr val="dk1"/>
              </a:buClr>
              <a:buSzPts val="1800"/>
              <a:buNone/>
            </a:pP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ΛΕΞΕΙΣ ΚΛΕΙΔΙΑ</a:t>
            </a:r>
            <a:endParaRPr sz="2500" b="1" dirty="0">
              <a:solidFill>
                <a:srgbClr val="4472C4"/>
              </a:solidFill>
              <a:latin typeface="Arial"/>
              <a:ea typeface="Arial"/>
              <a:cs typeface="Arial"/>
              <a:sym typeface="Arial"/>
            </a:endParaRPr>
          </a:p>
        </p:txBody>
      </p:sp>
      <p:sp>
        <p:nvSpPr>
          <p:cNvPr id="174" name="Google Shape;174;p7"/>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Font typeface="Courier New"/>
              <a:buChar char="o"/>
            </a:pPr>
            <a:r>
              <a:rPr lang="el-GR" sz="1800" dirty="0">
                <a:latin typeface="Arial"/>
                <a:ea typeface="Arial"/>
                <a:cs typeface="Arial"/>
                <a:sym typeface="Arial"/>
              </a:rPr>
              <a:t>Διοίκηση</a:t>
            </a:r>
            <a:endParaRPr dirty="0"/>
          </a:p>
          <a:p>
            <a:pPr marL="228600" lvl="0" indent="-114300" algn="l" rtl="0">
              <a:lnSpc>
                <a:spcPct val="90000"/>
              </a:lnSpc>
              <a:spcBef>
                <a:spcPts val="1000"/>
              </a:spcBef>
              <a:spcAft>
                <a:spcPts val="0"/>
              </a:spcAft>
              <a:buClr>
                <a:schemeClr val="dk1"/>
              </a:buClr>
              <a:buSzPts val="1800"/>
              <a:buFont typeface="Courier New"/>
              <a:buNone/>
            </a:pPr>
            <a:endParaRPr sz="18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1800"/>
              <a:buFont typeface="Courier New"/>
              <a:buChar char="o"/>
            </a:pPr>
            <a:r>
              <a:rPr lang="el-GR" sz="1800" dirty="0">
                <a:latin typeface="Arial"/>
                <a:ea typeface="Arial"/>
                <a:cs typeface="Arial"/>
                <a:sym typeface="Arial"/>
              </a:rPr>
              <a:t>Οργάνωση</a:t>
            </a:r>
            <a:endParaRPr dirty="0"/>
          </a:p>
          <a:p>
            <a:pPr marL="228600" lvl="0" indent="-114300" algn="l" rtl="0">
              <a:lnSpc>
                <a:spcPct val="90000"/>
              </a:lnSpc>
              <a:spcBef>
                <a:spcPts val="1000"/>
              </a:spcBef>
              <a:spcAft>
                <a:spcPts val="0"/>
              </a:spcAft>
              <a:buClr>
                <a:schemeClr val="dk1"/>
              </a:buClr>
              <a:buSzPts val="1800"/>
              <a:buFont typeface="Courier New"/>
              <a:buNone/>
            </a:pPr>
            <a:endParaRPr sz="18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1800"/>
              <a:buFont typeface="Courier New"/>
              <a:buChar char="o"/>
            </a:pPr>
            <a:r>
              <a:rPr lang="el-GR" sz="1800" dirty="0">
                <a:latin typeface="Arial"/>
                <a:ea typeface="Arial"/>
                <a:cs typeface="Arial"/>
                <a:sym typeface="Arial"/>
              </a:rPr>
              <a:t>Κλάδος τροφίμων και ποτών (</a:t>
            </a:r>
            <a:r>
              <a:rPr lang="tr-TR" sz="1800" dirty="0">
                <a:latin typeface="Arial"/>
                <a:ea typeface="Arial"/>
                <a:cs typeface="Arial"/>
                <a:sym typeface="Arial"/>
              </a:rPr>
              <a:t>Food and Beverage</a:t>
            </a:r>
            <a:r>
              <a:rPr lang="el-GR" sz="1800" dirty="0">
                <a:latin typeface="Arial"/>
                <a:ea typeface="Arial"/>
                <a:cs typeface="Arial"/>
                <a:sym typeface="Arial"/>
              </a:rPr>
              <a:t>, </a:t>
            </a:r>
            <a:r>
              <a:rPr lang="en-US" sz="1800" dirty="0">
                <a:latin typeface="Arial"/>
                <a:ea typeface="Arial"/>
                <a:cs typeface="Arial"/>
                <a:sym typeface="Arial"/>
              </a:rPr>
              <a:t>F&amp;B)</a:t>
            </a:r>
            <a:endParaRPr dirty="0"/>
          </a:p>
          <a:p>
            <a:pPr marL="228600" lvl="0" indent="-114300" algn="l" rtl="0">
              <a:lnSpc>
                <a:spcPct val="90000"/>
              </a:lnSpc>
              <a:spcBef>
                <a:spcPts val="1000"/>
              </a:spcBef>
              <a:spcAft>
                <a:spcPts val="0"/>
              </a:spcAft>
              <a:buClr>
                <a:schemeClr val="dk1"/>
              </a:buClr>
              <a:buSzPts val="1800"/>
              <a:buFont typeface="Courier New"/>
              <a:buNone/>
            </a:pPr>
            <a:endParaRPr sz="18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1800"/>
              <a:buFont typeface="Courier New"/>
              <a:buChar char="o"/>
            </a:pPr>
            <a:r>
              <a:rPr lang="el-GR" sz="1800" dirty="0">
                <a:latin typeface="Arial"/>
                <a:ea typeface="Arial"/>
                <a:cs typeface="Arial"/>
                <a:sym typeface="Arial"/>
              </a:rPr>
              <a:t>Επιχείρηση Εστίασης</a:t>
            </a:r>
            <a:endParaRPr sz="18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1800"/>
              <a:buFont typeface="Courier New"/>
              <a:buChar char="o"/>
            </a:pPr>
            <a:r>
              <a:rPr lang="el-GR" sz="1800" dirty="0">
                <a:latin typeface="Arial"/>
                <a:ea typeface="Arial"/>
                <a:cs typeface="Arial"/>
                <a:sym typeface="Arial"/>
              </a:rPr>
              <a:t>Επιστήμη τροφίμων</a:t>
            </a:r>
            <a:endParaRPr dirty="0"/>
          </a:p>
          <a:p>
            <a:pPr marL="228600" lvl="0" indent="-114300" algn="l" rtl="0">
              <a:lnSpc>
                <a:spcPct val="90000"/>
              </a:lnSpc>
              <a:spcBef>
                <a:spcPts val="1000"/>
              </a:spcBef>
              <a:spcAft>
                <a:spcPts val="0"/>
              </a:spcAft>
              <a:buClr>
                <a:schemeClr val="dk1"/>
              </a:buClr>
              <a:buSzPts val="1800"/>
              <a:buFont typeface="Courier New"/>
              <a:buNone/>
            </a:pPr>
            <a:endParaRPr sz="1800" dirty="0">
              <a:latin typeface="Arial"/>
              <a:ea typeface="Arial"/>
              <a:cs typeface="Arial"/>
              <a:sym typeface="Arial"/>
            </a:endParaRPr>
          </a:p>
        </p:txBody>
      </p:sp>
      <p:sp>
        <p:nvSpPr>
          <p:cNvPr id="175" name="Google Shape;175;p7"/>
          <p:cNvSpPr/>
          <p:nvPr/>
        </p:nvSpPr>
        <p:spPr>
          <a:xfrm>
            <a:off x="2608084" y="1722740"/>
            <a:ext cx="1327149" cy="132713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6" name="Google Shape;176;p7"/>
          <p:cNvSpPr/>
          <p:nvPr/>
        </p:nvSpPr>
        <p:spPr>
          <a:xfrm>
            <a:off x="2598562" y="2472040"/>
            <a:ext cx="1327149" cy="132713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7" name="Google Shape;177;p7"/>
          <p:cNvSpPr/>
          <p:nvPr/>
        </p:nvSpPr>
        <p:spPr>
          <a:xfrm>
            <a:off x="6417376" y="3049879"/>
            <a:ext cx="1327149" cy="132713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8" name="Google Shape;178;p7"/>
          <p:cNvSpPr/>
          <p:nvPr/>
        </p:nvSpPr>
        <p:spPr>
          <a:xfrm>
            <a:off x="2813106" y="4811239"/>
            <a:ext cx="1327149" cy="132713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9" name="Google Shape;179;p7"/>
          <p:cNvSpPr/>
          <p:nvPr/>
        </p:nvSpPr>
        <p:spPr>
          <a:xfrm>
            <a:off x="3180820" y="3899170"/>
            <a:ext cx="1327149" cy="132713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ΠΙΝΑΚΑΣ ΠΕΡΙΕΧΟΜΕΝΩΝ</a:t>
            </a:r>
            <a:endParaRPr sz="2500" b="1" dirty="0">
              <a:solidFill>
                <a:srgbClr val="4472C4"/>
              </a:solidFill>
              <a:latin typeface="Arial"/>
              <a:ea typeface="Arial"/>
              <a:cs typeface="Arial"/>
              <a:sym typeface="Arial"/>
            </a:endParaRPr>
          </a:p>
        </p:txBody>
      </p:sp>
      <p:sp>
        <p:nvSpPr>
          <p:cNvPr id="185" name="Google Shape;185;p8"/>
          <p:cNvSpPr txBox="1">
            <a:spLocks noGrp="1"/>
          </p:cNvSpPr>
          <p:nvPr>
            <p:ph type="body" idx="1"/>
          </p:nvPr>
        </p:nvSpPr>
        <p:spPr>
          <a:xfrm>
            <a:off x="534736" y="877078"/>
            <a:ext cx="5995738" cy="5980921"/>
          </a:xfrm>
          <a:prstGeom prst="rect">
            <a:avLst/>
          </a:prstGeom>
          <a:noFill/>
          <a:ln>
            <a:noFill/>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Clr>
                <a:schemeClr val="dk1"/>
              </a:buClr>
              <a:buSzPts val="1800"/>
              <a:buNone/>
            </a:pPr>
            <a:endParaRPr dirty="0">
              <a:latin typeface="Arial"/>
              <a:ea typeface="Arial"/>
              <a:cs typeface="Arial"/>
              <a:sym typeface="Arial"/>
            </a:endParaRPr>
          </a:p>
          <a:p>
            <a:pPr marL="8466" marR="3386" lvl="0" indent="-8466" algn="l" rtl="0">
              <a:lnSpc>
                <a:spcPct val="90000"/>
              </a:lnSpc>
              <a:spcBef>
                <a:spcPts val="1000"/>
              </a:spcBef>
              <a:spcAft>
                <a:spcPts val="0"/>
              </a:spcAft>
              <a:buSzPts val="1800"/>
              <a:buNone/>
            </a:pPr>
            <a:endParaRPr dirty="0"/>
          </a:p>
          <a:p>
            <a:pPr marL="8466" marR="3386" lvl="0" indent="-114300" algn="l" rtl="0">
              <a:lnSpc>
                <a:spcPct val="90000"/>
              </a:lnSpc>
              <a:spcBef>
                <a:spcPts val="1000"/>
              </a:spcBef>
              <a:spcAft>
                <a:spcPts val="0"/>
              </a:spcAft>
              <a:buSzPts val="1800"/>
              <a:buChar char="•"/>
            </a:pPr>
            <a:r>
              <a:rPr lang="el-GR" b="1" dirty="0">
                <a:solidFill>
                  <a:srgbClr val="6A8B40"/>
                </a:solidFill>
              </a:rPr>
              <a:t>Ενότητα</a:t>
            </a:r>
            <a:r>
              <a:rPr lang="tr-TR" b="1" dirty="0">
                <a:solidFill>
                  <a:srgbClr val="6A8B40"/>
                </a:solidFill>
              </a:rPr>
              <a:t> 1. </a:t>
            </a:r>
            <a:r>
              <a:rPr lang="el-GR" dirty="0"/>
              <a:t>Εισαγωγή:</a:t>
            </a:r>
            <a:r>
              <a:rPr lang="tr-TR" dirty="0"/>
              <a:t> </a:t>
            </a:r>
            <a:r>
              <a:rPr lang="el-GR" dirty="0"/>
              <a:t>Βασικές αρχές της Επιστήμης Τροφίμων</a:t>
            </a:r>
            <a:endParaRPr dirty="0"/>
          </a:p>
          <a:p>
            <a:pPr marL="8466" marR="3386" lvl="0" indent="-8466" algn="l" rtl="0">
              <a:lnSpc>
                <a:spcPct val="90000"/>
              </a:lnSpc>
              <a:spcBef>
                <a:spcPts val="1000"/>
              </a:spcBef>
              <a:spcAft>
                <a:spcPts val="0"/>
              </a:spcAft>
              <a:buSzPts val="1800"/>
              <a:buNone/>
            </a:pPr>
            <a:r>
              <a:rPr lang="tr-TR" sz="1800" dirty="0">
                <a:solidFill>
                  <a:srgbClr val="7B3C15"/>
                </a:solidFill>
              </a:rPr>
              <a:t>		1.1. </a:t>
            </a:r>
            <a:r>
              <a:rPr lang="el-GR" sz="1800" dirty="0">
                <a:solidFill>
                  <a:srgbClr val="7B3C15"/>
                </a:solidFill>
              </a:rPr>
              <a:t>Εισαγωγή</a:t>
            </a:r>
            <a:endParaRPr dirty="0"/>
          </a:p>
          <a:p>
            <a:pPr marL="8466" marR="3386" lvl="0" indent="-8466" algn="l" rtl="0">
              <a:lnSpc>
                <a:spcPct val="90000"/>
              </a:lnSpc>
              <a:spcBef>
                <a:spcPts val="1000"/>
              </a:spcBef>
              <a:spcAft>
                <a:spcPts val="0"/>
              </a:spcAft>
              <a:buSzPts val="1800"/>
              <a:buNone/>
            </a:pPr>
            <a:r>
              <a:rPr lang="tr-TR" sz="1800" dirty="0">
                <a:solidFill>
                  <a:srgbClr val="7B3C15"/>
                </a:solidFill>
              </a:rPr>
              <a:t>		1.2. </a:t>
            </a:r>
            <a:r>
              <a:rPr lang="el-GR" sz="1800" dirty="0">
                <a:solidFill>
                  <a:srgbClr val="7B3C15"/>
                </a:solidFill>
              </a:rPr>
              <a:t>Χημεία Τροφίμων</a:t>
            </a:r>
            <a:endParaRPr sz="1800" dirty="0">
              <a:solidFill>
                <a:srgbClr val="7B3C15"/>
              </a:solidFill>
            </a:endParaRPr>
          </a:p>
          <a:p>
            <a:pPr marL="8466" marR="3386" lvl="0" indent="-8466" algn="l" rtl="0">
              <a:lnSpc>
                <a:spcPct val="90000"/>
              </a:lnSpc>
              <a:spcBef>
                <a:spcPts val="1000"/>
              </a:spcBef>
              <a:spcAft>
                <a:spcPts val="0"/>
              </a:spcAft>
              <a:buSzPts val="1800"/>
              <a:buNone/>
            </a:pPr>
            <a:endParaRPr b="1" dirty="0">
              <a:solidFill>
                <a:srgbClr val="6A8B40"/>
              </a:solidFill>
            </a:endParaRPr>
          </a:p>
          <a:p>
            <a:pPr marL="8466" marR="3386" indent="-114300"/>
            <a:r>
              <a:rPr lang="el-GR" b="1" dirty="0">
                <a:solidFill>
                  <a:srgbClr val="6A8B40"/>
                </a:solidFill>
              </a:rPr>
              <a:t>Ενότητα</a:t>
            </a:r>
            <a:r>
              <a:rPr lang="tr-TR" b="1" dirty="0">
                <a:solidFill>
                  <a:srgbClr val="6A8B40"/>
                </a:solidFill>
              </a:rPr>
              <a:t> 2. </a:t>
            </a:r>
            <a:r>
              <a:rPr lang="el-GR" sz="2800" dirty="0">
                <a:latin typeface="Calibri" panose="020F0502020204030204" pitchFamily="34" charset="0"/>
                <a:ea typeface="Arial"/>
                <a:cs typeface="Calibri" panose="020F0502020204030204" pitchFamily="34" charset="0"/>
                <a:sym typeface="Arial"/>
              </a:rPr>
              <a:t>Κλάδος τροφίμων και ποτών (</a:t>
            </a:r>
            <a:r>
              <a:rPr lang="el-GR" sz="2800" dirty="0" err="1">
                <a:latin typeface="Calibri" panose="020F0502020204030204" pitchFamily="34" charset="0"/>
                <a:ea typeface="Arial"/>
                <a:cs typeface="Calibri" panose="020F0502020204030204" pitchFamily="34" charset="0"/>
                <a:sym typeface="Arial"/>
              </a:rPr>
              <a:t>Food</a:t>
            </a:r>
            <a:r>
              <a:rPr lang="el-GR" sz="2800" dirty="0">
                <a:latin typeface="Calibri" panose="020F0502020204030204" pitchFamily="34" charset="0"/>
                <a:ea typeface="Arial"/>
                <a:cs typeface="Calibri" panose="020F0502020204030204" pitchFamily="34" charset="0"/>
                <a:sym typeface="Arial"/>
              </a:rPr>
              <a:t> and </a:t>
            </a:r>
            <a:r>
              <a:rPr lang="el-GR" sz="2800" dirty="0" err="1">
                <a:latin typeface="Calibri" panose="020F0502020204030204" pitchFamily="34" charset="0"/>
                <a:ea typeface="Arial"/>
                <a:cs typeface="Calibri" panose="020F0502020204030204" pitchFamily="34" charset="0"/>
                <a:sym typeface="Arial"/>
              </a:rPr>
              <a:t>Beverage</a:t>
            </a:r>
            <a:r>
              <a:rPr lang="el-GR" sz="2800" dirty="0">
                <a:latin typeface="Calibri" panose="020F0502020204030204" pitchFamily="34" charset="0"/>
                <a:ea typeface="Arial"/>
                <a:cs typeface="Calibri" panose="020F0502020204030204" pitchFamily="34" charset="0"/>
                <a:sym typeface="Arial"/>
              </a:rPr>
              <a:t>, F&amp;B)</a:t>
            </a:r>
            <a:endParaRPr lang="el-GR" dirty="0">
              <a:latin typeface="Calibri" panose="020F0502020204030204" pitchFamily="34" charset="0"/>
              <a:cs typeface="Calibri" panose="020F0502020204030204" pitchFamily="34" charset="0"/>
            </a:endParaRPr>
          </a:p>
          <a:p>
            <a:pPr marL="8466" marR="3386" lvl="0" indent="-8466" algn="l" rtl="0">
              <a:lnSpc>
                <a:spcPct val="90000"/>
              </a:lnSpc>
              <a:spcBef>
                <a:spcPts val="1000"/>
              </a:spcBef>
              <a:spcAft>
                <a:spcPts val="0"/>
              </a:spcAft>
              <a:buSzPts val="1800"/>
              <a:buNone/>
            </a:pPr>
            <a:r>
              <a:rPr lang="tr-TR" sz="1800" dirty="0">
                <a:solidFill>
                  <a:srgbClr val="7B3C15"/>
                </a:solidFill>
              </a:rPr>
              <a:t>		2.1. </a:t>
            </a:r>
            <a:r>
              <a:rPr lang="el-GR" sz="1800" dirty="0">
                <a:solidFill>
                  <a:srgbClr val="7B3C15"/>
                </a:solidFill>
              </a:rPr>
              <a:t>Μαθησιακά Αποτελέσματα</a:t>
            </a:r>
            <a:endParaRPr dirty="0"/>
          </a:p>
          <a:p>
            <a:pPr marL="8466" marR="3386" lvl="0" indent="-8466" algn="l" rtl="0">
              <a:lnSpc>
                <a:spcPct val="90000"/>
              </a:lnSpc>
              <a:spcBef>
                <a:spcPts val="1000"/>
              </a:spcBef>
              <a:spcAft>
                <a:spcPts val="0"/>
              </a:spcAft>
              <a:buSzPts val="1800"/>
              <a:buNone/>
            </a:pPr>
            <a:r>
              <a:rPr lang="tr-TR" sz="1800" dirty="0">
                <a:solidFill>
                  <a:srgbClr val="7B3C15"/>
                </a:solidFill>
              </a:rPr>
              <a:t>		2.2. </a:t>
            </a:r>
            <a:r>
              <a:rPr lang="el-GR" sz="1800" dirty="0">
                <a:solidFill>
                  <a:srgbClr val="7B3C15"/>
                </a:solidFill>
              </a:rPr>
              <a:t>Κανόνες Υπηρεσιών</a:t>
            </a:r>
            <a:endParaRPr dirty="0">
              <a:latin typeface="Arial"/>
              <a:ea typeface="Arial"/>
              <a:cs typeface="Arial"/>
              <a:sym typeface="Arial"/>
            </a:endParaRPr>
          </a:p>
          <a:p>
            <a:pPr marL="0" marR="5080" lvl="0" indent="0" algn="l" rtl="0">
              <a:lnSpc>
                <a:spcPct val="100000"/>
              </a:lnSpc>
              <a:spcBef>
                <a:spcPts val="600"/>
              </a:spcBef>
              <a:spcAft>
                <a:spcPts val="0"/>
              </a:spcAft>
              <a:buClr>
                <a:schemeClr val="dk1"/>
              </a:buClr>
              <a:buSzPts val="1800"/>
              <a:buNone/>
            </a:pPr>
            <a:endParaRPr sz="1800" dirty="0">
              <a:latin typeface="Arial"/>
              <a:ea typeface="Arial"/>
              <a:cs typeface="Arial"/>
              <a:sym typeface="Arial"/>
            </a:endParaRPr>
          </a:p>
        </p:txBody>
      </p:sp>
      <p:sp>
        <p:nvSpPr>
          <p:cNvPr id="186" name="Google Shape;186;p8"/>
          <p:cNvSpPr txBox="1"/>
          <p:nvPr/>
        </p:nvSpPr>
        <p:spPr>
          <a:xfrm>
            <a:off x="6366239" y="968514"/>
            <a:ext cx="4780548" cy="5467097"/>
          </a:xfrm>
          <a:prstGeom prst="rect">
            <a:avLst/>
          </a:prstGeom>
          <a:noFill/>
          <a:ln>
            <a:noFill/>
          </a:ln>
        </p:spPr>
        <p:txBody>
          <a:bodyPr spcFirstLastPara="1" wrap="square" lIns="91425" tIns="45700" rIns="91425" bIns="45700" anchor="t" anchorCtr="0">
            <a:spAutoFit/>
          </a:bodyPr>
          <a:lstStyle/>
          <a:p>
            <a:pPr marL="8466" marR="3386" lvl="0" indent="-114300" algn="l" rtl="0">
              <a:lnSpc>
                <a:spcPct val="90000"/>
              </a:lnSpc>
              <a:spcBef>
                <a:spcPts val="1000"/>
              </a:spcBef>
              <a:spcAft>
                <a:spcPts val="0"/>
              </a:spcAft>
              <a:buClr>
                <a:schemeClr val="dk1"/>
              </a:buClr>
              <a:buSzPts val="1800"/>
              <a:buFont typeface="Arial"/>
              <a:buChar char="•"/>
            </a:pPr>
            <a:r>
              <a:rPr lang="el-GR" sz="2800" b="1" i="0" u="none" strike="noStrike" cap="none" dirty="0">
                <a:solidFill>
                  <a:srgbClr val="6A8B40"/>
                </a:solidFill>
                <a:latin typeface="Calibri"/>
                <a:ea typeface="Calibri"/>
                <a:cs typeface="Calibri"/>
                <a:sym typeface="Calibri"/>
              </a:rPr>
              <a:t>Ενότητα </a:t>
            </a:r>
            <a:r>
              <a:rPr lang="tr-TR" sz="2800" b="1" i="0" u="none" strike="noStrike" cap="none" dirty="0">
                <a:solidFill>
                  <a:srgbClr val="6A8B40"/>
                </a:solidFill>
                <a:latin typeface="Calibri"/>
                <a:ea typeface="Calibri"/>
                <a:cs typeface="Calibri"/>
                <a:sym typeface="Calibri"/>
              </a:rPr>
              <a:t>3.</a:t>
            </a:r>
            <a:r>
              <a:rPr lang="el-GR" sz="1800" b="1" dirty="0">
                <a:solidFill>
                  <a:srgbClr val="6A8B40"/>
                </a:solidFill>
                <a:latin typeface="Calibri"/>
                <a:ea typeface="Calibri"/>
                <a:cs typeface="Calibri"/>
                <a:sym typeface="Calibri"/>
              </a:rPr>
              <a:t> </a:t>
            </a:r>
            <a:r>
              <a:rPr lang="el-GR" sz="2800" dirty="0">
                <a:solidFill>
                  <a:schemeClr val="dk1"/>
                </a:solidFill>
                <a:latin typeface="Calibri"/>
                <a:ea typeface="Calibri"/>
                <a:cs typeface="Calibri"/>
                <a:sym typeface="Calibri"/>
              </a:rPr>
              <a:t>Δ</a:t>
            </a:r>
            <a:r>
              <a:rPr lang="el-GR" sz="2800" b="0" i="0" u="none" strike="noStrike" cap="none" dirty="0">
                <a:solidFill>
                  <a:schemeClr val="dk1"/>
                </a:solidFill>
                <a:latin typeface="Calibri"/>
                <a:ea typeface="Calibri"/>
                <a:cs typeface="Calibri"/>
                <a:sym typeface="Calibri"/>
              </a:rPr>
              <a:t>ιοίκηση: Στρατηγικές και Τεχνικές στον Τομέα του Επισιτισμού</a:t>
            </a:r>
            <a:endParaRPr sz="1400" b="0" i="0" u="none" strike="noStrike" cap="none" dirty="0">
              <a:solidFill>
                <a:srgbClr val="000000"/>
              </a:solidFill>
              <a:latin typeface="Arial"/>
              <a:ea typeface="Arial"/>
              <a:cs typeface="Arial"/>
              <a:sym typeface="Arial"/>
            </a:endParaRPr>
          </a:p>
          <a:p>
            <a:pPr marL="8466" marR="3386" lvl="0" indent="-114300" algn="l" rtl="0">
              <a:lnSpc>
                <a:spcPct val="90000"/>
              </a:lnSpc>
              <a:spcBef>
                <a:spcPts val="1000"/>
              </a:spcBef>
              <a:spcAft>
                <a:spcPts val="0"/>
              </a:spcAft>
              <a:buClr>
                <a:schemeClr val="dk1"/>
              </a:buClr>
              <a:buSzPts val="1800"/>
              <a:buFont typeface="Arial"/>
              <a:buChar char="•"/>
            </a:pPr>
            <a:r>
              <a:rPr lang="tr-TR" sz="1800" b="0" i="0" u="none" strike="noStrike" cap="none" dirty="0">
                <a:solidFill>
                  <a:srgbClr val="7B3C15"/>
                </a:solidFill>
                <a:latin typeface="Calibri"/>
                <a:ea typeface="Calibri"/>
                <a:cs typeface="Calibri"/>
                <a:sym typeface="Calibri"/>
              </a:rPr>
              <a:t>3.1. </a:t>
            </a:r>
            <a:r>
              <a:rPr lang="el-GR" sz="1800" b="0" i="0" u="none" strike="noStrike" cap="none" dirty="0">
                <a:solidFill>
                  <a:srgbClr val="7B3C15"/>
                </a:solidFill>
                <a:latin typeface="Calibri"/>
                <a:ea typeface="Calibri"/>
                <a:cs typeface="Calibri"/>
                <a:sym typeface="Calibri"/>
              </a:rPr>
              <a:t>Θέσεις και Καθήκοντα</a:t>
            </a:r>
            <a:endParaRPr sz="1400" b="0" i="0" u="none" strike="noStrike" cap="none" dirty="0">
              <a:solidFill>
                <a:srgbClr val="000000"/>
              </a:solidFill>
              <a:latin typeface="Arial"/>
              <a:ea typeface="Arial"/>
              <a:cs typeface="Arial"/>
              <a:sym typeface="Arial"/>
            </a:endParaRPr>
          </a:p>
          <a:p>
            <a:pPr marL="8466" marR="3386" lvl="0" indent="105832" algn="l" rtl="0">
              <a:lnSpc>
                <a:spcPct val="90000"/>
              </a:lnSpc>
              <a:spcBef>
                <a:spcPts val="1000"/>
              </a:spcBef>
              <a:spcAft>
                <a:spcPts val="0"/>
              </a:spcAft>
              <a:buClr>
                <a:schemeClr val="dk1"/>
              </a:buClr>
              <a:buSzPts val="1800"/>
              <a:buFont typeface="Arial"/>
              <a:buNone/>
            </a:pPr>
            <a:endParaRPr sz="1800" b="0" i="0" u="none" strike="noStrike" cap="none" dirty="0">
              <a:solidFill>
                <a:srgbClr val="7B3C15"/>
              </a:solidFill>
              <a:latin typeface="Calibri"/>
              <a:ea typeface="Calibri"/>
              <a:cs typeface="Calibri"/>
              <a:sym typeface="Calibri"/>
            </a:endParaRPr>
          </a:p>
          <a:p>
            <a:pPr marL="8466" marR="3386" lvl="0" indent="-114300" algn="l" rtl="0">
              <a:lnSpc>
                <a:spcPct val="90000"/>
              </a:lnSpc>
              <a:spcBef>
                <a:spcPts val="1000"/>
              </a:spcBef>
              <a:spcAft>
                <a:spcPts val="0"/>
              </a:spcAft>
              <a:buClr>
                <a:schemeClr val="dk1"/>
              </a:buClr>
              <a:buSzPts val="1800"/>
              <a:buFont typeface="Arial"/>
              <a:buChar char="•"/>
            </a:pPr>
            <a:r>
              <a:rPr lang="el-GR" sz="2800" b="1" i="0" u="none" strike="noStrike" cap="none" dirty="0">
                <a:solidFill>
                  <a:srgbClr val="6A8B40"/>
                </a:solidFill>
                <a:latin typeface="Calibri"/>
                <a:ea typeface="Calibri"/>
                <a:cs typeface="Calibri"/>
                <a:sym typeface="Calibri"/>
              </a:rPr>
              <a:t>Ενότητα</a:t>
            </a:r>
            <a:r>
              <a:rPr lang="tr-TR" sz="2800" b="1" i="0" u="none" strike="noStrike" cap="none" dirty="0">
                <a:solidFill>
                  <a:srgbClr val="6A8B40"/>
                </a:solidFill>
                <a:latin typeface="Calibri"/>
                <a:ea typeface="Calibri"/>
                <a:cs typeface="Calibri"/>
                <a:sym typeface="Calibri"/>
              </a:rPr>
              <a:t> 4.</a:t>
            </a:r>
            <a:r>
              <a:rPr lang="tr-TR" sz="2800" b="0" i="0" u="none" strike="noStrike" cap="none" dirty="0">
                <a:solidFill>
                  <a:schemeClr val="dk1"/>
                </a:solidFill>
                <a:latin typeface="Calibri"/>
                <a:ea typeface="Calibri"/>
                <a:cs typeface="Calibri"/>
                <a:sym typeface="Calibri"/>
              </a:rPr>
              <a:t> </a:t>
            </a:r>
            <a:r>
              <a:rPr lang="el-GR" sz="2800" b="0" i="0" u="none" strike="noStrike" cap="none" dirty="0">
                <a:solidFill>
                  <a:schemeClr val="dk1"/>
                </a:solidFill>
                <a:latin typeface="Calibri"/>
                <a:ea typeface="Calibri"/>
                <a:cs typeface="Calibri"/>
                <a:sym typeface="Calibri"/>
              </a:rPr>
              <a:t>Οργάνωση Εστιατορίων</a:t>
            </a:r>
            <a:endParaRPr sz="1400" b="0" i="0" u="none" strike="noStrike" cap="none" dirty="0">
              <a:solidFill>
                <a:srgbClr val="000000"/>
              </a:solidFill>
              <a:latin typeface="Arial"/>
              <a:ea typeface="Arial"/>
              <a:cs typeface="Arial"/>
              <a:sym typeface="Arial"/>
            </a:endParaRPr>
          </a:p>
          <a:p>
            <a:pPr marL="8466" marR="3386" lvl="0" indent="-114300" algn="l" rtl="0">
              <a:lnSpc>
                <a:spcPct val="90000"/>
              </a:lnSpc>
              <a:spcBef>
                <a:spcPts val="1000"/>
              </a:spcBef>
              <a:spcAft>
                <a:spcPts val="0"/>
              </a:spcAft>
              <a:buClr>
                <a:schemeClr val="dk1"/>
              </a:buClr>
              <a:buSzPts val="1800"/>
              <a:buFont typeface="Arial"/>
              <a:buChar char="•"/>
            </a:pPr>
            <a:r>
              <a:rPr lang="tr-TR" sz="1800" b="0" i="0" u="none" strike="noStrike" cap="none" dirty="0">
                <a:solidFill>
                  <a:srgbClr val="7B3C15"/>
                </a:solidFill>
                <a:latin typeface="Calibri"/>
                <a:ea typeface="Calibri"/>
                <a:cs typeface="Calibri"/>
                <a:sym typeface="Calibri"/>
              </a:rPr>
              <a:t>4.1. </a:t>
            </a:r>
            <a:r>
              <a:rPr lang="el-GR" sz="1800" b="0" i="0" u="none" strike="noStrike" cap="none" dirty="0">
                <a:solidFill>
                  <a:srgbClr val="7B3C15"/>
                </a:solidFill>
                <a:latin typeface="Calibri"/>
                <a:ea typeface="Calibri"/>
                <a:cs typeface="Calibri"/>
                <a:sym typeface="Calibri"/>
              </a:rPr>
              <a:t>Θέματα Οργάνωσης</a:t>
            </a:r>
            <a:endParaRPr sz="2800" b="0" i="0" u="none" strike="noStrike" cap="none" dirty="0">
              <a:solidFill>
                <a:schemeClr val="dk1"/>
              </a:solidFill>
              <a:latin typeface="Calibri"/>
              <a:ea typeface="Calibri"/>
              <a:cs typeface="Calibri"/>
              <a:sym typeface="Calibri"/>
            </a:endParaRPr>
          </a:p>
          <a:p>
            <a:pPr marL="8466" marR="3386" lvl="0" indent="-114300" algn="l" rtl="0">
              <a:lnSpc>
                <a:spcPct val="90000"/>
              </a:lnSpc>
              <a:spcBef>
                <a:spcPts val="1000"/>
              </a:spcBef>
              <a:spcAft>
                <a:spcPts val="0"/>
              </a:spcAft>
              <a:buClr>
                <a:schemeClr val="dk1"/>
              </a:buClr>
              <a:buSzPts val="1800"/>
              <a:buFont typeface="Arial"/>
              <a:buChar char="•"/>
            </a:pPr>
            <a:r>
              <a:rPr lang="el-GR" sz="2800" b="1" i="0" u="none" strike="noStrike" cap="none" dirty="0">
                <a:solidFill>
                  <a:srgbClr val="6A8B40"/>
                </a:solidFill>
                <a:latin typeface="Calibri"/>
                <a:ea typeface="Calibri"/>
                <a:cs typeface="Calibri"/>
                <a:sym typeface="Calibri"/>
              </a:rPr>
              <a:t>Ενότητα</a:t>
            </a:r>
            <a:r>
              <a:rPr lang="tr-TR" sz="2800" b="1" i="0" u="none" strike="noStrike" cap="none" dirty="0">
                <a:solidFill>
                  <a:srgbClr val="6A8B40"/>
                </a:solidFill>
                <a:latin typeface="Calibri"/>
                <a:ea typeface="Calibri"/>
                <a:cs typeface="Calibri"/>
                <a:sym typeface="Calibri"/>
              </a:rPr>
              <a:t> 5.</a:t>
            </a:r>
            <a:r>
              <a:rPr lang="tr-TR" sz="2800" b="0" i="0" u="none" strike="noStrike" cap="none" dirty="0">
                <a:solidFill>
                  <a:schemeClr val="dk1"/>
                </a:solidFill>
                <a:latin typeface="Calibri"/>
                <a:ea typeface="Calibri"/>
                <a:cs typeface="Calibri"/>
                <a:sym typeface="Calibri"/>
              </a:rPr>
              <a:t> </a:t>
            </a:r>
            <a:r>
              <a:rPr lang="el-GR" sz="2800" b="0" i="0" u="none" strike="noStrike" cap="none" dirty="0">
                <a:solidFill>
                  <a:schemeClr val="dk1"/>
                </a:solidFill>
                <a:latin typeface="Calibri"/>
                <a:ea typeface="Calibri"/>
                <a:cs typeface="Calibri"/>
                <a:sym typeface="Calibri"/>
              </a:rPr>
              <a:t>Πώς να Αναπ</a:t>
            </a:r>
            <a:r>
              <a:rPr lang="el-GR" sz="2800" dirty="0">
                <a:solidFill>
                  <a:schemeClr val="dk1"/>
                </a:solidFill>
                <a:latin typeface="Calibri"/>
                <a:ea typeface="Calibri"/>
                <a:cs typeface="Calibri"/>
                <a:sym typeface="Calibri"/>
              </a:rPr>
              <a:t>τύξετε Επιχειρηματική Σκέψη</a:t>
            </a:r>
            <a:endParaRPr sz="1400" b="0" i="0" u="none" strike="noStrike" cap="none" dirty="0">
              <a:solidFill>
                <a:srgbClr val="000000"/>
              </a:solidFill>
              <a:latin typeface="Arial"/>
              <a:ea typeface="Arial"/>
              <a:cs typeface="Arial"/>
              <a:sym typeface="Arial"/>
            </a:endParaRPr>
          </a:p>
          <a:p>
            <a:pPr marL="8466" marR="3386" lvl="0" indent="-114300" algn="l" rtl="0">
              <a:lnSpc>
                <a:spcPct val="90000"/>
              </a:lnSpc>
              <a:spcBef>
                <a:spcPts val="1000"/>
              </a:spcBef>
              <a:spcAft>
                <a:spcPts val="0"/>
              </a:spcAft>
              <a:buClr>
                <a:schemeClr val="dk1"/>
              </a:buClr>
              <a:buSzPts val="1800"/>
              <a:buFont typeface="Arial"/>
              <a:buChar char="•"/>
            </a:pPr>
            <a:r>
              <a:rPr lang="tr-TR" sz="1800" b="0" i="0" u="none" strike="noStrike" cap="none" dirty="0">
                <a:solidFill>
                  <a:srgbClr val="7B3C15"/>
                </a:solidFill>
                <a:latin typeface="Calibri"/>
                <a:ea typeface="Calibri"/>
                <a:cs typeface="Calibri"/>
                <a:sym typeface="Calibri"/>
              </a:rPr>
              <a:t>5.1. </a:t>
            </a:r>
            <a:r>
              <a:rPr lang="el-GR" sz="1800" b="0" i="0" u="none" strike="noStrike" cap="none" dirty="0">
                <a:solidFill>
                  <a:srgbClr val="7B3C15"/>
                </a:solidFill>
                <a:latin typeface="Calibri"/>
                <a:ea typeface="Calibri"/>
                <a:cs typeface="Calibri"/>
                <a:sym typeface="Calibri"/>
              </a:rPr>
              <a:t>Εισαγωγή στην Επιχειρηματική Σκέψη</a:t>
            </a:r>
            <a:endParaRPr sz="1400" b="0" i="0" u="none" strike="noStrike" cap="none" dirty="0">
              <a:solidFill>
                <a:srgbClr val="000000"/>
              </a:solidFill>
              <a:latin typeface="Arial"/>
              <a:ea typeface="Arial"/>
              <a:cs typeface="Arial"/>
              <a:sym typeface="Arial"/>
            </a:endParaRPr>
          </a:p>
          <a:p>
            <a:pPr marL="8466" marR="3386" lvl="0" indent="-114300" algn="l" rtl="0">
              <a:lnSpc>
                <a:spcPct val="90000"/>
              </a:lnSpc>
              <a:spcBef>
                <a:spcPts val="1000"/>
              </a:spcBef>
              <a:spcAft>
                <a:spcPts val="0"/>
              </a:spcAft>
              <a:buClr>
                <a:schemeClr val="dk1"/>
              </a:buClr>
              <a:buSzPts val="1800"/>
              <a:buFont typeface="Arial"/>
              <a:buChar char="•"/>
            </a:pPr>
            <a:r>
              <a:rPr lang="tr-TR" sz="1800" b="0" i="0" u="none" strike="noStrike" cap="none" dirty="0">
                <a:solidFill>
                  <a:srgbClr val="7B3C15"/>
                </a:solidFill>
                <a:latin typeface="Calibri"/>
                <a:ea typeface="Calibri"/>
                <a:cs typeface="Calibri"/>
                <a:sym typeface="Calibri"/>
              </a:rPr>
              <a:t>5.2. </a:t>
            </a:r>
            <a:r>
              <a:rPr lang="el-GR" sz="1800" b="0" i="0" u="none" strike="noStrike" cap="none" dirty="0">
                <a:solidFill>
                  <a:srgbClr val="7B3C15"/>
                </a:solidFill>
                <a:latin typeface="Calibri"/>
                <a:ea typeface="Calibri"/>
                <a:cs typeface="Calibri"/>
                <a:sym typeface="Calibri"/>
              </a:rPr>
              <a:t>Σημεία που συμβάλλουν στην επιτυχία</a:t>
            </a:r>
            <a:endParaRPr sz="1800" b="0" i="0" u="none" strike="noStrike" cap="none" dirty="0">
              <a:solidFill>
                <a:srgbClr val="7B3C15"/>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000"/>
              <a:buFont typeface="Arial"/>
              <a:buNone/>
            </a:pPr>
            <a:r>
              <a:rPr lang="el-GR" sz="4000" b="1" i="0" u="none" strike="noStrike" cap="none" dirty="0">
                <a:solidFill>
                  <a:schemeClr val="accent1"/>
                </a:solidFill>
                <a:latin typeface="Arial"/>
                <a:ea typeface="Arial"/>
                <a:cs typeface="Arial"/>
                <a:sym typeface="Arial"/>
              </a:rPr>
              <a:t>ΕΝΟΤΗΤΑ</a:t>
            </a:r>
            <a:r>
              <a:rPr lang="tr-TR" sz="4000" b="1" i="0" u="none" strike="noStrike" cap="none" dirty="0">
                <a:solidFill>
                  <a:schemeClr val="accent1"/>
                </a:solidFill>
                <a:latin typeface="Arial"/>
                <a:ea typeface="Arial"/>
                <a:cs typeface="Arial"/>
                <a:sym typeface="Arial"/>
              </a:rPr>
              <a:t> 1:</a:t>
            </a:r>
            <a:r>
              <a:rPr lang="tr-TR" sz="4000" b="1" i="0" u="none" strike="noStrike" cap="none" dirty="0">
                <a:solidFill>
                  <a:srgbClr val="6A8B40"/>
                </a:solidFill>
                <a:latin typeface="Arial"/>
                <a:ea typeface="Arial"/>
                <a:cs typeface="Arial"/>
                <a:sym typeface="Arial"/>
              </a:rPr>
              <a:t> </a:t>
            </a:r>
            <a:r>
              <a:rPr lang="el-GR" sz="4000" b="1" i="0" u="none" strike="noStrike" cap="none" dirty="0">
                <a:solidFill>
                  <a:schemeClr val="accent1"/>
                </a:solidFill>
                <a:latin typeface="Arial"/>
                <a:ea typeface="Arial"/>
                <a:cs typeface="Arial"/>
                <a:sym typeface="Arial"/>
              </a:rPr>
              <a:t>Εισαγωγή, Βασικές Αρχές της Επιστήμης Τροφίμων</a:t>
            </a:r>
            <a:endParaRPr sz="4000" b="1" i="0" u="none" strike="noStrike" cap="none" dirty="0">
              <a:solidFill>
                <a:schemeClr val="accent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4000"/>
              <a:buFont typeface="Calibri"/>
              <a:buNone/>
            </a:pP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6142</Words>
  <Application>Microsoft Office PowerPoint</Application>
  <PresentationFormat>Ευρεία οθόνη</PresentationFormat>
  <Paragraphs>322</Paragraphs>
  <Slides>59</Slides>
  <Notes>59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59</vt:i4>
      </vt:variant>
    </vt:vector>
  </HeadingPairs>
  <TitlesOfParts>
    <vt:vector size="65" baseType="lpstr">
      <vt:lpstr>Arial</vt:lpstr>
      <vt:lpstr>Arial (Επικεφαλίδες)</vt:lpstr>
      <vt:lpstr>Calibri</vt:lpstr>
      <vt:lpstr>Courier New</vt:lpstr>
      <vt:lpstr>Noto Sans Symbols</vt:lpstr>
      <vt:lpstr>Office Teması</vt:lpstr>
      <vt:lpstr>Παρουσίαση του PowerPoint</vt:lpstr>
      <vt:lpstr>ΠΡΟΤΕΡΑΙΟΤΗΤΕΣ ΓΙΑ ΤΙΣ ΘΕΣΕΙΣ ΣΤΟΝ ΤΟΜΕΑ ΤΟΥ ΕΠΙΣΙΤΙΣΜΟΥ </vt:lpstr>
      <vt:lpstr>ΠΡΟΤΕΡΑΙΟΤΗΤΕΣ ΓΙΑ ΤΙΣ ΘΕΣΕΙΣ ΣΤΟΝ ΤΟΜΕΑ ΤΟΥ ΕΠΙΣΙΤΙΣΜΟΥ </vt:lpstr>
      <vt:lpstr>ΠΡΟΤΕΡΑΙΟΤΗΤΕΣ ΓΙΑ ΤΙΣ ΘΕΣΕΙΣ ΣΤΟΝ ΤΟΜΕΑ ΤΟΥ ΕΠΙΣΙΤΙΣΜΟΥ </vt:lpstr>
      <vt:lpstr>ΣΚΟΠΟΣ &amp; ΣΤΟΧΟΙ</vt:lpstr>
      <vt:lpstr>ΜΑΘΗΣΙΑΚΑ ΑΠΟΤΕΛΕΣΜΑΤΑ</vt:lpstr>
      <vt:lpstr>ΛΕΞΕΙΣ ΚΛΕΙΔΙΑ</vt:lpstr>
      <vt:lpstr>ΠΙΝΑΚΑΣ ΠΕΡΙΕΧΟΜΕΝΩΝ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ρόλος αυτής της Ενότητας</vt:lpstr>
      <vt:lpstr>Στόχοι αυτής της Ενότητας</vt:lpstr>
      <vt:lpstr>2.1. Μαθησιακά αποτελέσματα </vt:lpstr>
      <vt:lpstr>2.1. Ορισμοί </vt:lpstr>
      <vt:lpstr>2.1. Ορισμοί </vt:lpstr>
      <vt:lpstr>2.1. Ορισμοί </vt:lpstr>
      <vt:lpstr>2.1. Ορισμοί </vt:lpstr>
      <vt:lpstr>2.2. Κανόνες σερβιρίσματος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3.1. Στρατηγικές Διοίκησης στον Τομέα Εστίασης  </vt:lpstr>
      <vt:lpstr>  3.1. Στρατηγικές Διοίκησης στον Τομέα Εστίασης  </vt:lpstr>
      <vt:lpstr>  3.1. Στρατηγικές Διοίκησης στον Τομέα Εστίασης  </vt:lpstr>
      <vt:lpstr>  3.1. Στρατηγικές Καινοτομίας στον Τομέα Εστίασης  </vt:lpstr>
      <vt:lpstr>  </vt:lpstr>
      <vt:lpstr>  </vt:lpstr>
      <vt:lpstr>  </vt:lpstr>
      <vt:lpstr>  </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4.1. Θέματα Οργάνωσης </vt:lpstr>
      <vt:lpstr>4.1. Θέματα Οργάνωσης </vt:lpstr>
      <vt:lpstr>4.1. Θέματα Οργάνωσης </vt:lpstr>
      <vt:lpstr>4.1. Θέματα Οργάνωσης </vt:lpstr>
      <vt:lpstr>4.1. Θέματα Οργάνωσης </vt:lpstr>
      <vt:lpstr>Παρουσίαση του PowerPoint</vt:lpstr>
      <vt:lpstr>5.1. Εισαγωγή στην Επιχειρηματική Σκέψη</vt:lpstr>
      <vt:lpstr>    Αναζητήστε Ειλικρινή Εποικοδομητική Κριτική </vt:lpstr>
      <vt:lpstr>5.2. Προσόντα που οδηγούν στην Επιτυχία</vt:lpstr>
      <vt:lpstr>5.2. Προσόντα που οδηγούν στην Επιτυχία</vt:lpstr>
      <vt:lpstr>5.2. Προσόντα που οδηγούν στην Επιτυχία</vt:lpstr>
      <vt:lpstr>Σύνοψη</vt:lpstr>
      <vt:lpstr>Πηγές</vt:lpstr>
      <vt:lpstr>Επιπλέον Υλικό και Πηγές</vt:lpstr>
      <vt:lpstr>Επιπλέον Υλικό και Πηγές</vt:lpstr>
      <vt:lpstr>Επιπλέον Υλικό και Πηγές</vt:lpstr>
      <vt:lpstr>Παρουσίαση του PowerPoint</vt:lpstr>
      <vt:lpstr>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AB Çalışmaları Merkezi Derneği</dc:creator>
  <cp:lastModifiedBy>Christina Bonarou</cp:lastModifiedBy>
  <cp:revision>123</cp:revision>
  <dcterms:created xsi:type="dcterms:W3CDTF">2021-01-21T13:54:20Z</dcterms:created>
  <dcterms:modified xsi:type="dcterms:W3CDTF">2021-04-21T15:44:20Z</dcterms:modified>
</cp:coreProperties>
</file>