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12192000" cy="6858000"/>
  <p:notesSz cx="6858000" cy="9144000"/>
  <p:embeddedFontLst>
    <p:embeddedFont>
      <p:font typeface="Oswald" panose="020B0604020202020204" charset="-94"/>
      <p:regular r:id="rId80"/>
      <p:bold r:id="rId81"/>
    </p:embeddedFont>
    <p:embeddedFont>
      <p:font typeface="Calibri" panose="020F0502020204030204"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I1gHtfllaGMihxiheYJ/JukOg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lı Yılma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06E517-86C7-41F1-8343-C952E443F7DA}">
  <a:tblStyle styleId="{5A06E517-86C7-41F1-8343-C952E443F7D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ABD4AEB-CBCA-4B78-B97A-515A3E71BC7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5.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3.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2-17T12:11:30.247" idx="1">
    <p:pos x="2456" y="1884"/>
    <p:text>Empathy or Enagement?</p:text>
    <p:extLst mod="1">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geZ3Q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 name="Google Shape;25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9a3e3cb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9a3e3cb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9a3e3cb3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9a3e3cb3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9a3e3cb3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9a3e3cb3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4" name="Google Shape;32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0" name="Google Shape;360;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1" name="Google Shape;40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9" name="Google Shape;47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0" name="Google Shape;51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5" name="Google Shape;515;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7" name="Google Shape;52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7" name="Google Shape;53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4" name="Google Shape;54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5" name="Google Shape;55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1" name="Google Shape;57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7" name="Google Shape;57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79a3e3cb3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79a3e3cb3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9a3e3cb35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79a3e3cb3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9a3e3cb35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79a3e3cb3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9a3e3cb35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79a3e3cb3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6" name="Google Shape;60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1" name="Google Shape;611;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8" name="Google Shape;61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8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0" name="Google Shape;630;p8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69"/>
          <p:cNvSpPr/>
          <p:nvPr/>
        </p:nvSpPr>
        <p:spPr>
          <a:xfrm>
            <a:off x="0" y="0"/>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6A8B4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3" name="Google Shape;13;p69"/>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9"/>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9"/>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77"/>
        <p:cNvGrpSpPr/>
        <p:nvPr/>
      </p:nvGrpSpPr>
      <p:grpSpPr>
        <a:xfrm>
          <a:off x="0" y="0"/>
          <a:ext cx="0" cy="0"/>
          <a:chOff x="0" y="0"/>
          <a:chExt cx="0" cy="0"/>
        </a:xfrm>
      </p:grpSpPr>
      <p:sp>
        <p:nvSpPr>
          <p:cNvPr id="78" name="Google Shape;78;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81"/>
        <p:cNvGrpSpPr/>
        <p:nvPr/>
      </p:nvGrpSpPr>
      <p:grpSpPr>
        <a:xfrm>
          <a:off x="0" y="0"/>
          <a:ext cx="0" cy="0"/>
          <a:chOff x="0" y="0"/>
          <a:chExt cx="0" cy="0"/>
        </a:xfrm>
      </p:grpSpPr>
      <p:sp>
        <p:nvSpPr>
          <p:cNvPr id="82" name="Google Shape;82;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 name="Google Shape;84;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88"/>
        <p:cNvGrpSpPr/>
        <p:nvPr/>
      </p:nvGrpSpPr>
      <p:grpSpPr>
        <a:xfrm>
          <a:off x="0" y="0"/>
          <a:ext cx="0" cy="0"/>
          <a:chOff x="0" y="0"/>
          <a:chExt cx="0" cy="0"/>
        </a:xfrm>
      </p:grpSpPr>
      <p:sp>
        <p:nvSpPr>
          <p:cNvPr id="89" name="Google Shape;89;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 name="Google Shape;91;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95"/>
        <p:cNvGrpSpPr/>
        <p:nvPr/>
      </p:nvGrpSpPr>
      <p:grpSpPr>
        <a:xfrm>
          <a:off x="0" y="0"/>
          <a:ext cx="0" cy="0"/>
          <a:chOff x="0" y="0"/>
          <a:chExt cx="0" cy="0"/>
        </a:xfrm>
      </p:grpSpPr>
      <p:sp>
        <p:nvSpPr>
          <p:cNvPr id="96" name="Google Shape;96;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101"/>
        <p:cNvGrpSpPr/>
        <p:nvPr/>
      </p:nvGrpSpPr>
      <p:grpSpPr>
        <a:xfrm>
          <a:off x="0" y="0"/>
          <a:ext cx="0" cy="0"/>
          <a:chOff x="0" y="0"/>
          <a:chExt cx="0" cy="0"/>
        </a:xfrm>
      </p:grpSpPr>
      <p:sp>
        <p:nvSpPr>
          <p:cNvPr id="102" name="Google Shape;102;p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16"/>
        <p:cNvGrpSpPr/>
        <p:nvPr/>
      </p:nvGrpSpPr>
      <p:grpSpPr>
        <a:xfrm>
          <a:off x="0" y="0"/>
          <a:ext cx="0" cy="0"/>
          <a:chOff x="0" y="0"/>
          <a:chExt cx="0" cy="0"/>
        </a:xfrm>
      </p:grpSpPr>
      <p:sp>
        <p:nvSpPr>
          <p:cNvPr id="17" name="Google Shape;17;p70"/>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0"/>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70" descr="metin, küçük resim içeren bir resim&#10;&#10;Açıklama otomatik olarak oluşturuldu"/>
          <p:cNvPicPr preferRelativeResize="0"/>
          <p:nvPr/>
        </p:nvPicPr>
        <p:blipFill rotWithShape="1">
          <a:blip r:embed="rId2">
            <a:alphaModFix/>
          </a:blip>
          <a:srcRect/>
          <a:stretch/>
        </p:blipFill>
        <p:spPr>
          <a:xfrm>
            <a:off x="95040" y="71729"/>
            <a:ext cx="1143099" cy="586791"/>
          </a:xfrm>
          <a:prstGeom prst="rect">
            <a:avLst/>
          </a:prstGeom>
          <a:noFill/>
          <a:ln>
            <a:noFill/>
          </a:ln>
        </p:spPr>
      </p:pic>
      <p:pic>
        <p:nvPicPr>
          <p:cNvPr id="23" name="Google Shape;23;p70"/>
          <p:cNvPicPr preferRelativeResize="0"/>
          <p:nvPr/>
        </p:nvPicPr>
        <p:blipFill rotWithShape="1">
          <a:blip r:embed="rId3">
            <a:alphaModFix/>
          </a:blip>
          <a:srcRect/>
          <a:stretch/>
        </p:blipFill>
        <p:spPr>
          <a:xfrm>
            <a:off x="9341873" y="64109"/>
            <a:ext cx="2850127" cy="602032"/>
          </a:xfrm>
          <a:prstGeom prst="rect">
            <a:avLst/>
          </a:prstGeom>
          <a:noFill/>
          <a:ln>
            <a:noFill/>
          </a:ln>
        </p:spPr>
      </p:pic>
      <p:pic>
        <p:nvPicPr>
          <p:cNvPr id="24" name="Google Shape;24;p70"/>
          <p:cNvPicPr preferRelativeResize="0"/>
          <p:nvPr/>
        </p:nvPicPr>
        <p:blipFill rotWithShape="1">
          <a:blip r:embed="rId4">
            <a:alphaModFix/>
          </a:blip>
          <a:srcRect/>
          <a:stretch/>
        </p:blipFill>
        <p:spPr>
          <a:xfrm>
            <a:off x="1270850" y="49005"/>
            <a:ext cx="1204064" cy="670618"/>
          </a:xfrm>
          <a:prstGeom prst="rect">
            <a:avLst/>
          </a:prstGeom>
          <a:noFill/>
          <a:ln>
            <a:noFill/>
          </a:ln>
        </p:spPr>
      </p:pic>
      <p:sp>
        <p:nvSpPr>
          <p:cNvPr id="25" name="Google Shape;25;p70"/>
          <p:cNvSpPr/>
          <p:nvPr/>
        </p:nvSpPr>
        <p:spPr>
          <a:xfrm rot="914125">
            <a:off x="169237" y="5202786"/>
            <a:ext cx="1483408" cy="14864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0"/>
          <p:cNvSpPr/>
          <p:nvPr/>
        </p:nvSpPr>
        <p:spPr>
          <a:xfrm rot="2280820">
            <a:off x="10189955" y="660479"/>
            <a:ext cx="1639273" cy="154705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aşlık ve İçerik">
  <p:cSld name="1_Başlık ve İçerik">
    <p:spTree>
      <p:nvGrpSpPr>
        <p:cNvPr id="1" name="Shape 27"/>
        <p:cNvGrpSpPr/>
        <p:nvPr/>
      </p:nvGrpSpPr>
      <p:grpSpPr>
        <a:xfrm>
          <a:off x="0" y="0"/>
          <a:ext cx="0" cy="0"/>
          <a:chOff x="0" y="0"/>
          <a:chExt cx="0" cy="0"/>
        </a:xfrm>
      </p:grpSpPr>
      <p:sp>
        <p:nvSpPr>
          <p:cNvPr id="28" name="Google Shape;28;p88"/>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8"/>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0" name="Google Shape;30;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88" descr="metin, küçük resim içeren bir resim&#10;&#10;Açıklama otomatik olarak oluşturuldu"/>
          <p:cNvPicPr preferRelativeResize="0"/>
          <p:nvPr/>
        </p:nvPicPr>
        <p:blipFill rotWithShape="1">
          <a:blip r:embed="rId2">
            <a:alphaModFix/>
          </a:blip>
          <a:srcRect/>
          <a:stretch/>
        </p:blipFill>
        <p:spPr>
          <a:xfrm>
            <a:off x="95040" y="71729"/>
            <a:ext cx="1143099" cy="586791"/>
          </a:xfrm>
          <a:prstGeom prst="rect">
            <a:avLst/>
          </a:prstGeom>
          <a:noFill/>
          <a:ln>
            <a:noFill/>
          </a:ln>
        </p:spPr>
      </p:pic>
      <p:pic>
        <p:nvPicPr>
          <p:cNvPr id="34" name="Google Shape;34;p88"/>
          <p:cNvPicPr preferRelativeResize="0"/>
          <p:nvPr/>
        </p:nvPicPr>
        <p:blipFill rotWithShape="1">
          <a:blip r:embed="rId3">
            <a:alphaModFix/>
          </a:blip>
          <a:srcRect/>
          <a:stretch/>
        </p:blipFill>
        <p:spPr>
          <a:xfrm>
            <a:off x="9341873" y="64109"/>
            <a:ext cx="2850127" cy="602032"/>
          </a:xfrm>
          <a:prstGeom prst="rect">
            <a:avLst/>
          </a:prstGeom>
          <a:noFill/>
          <a:ln>
            <a:noFill/>
          </a:ln>
        </p:spPr>
      </p:pic>
      <p:pic>
        <p:nvPicPr>
          <p:cNvPr id="35" name="Google Shape;35;p88"/>
          <p:cNvPicPr preferRelativeResize="0"/>
          <p:nvPr/>
        </p:nvPicPr>
        <p:blipFill rotWithShape="1">
          <a:blip r:embed="rId4">
            <a:alphaModFix/>
          </a:blip>
          <a:srcRect/>
          <a:stretch/>
        </p:blipFill>
        <p:spPr>
          <a:xfrm>
            <a:off x="1270850" y="49005"/>
            <a:ext cx="1204064" cy="670618"/>
          </a:xfrm>
          <a:prstGeom prst="rect">
            <a:avLst/>
          </a:prstGeom>
          <a:noFill/>
          <a:ln>
            <a:noFill/>
          </a:ln>
        </p:spPr>
      </p:pic>
      <p:sp>
        <p:nvSpPr>
          <p:cNvPr id="36" name="Google Shape;36;p88"/>
          <p:cNvSpPr/>
          <p:nvPr/>
        </p:nvSpPr>
        <p:spPr>
          <a:xfrm rot="914125">
            <a:off x="169237" y="5202786"/>
            <a:ext cx="1483408" cy="14864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88"/>
          <p:cNvSpPr/>
          <p:nvPr/>
        </p:nvSpPr>
        <p:spPr>
          <a:xfrm rot="2280820">
            <a:off x="10189955" y="660479"/>
            <a:ext cx="1639273" cy="154705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8"/>
        <p:cNvGrpSpPr/>
        <p:nvPr/>
      </p:nvGrpSpPr>
      <p:grpSpPr>
        <a:xfrm>
          <a:off x="0" y="0"/>
          <a:ext cx="0" cy="0"/>
          <a:chOff x="0" y="0"/>
          <a:chExt cx="0" cy="0"/>
        </a:xfrm>
      </p:grpSpPr>
      <p:sp>
        <p:nvSpPr>
          <p:cNvPr id="39" name="Google Shape;39;p89"/>
          <p:cNvSpPr/>
          <p:nvPr/>
        </p:nvSpPr>
        <p:spPr>
          <a:xfrm>
            <a:off x="0" y="1"/>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40" name="Google Shape;40;p89"/>
          <p:cNvSpPr txBox="1">
            <a:spLocks noGrp="1"/>
          </p:cNvSpPr>
          <p:nvPr>
            <p:ph type="title"/>
          </p:nvPr>
        </p:nvSpPr>
        <p:spPr>
          <a:xfrm>
            <a:off x="3362426" y="1737600"/>
            <a:ext cx="5467147" cy="22292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4500" b="0" i="0">
                <a:solidFill>
                  <a:srgbClr val="F4FAE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9"/>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9"/>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9"/>
          <p:cNvSpPr txBox="1">
            <a:spLocks noGrp="1"/>
          </p:cNvSpPr>
          <p:nvPr>
            <p:ph type="sldNum" idx="12"/>
          </p:nvPr>
        </p:nvSpPr>
        <p:spPr>
          <a:xfrm>
            <a:off x="8778241" y="6377940"/>
            <a:ext cx="2804160" cy="184666"/>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44"/>
        <p:cNvGrpSpPr/>
        <p:nvPr/>
      </p:nvGrpSpPr>
      <p:grpSpPr>
        <a:xfrm>
          <a:off x="0" y="0"/>
          <a:ext cx="0" cy="0"/>
          <a:chOff x="0" y="0"/>
          <a:chExt cx="0" cy="0"/>
        </a:xfrm>
      </p:grpSpPr>
      <p:sp>
        <p:nvSpPr>
          <p:cNvPr id="45" name="Google Shape;45;p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50"/>
        <p:cNvGrpSpPr/>
        <p:nvPr/>
      </p:nvGrpSpPr>
      <p:grpSpPr>
        <a:xfrm>
          <a:off x="0" y="0"/>
          <a:ext cx="0" cy="0"/>
          <a:chOff x="0" y="0"/>
          <a:chExt cx="0" cy="0"/>
        </a:xfrm>
      </p:grpSpPr>
      <p:sp>
        <p:nvSpPr>
          <p:cNvPr id="51" name="Google Shape;51;p7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56"/>
        <p:cNvGrpSpPr/>
        <p:nvPr/>
      </p:nvGrpSpPr>
      <p:grpSpPr>
        <a:xfrm>
          <a:off x="0" y="0"/>
          <a:ext cx="0" cy="0"/>
          <a:chOff x="0" y="0"/>
          <a:chExt cx="0" cy="0"/>
        </a:xfrm>
      </p:grpSpPr>
      <p:sp>
        <p:nvSpPr>
          <p:cNvPr id="57" name="Google Shape;57;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63"/>
        <p:cNvGrpSpPr/>
        <p:nvPr/>
      </p:nvGrpSpPr>
      <p:grpSpPr>
        <a:xfrm>
          <a:off x="0" y="0"/>
          <a:ext cx="0" cy="0"/>
          <a:chOff x="0" y="0"/>
          <a:chExt cx="0" cy="0"/>
        </a:xfrm>
      </p:grpSpPr>
      <p:sp>
        <p:nvSpPr>
          <p:cNvPr id="64" name="Google Shape;64;p7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7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7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7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72"/>
        <p:cNvGrpSpPr/>
        <p:nvPr/>
      </p:nvGrpSpPr>
      <p:grpSpPr>
        <a:xfrm>
          <a:off x="0" y="0"/>
          <a:ext cx="0" cy="0"/>
          <a:chOff x="0" y="0"/>
          <a:chExt cx="0" cy="0"/>
        </a:xfrm>
      </p:grpSpPr>
      <p:sp>
        <p:nvSpPr>
          <p:cNvPr id="73" name="Google Shape;73;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BW82k7lwI_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youtube.com/watch?v=1-SvuFIQjK8"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yH1Wnn6fke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qahukkDYFbk"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jbu.edu/assets/international/resource/file/missions/Working_with_Cultural_Helper1.pdf" TargetMode="External"/><Relationship Id="rId3" Type="http://schemas.openxmlformats.org/officeDocument/2006/relationships/hyperlink" Target="https://www.mayoclinic.org/diseases-conditions/food-poisoning/symptoms-causes/syc-20356230" TargetMode="External"/><Relationship Id="rId7" Type="http://schemas.openxmlformats.org/officeDocument/2006/relationships/hyperlink" Target="https://www.thebalancecareers.com/list-of-teamwork-skills-2063773"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sc-s.si/joomla/images/Safety%20and%20Hygiene%20in%20the%20Kitchen.pdf" TargetMode="External"/><Relationship Id="rId5" Type="http://schemas.openxmlformats.org/officeDocument/2006/relationships/hyperlink" Target="https://www.electroluxprofessional.com/10-hygiene-rules-in-the-kitchen/" TargetMode="External"/><Relationship Id="rId4" Type="http://schemas.openxmlformats.org/officeDocument/2006/relationships/hyperlink" Target="https://www.webmd.com/first-aid/kitchen-first-aid" TargetMode="External"/><Relationship Id="rId9" Type="http://schemas.openxmlformats.org/officeDocument/2006/relationships/hyperlink" Target="https://www.fda.gov/food/food-safety-during-emergencies/food-safety-and-coronavirus-disease-2019-covid-1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realgreekexperiences.com/food-in-greece" TargetMode="External"/><Relationship Id="rId7" Type="http://schemas.openxmlformats.org/officeDocument/2006/relationships/hyperlink" Target="https://www.olivetomato.com/eating-out-in-greece-10-ways-to-eat-like-a-loca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www.lonelyplanet.com/greece/narratives/in-location/eating" TargetMode="External"/><Relationship Id="rId5" Type="http://schemas.openxmlformats.org/officeDocument/2006/relationships/hyperlink" Target="https://greeking.me/blog/greek-food-guide/item/97-eating-in-greece" TargetMode="External"/><Relationship Id="rId4" Type="http://schemas.openxmlformats.org/officeDocument/2006/relationships/hyperlink" Target="https://realgreekexperiences.com/a-locals-guide-to-ordering-greek-food-in-greece"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realgreekexperiences.com/a-locals-guide-to-ordering-greek-food-in-greece"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realgreekexperiences.com/greek-drinks-that-you-should-try-once" TargetMode="External"/><Relationship Id="rId4" Type="http://schemas.openxmlformats.org/officeDocument/2006/relationships/hyperlink" Target="https://realgreekexperiences.com/food-in-greece"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yemealiskanligi.com/yeme-aliskanligi-ve-turkler/"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www.aytenusta.com.tr/turkiyenin-yeme-icme-aliskanligi" TargetMode="External"/><Relationship Id="rId5" Type="http://schemas.openxmlformats.org/officeDocument/2006/relationships/hyperlink" Target="https://dergipark.org.tr/tr/download/article-file/611111" TargetMode="External"/><Relationship Id="rId4" Type="http://schemas.openxmlformats.org/officeDocument/2006/relationships/hyperlink" Target="https://www.acarindex.com/dosyalar/makale/acarindex-1423876631.pdf"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www.freepik.com/free-photo/business-target-concept-with-wooden-blocks-with-icons-it-side-view_10183609.htm#page=1&amp;query=smart%20goal&amp;position=2" TargetMode="External"/><Relationship Id="rId13" Type="http://schemas.openxmlformats.org/officeDocument/2006/relationships/hyperlink" Target="https://www.freepik.com/free-vector/hygiene-guide-protection-from-coronavirus_8609356.htm#page=1&amp;query=hygiene&amp;position=23" TargetMode="External"/><Relationship Id="rId3" Type="http://schemas.openxmlformats.org/officeDocument/2006/relationships/hyperlink" Target="https://www.freepik.com/free-vector/experts-concept-illustration_5462433.htm#page=1&amp;query=skills&amp;position=4" TargetMode="External"/><Relationship Id="rId7" Type="http://schemas.openxmlformats.org/officeDocument/2006/relationships/hyperlink" Target="https://www.freepik.com/free-vector/thai-food-icons-set-shrimp-traditional-restaurant-cooking-menu-vector-illustration_10602791.htm#page=1&amp;query=food%20tradition&amp;position=0" TargetMode="External"/><Relationship Id="rId12" Type="http://schemas.openxmlformats.org/officeDocument/2006/relationships/hyperlink" Target="https://www.freepik.com/free-vector/set-rules-how-wash-hands_4167319.htm#page=1&amp;query=hand%20wash%20&amp;position=15"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www.freepik.com/free-photo/flat-lay-assortment-vegetables-with-paper-bag_12418324.htm#page=1&amp;query=food&amp;position=11" TargetMode="External"/><Relationship Id="rId11" Type="http://schemas.openxmlformats.org/officeDocument/2006/relationships/hyperlink" Target="https://www.freepik.com/free-vector/viruses-bacteria-set_6168979.htm#page=1&amp;query=bacteria&amp;position=21" TargetMode="External"/><Relationship Id="rId5" Type="http://schemas.openxmlformats.org/officeDocument/2006/relationships/hyperlink" Target="https://www.freepik.com/free-vector/character-illustration-people_3584923.htm#page=1&amp;query=culture&amp;position=26" TargetMode="External"/><Relationship Id="rId10" Type="http://schemas.openxmlformats.org/officeDocument/2006/relationships/hyperlink" Target="https://www.freepik.com/free-vector/first-aid-healthcare-concept-with-medical-box-stethoscope-vector-illustration_1158436.htm#page=1&amp;query=first%20aid&amp;position=20" TargetMode="External"/><Relationship Id="rId4" Type="http://schemas.openxmlformats.org/officeDocument/2006/relationships/hyperlink" Target="https://www.freepik.com/free-vector/partners-holding-big-jigsaw-puzzle-pieces_7732651.htm#page=1&amp;query=teamwork%20&amp;position=15" TargetMode="External"/><Relationship Id="rId9" Type="http://schemas.openxmlformats.org/officeDocument/2006/relationships/hyperlink" Target="https://www.freepik.com/free-vector/first-aid-emergency-flat-icons-set_3796728.htm#page=1&amp;query=first%20aid&amp;position=6"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youtube.com/watch?v=yH1Wnn6fke0" TargetMode="External"/><Relationship Id="rId3" Type="http://schemas.openxmlformats.org/officeDocument/2006/relationships/hyperlink" Target="https://www.mayoclinic.org/diseases-conditions/food-poisoning/symptoms-causes/syc-20356230" TargetMode="External"/><Relationship Id="rId7" Type="http://schemas.openxmlformats.org/officeDocument/2006/relationships/hyperlink" Target="https://www.youtube.com/watch?v=qahukkDYFbk"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youtube.com/watch?v=1-SvuFIQjK8" TargetMode="External"/><Relationship Id="rId5" Type="http://schemas.openxmlformats.org/officeDocument/2006/relationships/hyperlink" Target="https://www.youtube.com/watch?v=BjkWRTQg9MY" TargetMode="External"/><Relationship Id="rId4" Type="http://schemas.openxmlformats.org/officeDocument/2006/relationships/hyperlink" Target="https://www.youtube.com/watch?v=BW82k7lwI_U" TargetMode="External"/></Relationships>
</file>

<file path=ppt/slides/_rels/slide7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27.jpg"/><Relationship Id="rId11" Type="http://schemas.openxmlformats.org/officeDocument/2006/relationships/image" Target="../media/image9.png"/><Relationship Id="rId5" Type="http://schemas.openxmlformats.org/officeDocument/2006/relationships/image" Target="../media/image26.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p:nvPr/>
        </p:nvSpPr>
        <p:spPr>
          <a:xfrm>
            <a:off x="7476" y="0"/>
            <a:ext cx="12192000" cy="6858000"/>
          </a:xfrm>
          <a:prstGeom prst="rect">
            <a:avLst/>
          </a:prstGeom>
          <a:solidFill>
            <a:srgbClr val="608C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2B70AA"/>
              </a:solidFill>
              <a:latin typeface="Calibri"/>
              <a:ea typeface="Calibri"/>
              <a:cs typeface="Calibri"/>
              <a:sym typeface="Calibri"/>
            </a:endParaRPr>
          </a:p>
        </p:txBody>
      </p:sp>
      <p:sp>
        <p:nvSpPr>
          <p:cNvPr id="112" name="Google Shape;112;p1"/>
          <p:cNvSpPr/>
          <p:nvPr/>
        </p:nvSpPr>
        <p:spPr>
          <a:xfrm>
            <a:off x="11253194" y="2690204"/>
            <a:ext cx="275589" cy="75353"/>
          </a:xfrm>
          <a:custGeom>
            <a:avLst/>
            <a:gdLst/>
            <a:ahLst/>
            <a:cxnLst/>
            <a:rect l="l" t="t" r="r" b="b"/>
            <a:pathLst>
              <a:path w="413384" h="113029" extrusionOk="0">
                <a:moveTo>
                  <a:pt x="1927" y="7113"/>
                </a:moveTo>
                <a:lnTo>
                  <a:pt x="7570" y="7974"/>
                </a:lnTo>
                <a:lnTo>
                  <a:pt x="12565" y="7030"/>
                </a:lnTo>
                <a:lnTo>
                  <a:pt x="65082" y="573"/>
                </a:lnTo>
                <a:lnTo>
                  <a:pt x="117132" y="0"/>
                </a:lnTo>
                <a:lnTo>
                  <a:pt x="168830" y="3866"/>
                </a:lnTo>
                <a:lnTo>
                  <a:pt x="220289" y="10730"/>
                </a:lnTo>
                <a:lnTo>
                  <a:pt x="322944" y="27673"/>
                </a:lnTo>
                <a:lnTo>
                  <a:pt x="374368" y="34866"/>
                </a:lnTo>
                <a:lnTo>
                  <a:pt x="406680" y="55794"/>
                </a:lnTo>
                <a:lnTo>
                  <a:pt x="413335" y="79319"/>
                </a:lnTo>
                <a:lnTo>
                  <a:pt x="410974" y="88066"/>
                </a:lnTo>
                <a:lnTo>
                  <a:pt x="372747" y="112653"/>
                </a:lnTo>
                <a:lnTo>
                  <a:pt x="364015" y="112566"/>
                </a:lnTo>
                <a:lnTo>
                  <a:pt x="309829" y="105953"/>
                </a:lnTo>
                <a:lnTo>
                  <a:pt x="255768" y="98660"/>
                </a:lnTo>
                <a:lnTo>
                  <a:pt x="201992" y="89815"/>
                </a:lnTo>
                <a:lnTo>
                  <a:pt x="148659" y="78545"/>
                </a:lnTo>
                <a:lnTo>
                  <a:pt x="95928" y="63979"/>
                </a:lnTo>
                <a:lnTo>
                  <a:pt x="55571" y="44336"/>
                </a:lnTo>
                <a:lnTo>
                  <a:pt x="43043" y="36046"/>
                </a:lnTo>
                <a:lnTo>
                  <a:pt x="35748" y="31556"/>
                </a:lnTo>
                <a:lnTo>
                  <a:pt x="28064" y="27913"/>
                </a:lnTo>
                <a:lnTo>
                  <a:pt x="19938" y="25285"/>
                </a:lnTo>
                <a:lnTo>
                  <a:pt x="11318" y="23844"/>
                </a:lnTo>
                <a:lnTo>
                  <a:pt x="5577" y="23339"/>
                </a:lnTo>
                <a:lnTo>
                  <a:pt x="3783" y="22840"/>
                </a:lnTo>
                <a:lnTo>
                  <a:pt x="0" y="17534"/>
                </a:lnTo>
                <a:lnTo>
                  <a:pt x="1927" y="7113"/>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3" name="Google Shape;113;p1"/>
          <p:cNvSpPr/>
          <p:nvPr/>
        </p:nvSpPr>
        <p:spPr>
          <a:xfrm>
            <a:off x="11153116" y="2154635"/>
            <a:ext cx="277706" cy="188807"/>
          </a:xfrm>
          <a:custGeom>
            <a:avLst/>
            <a:gdLst/>
            <a:ahLst/>
            <a:cxnLst/>
            <a:rect l="l" t="t" r="r" b="b"/>
            <a:pathLst>
              <a:path w="416559" h="283210" extrusionOk="0">
                <a:moveTo>
                  <a:pt x="194315" y="117493"/>
                </a:moveTo>
                <a:lnTo>
                  <a:pt x="232621" y="90296"/>
                </a:lnTo>
                <a:lnTo>
                  <a:pt x="271243" y="63550"/>
                </a:lnTo>
                <a:lnTo>
                  <a:pt x="310278" y="37394"/>
                </a:lnTo>
                <a:lnTo>
                  <a:pt x="349820" y="11967"/>
                </a:lnTo>
                <a:lnTo>
                  <a:pt x="385502" y="0"/>
                </a:lnTo>
                <a:lnTo>
                  <a:pt x="398592" y="1832"/>
                </a:lnTo>
                <a:lnTo>
                  <a:pt x="410746" y="6928"/>
                </a:lnTo>
                <a:lnTo>
                  <a:pt x="416344" y="13919"/>
                </a:lnTo>
                <a:lnTo>
                  <a:pt x="415333" y="22879"/>
                </a:lnTo>
                <a:lnTo>
                  <a:pt x="355713" y="76497"/>
                </a:lnTo>
                <a:lnTo>
                  <a:pt x="320858" y="102642"/>
                </a:lnTo>
                <a:lnTo>
                  <a:pt x="250281" y="153775"/>
                </a:lnTo>
                <a:lnTo>
                  <a:pt x="216193" y="179176"/>
                </a:lnTo>
                <a:lnTo>
                  <a:pt x="181667" y="203952"/>
                </a:lnTo>
                <a:lnTo>
                  <a:pt x="146788" y="228232"/>
                </a:lnTo>
                <a:lnTo>
                  <a:pt x="111641" y="252149"/>
                </a:lnTo>
                <a:lnTo>
                  <a:pt x="67365" y="273826"/>
                </a:lnTo>
                <a:lnTo>
                  <a:pt x="18671" y="279979"/>
                </a:lnTo>
                <a:lnTo>
                  <a:pt x="12608" y="279704"/>
                </a:lnTo>
                <a:lnTo>
                  <a:pt x="3760" y="282822"/>
                </a:lnTo>
                <a:lnTo>
                  <a:pt x="0" y="264740"/>
                </a:lnTo>
                <a:lnTo>
                  <a:pt x="9681" y="266812"/>
                </a:lnTo>
                <a:lnTo>
                  <a:pt x="23404" y="263385"/>
                </a:lnTo>
                <a:lnTo>
                  <a:pt x="29751" y="258861"/>
                </a:lnTo>
                <a:lnTo>
                  <a:pt x="34277" y="252093"/>
                </a:lnTo>
                <a:lnTo>
                  <a:pt x="52295" y="229045"/>
                </a:lnTo>
                <a:lnTo>
                  <a:pt x="72828" y="208625"/>
                </a:lnTo>
                <a:lnTo>
                  <a:pt x="95083" y="190087"/>
                </a:lnTo>
                <a:lnTo>
                  <a:pt x="118267" y="172685"/>
                </a:lnTo>
                <a:lnTo>
                  <a:pt x="194315" y="117493"/>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4" name="Google Shape;114;p1"/>
          <p:cNvSpPr/>
          <p:nvPr/>
        </p:nvSpPr>
        <p:spPr>
          <a:xfrm>
            <a:off x="10877430" y="1872930"/>
            <a:ext cx="103293" cy="256963"/>
          </a:xfrm>
          <a:custGeom>
            <a:avLst/>
            <a:gdLst/>
            <a:ahLst/>
            <a:cxnLst/>
            <a:rect l="l" t="t" r="r" b="b"/>
            <a:pathLst>
              <a:path w="154940" h="385444" extrusionOk="0">
                <a:moveTo>
                  <a:pt x="109985" y="8260"/>
                </a:moveTo>
                <a:lnTo>
                  <a:pt x="120137" y="2313"/>
                </a:lnTo>
                <a:lnTo>
                  <a:pt x="129694" y="0"/>
                </a:lnTo>
                <a:lnTo>
                  <a:pt x="138768" y="1436"/>
                </a:lnTo>
                <a:lnTo>
                  <a:pt x="147475" y="6740"/>
                </a:lnTo>
                <a:lnTo>
                  <a:pt x="153128" y="13841"/>
                </a:lnTo>
                <a:lnTo>
                  <a:pt x="154737" y="21438"/>
                </a:lnTo>
                <a:lnTo>
                  <a:pt x="153421" y="29476"/>
                </a:lnTo>
                <a:lnTo>
                  <a:pt x="139540" y="65963"/>
                </a:lnTo>
                <a:lnTo>
                  <a:pt x="130395" y="94560"/>
                </a:lnTo>
                <a:lnTo>
                  <a:pt x="114002" y="152369"/>
                </a:lnTo>
                <a:lnTo>
                  <a:pt x="99901" y="198887"/>
                </a:lnTo>
                <a:lnTo>
                  <a:pt x="84003" y="244614"/>
                </a:lnTo>
                <a:lnTo>
                  <a:pt x="65523" y="289217"/>
                </a:lnTo>
                <a:lnTo>
                  <a:pt x="43672" y="332363"/>
                </a:lnTo>
                <a:lnTo>
                  <a:pt x="17664" y="373718"/>
                </a:lnTo>
                <a:lnTo>
                  <a:pt x="14446" y="378299"/>
                </a:lnTo>
                <a:lnTo>
                  <a:pt x="12696" y="385156"/>
                </a:lnTo>
                <a:lnTo>
                  <a:pt x="0" y="380526"/>
                </a:lnTo>
                <a:lnTo>
                  <a:pt x="824" y="375341"/>
                </a:lnTo>
                <a:lnTo>
                  <a:pt x="2698" y="371410"/>
                </a:lnTo>
                <a:lnTo>
                  <a:pt x="9309" y="352545"/>
                </a:lnTo>
                <a:lnTo>
                  <a:pt x="12780" y="333096"/>
                </a:lnTo>
                <a:lnTo>
                  <a:pt x="14998" y="313414"/>
                </a:lnTo>
                <a:lnTo>
                  <a:pt x="17850" y="293852"/>
                </a:lnTo>
                <a:lnTo>
                  <a:pt x="29196" y="242214"/>
                </a:lnTo>
                <a:lnTo>
                  <a:pt x="42556" y="191135"/>
                </a:lnTo>
                <a:lnTo>
                  <a:pt x="57427" y="140475"/>
                </a:lnTo>
                <a:lnTo>
                  <a:pt x="73305" y="90098"/>
                </a:lnTo>
                <a:lnTo>
                  <a:pt x="89686" y="39865"/>
                </a:lnTo>
                <a:lnTo>
                  <a:pt x="102922" y="13874"/>
                </a:lnTo>
                <a:lnTo>
                  <a:pt x="109985" y="826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5" name="Google Shape;115;p1"/>
          <p:cNvSpPr/>
          <p:nvPr/>
        </p:nvSpPr>
        <p:spPr>
          <a:xfrm>
            <a:off x="11052928" y="2097602"/>
            <a:ext cx="42333" cy="88900"/>
          </a:xfrm>
          <a:custGeom>
            <a:avLst/>
            <a:gdLst/>
            <a:ahLst/>
            <a:cxnLst/>
            <a:rect l="l" t="t" r="r" b="b"/>
            <a:pathLst>
              <a:path w="63500" h="133350" extrusionOk="0">
                <a:moveTo>
                  <a:pt x="24410" y="4932"/>
                </a:moveTo>
                <a:lnTo>
                  <a:pt x="29911" y="1548"/>
                </a:lnTo>
                <a:lnTo>
                  <a:pt x="36015" y="0"/>
                </a:lnTo>
                <a:lnTo>
                  <a:pt x="42548" y="369"/>
                </a:lnTo>
                <a:lnTo>
                  <a:pt x="49333" y="2737"/>
                </a:lnTo>
                <a:lnTo>
                  <a:pt x="57000" y="6531"/>
                </a:lnTo>
                <a:lnTo>
                  <a:pt x="62958" y="13590"/>
                </a:lnTo>
                <a:lnTo>
                  <a:pt x="59770" y="21801"/>
                </a:lnTo>
                <a:lnTo>
                  <a:pt x="52530" y="46945"/>
                </a:lnTo>
                <a:lnTo>
                  <a:pt x="47344" y="72718"/>
                </a:lnTo>
                <a:lnTo>
                  <a:pt x="40578" y="98004"/>
                </a:lnTo>
                <a:lnTo>
                  <a:pt x="28600" y="121688"/>
                </a:lnTo>
                <a:lnTo>
                  <a:pt x="25397" y="126259"/>
                </a:lnTo>
                <a:lnTo>
                  <a:pt x="24390" y="132828"/>
                </a:lnTo>
                <a:lnTo>
                  <a:pt x="8567" y="131175"/>
                </a:lnTo>
                <a:lnTo>
                  <a:pt x="10508" y="124028"/>
                </a:lnTo>
                <a:lnTo>
                  <a:pt x="8560" y="119038"/>
                </a:lnTo>
                <a:lnTo>
                  <a:pt x="2095" y="96492"/>
                </a:lnTo>
                <a:lnTo>
                  <a:pt x="0" y="73927"/>
                </a:lnTo>
                <a:lnTo>
                  <a:pt x="2001" y="51332"/>
                </a:lnTo>
                <a:lnTo>
                  <a:pt x="7828" y="28697"/>
                </a:lnTo>
                <a:lnTo>
                  <a:pt x="10429" y="22130"/>
                </a:lnTo>
                <a:lnTo>
                  <a:pt x="13858" y="15952"/>
                </a:lnTo>
                <a:lnTo>
                  <a:pt x="18418" y="10204"/>
                </a:lnTo>
                <a:lnTo>
                  <a:pt x="24410" y="4932"/>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6" name="Google Shape;116;p1"/>
          <p:cNvSpPr/>
          <p:nvPr/>
        </p:nvSpPr>
        <p:spPr>
          <a:xfrm>
            <a:off x="11256457" y="2535925"/>
            <a:ext cx="82973" cy="15663"/>
          </a:xfrm>
          <a:custGeom>
            <a:avLst/>
            <a:gdLst/>
            <a:ahLst/>
            <a:cxnLst/>
            <a:rect l="l" t="t" r="r" b="b"/>
            <a:pathLst>
              <a:path w="124459" h="23495" extrusionOk="0">
                <a:moveTo>
                  <a:pt x="0" y="3860"/>
                </a:moveTo>
                <a:lnTo>
                  <a:pt x="17455" y="594"/>
                </a:lnTo>
                <a:lnTo>
                  <a:pt x="34834" y="0"/>
                </a:lnTo>
                <a:lnTo>
                  <a:pt x="80061" y="2539"/>
                </a:lnTo>
                <a:lnTo>
                  <a:pt x="117368" y="6697"/>
                </a:lnTo>
                <a:lnTo>
                  <a:pt x="124354" y="6225"/>
                </a:lnTo>
                <a:lnTo>
                  <a:pt x="123259" y="21611"/>
                </a:lnTo>
                <a:lnTo>
                  <a:pt x="117135" y="21467"/>
                </a:lnTo>
                <a:lnTo>
                  <a:pt x="112443" y="22063"/>
                </a:lnTo>
                <a:lnTo>
                  <a:pt x="83522" y="23046"/>
                </a:lnTo>
                <a:lnTo>
                  <a:pt x="55294" y="19388"/>
                </a:lnTo>
                <a:lnTo>
                  <a:pt x="27531" y="12517"/>
                </a:lnTo>
                <a:lnTo>
                  <a:pt x="0" y="386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nvGrpSpPr>
          <p:cNvPr id="117" name="Google Shape;117;p1"/>
          <p:cNvGrpSpPr/>
          <p:nvPr/>
        </p:nvGrpSpPr>
        <p:grpSpPr>
          <a:xfrm>
            <a:off x="-571928" y="-1576"/>
            <a:ext cx="3408272" cy="6390180"/>
            <a:chOff x="-990182" y="-74394"/>
            <a:chExt cx="5556184" cy="10361392"/>
          </a:xfrm>
        </p:grpSpPr>
        <p:sp>
          <p:nvSpPr>
            <p:cNvPr id="118" name="Google Shape;118;p1"/>
            <p:cNvSpPr/>
            <p:nvPr/>
          </p:nvSpPr>
          <p:spPr>
            <a:xfrm>
              <a:off x="0" y="6074718"/>
              <a:ext cx="4566002" cy="421228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9" name="Google Shape;119;p1"/>
            <p:cNvSpPr/>
            <p:nvPr/>
          </p:nvSpPr>
          <p:spPr>
            <a:xfrm>
              <a:off x="-990182" y="-74394"/>
              <a:ext cx="5556184" cy="444391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20" name="Google Shape;120;p1"/>
            <p:cNvSpPr/>
            <p:nvPr/>
          </p:nvSpPr>
          <p:spPr>
            <a:xfrm>
              <a:off x="-48345" y="3758602"/>
              <a:ext cx="3340904" cy="55353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grpSp>
      <p:sp>
        <p:nvSpPr>
          <p:cNvPr id="121" name="Google Shape;121;p1"/>
          <p:cNvSpPr txBox="1"/>
          <p:nvPr/>
        </p:nvSpPr>
        <p:spPr>
          <a:xfrm>
            <a:off x="423994" y="1783434"/>
            <a:ext cx="10671267" cy="2360474"/>
          </a:xfrm>
          <a:prstGeom prst="rect">
            <a:avLst/>
          </a:prstGeom>
          <a:noFill/>
          <a:ln>
            <a:noFill/>
          </a:ln>
        </p:spPr>
        <p:txBody>
          <a:bodyPr spcFirstLastPara="1" wrap="square" lIns="0" tIns="691725" rIns="0" bIns="0" anchor="t" anchorCtr="0">
            <a:spAutoFit/>
          </a:bodyPr>
          <a:lstStyle/>
          <a:p>
            <a:pPr lvl="0" algn="r">
              <a:buSzPts val="3600"/>
            </a:pPr>
            <a:r>
              <a:rPr lang="tr-TR" sz="3600" dirty="0">
                <a:solidFill>
                  <a:srgbClr val="F4FAEC"/>
                </a:solidFill>
              </a:rPr>
              <a:t>Mutfak Sanatları Yoluyla </a:t>
            </a:r>
            <a:r>
              <a:rPr lang="tr-TR" sz="3600" dirty="0" smtClean="0">
                <a:solidFill>
                  <a:srgbClr val="F4FAEC"/>
                </a:solidFill>
              </a:rPr>
              <a:t>Göçmenlerin</a:t>
            </a:r>
          </a:p>
          <a:p>
            <a:pPr lvl="0" algn="r">
              <a:buSzPts val="3600"/>
            </a:pPr>
            <a:r>
              <a:rPr lang="tr-TR" sz="3600" dirty="0" smtClean="0">
                <a:solidFill>
                  <a:srgbClr val="F4FAEC"/>
                </a:solidFill>
              </a:rPr>
              <a:t> Entegrasyonu</a:t>
            </a:r>
          </a:p>
          <a:p>
            <a:pPr lvl="0" algn="r">
              <a:buSzPts val="3600"/>
            </a:pPr>
            <a:r>
              <a:rPr lang="tr-TR" sz="3600" dirty="0" smtClean="0">
                <a:solidFill>
                  <a:srgbClr val="F4FAEC"/>
                </a:solidFill>
              </a:rPr>
              <a:t>C</a:t>
            </a:r>
            <a:r>
              <a:rPr lang="el-GR" sz="3600" dirty="0">
                <a:solidFill>
                  <a:srgbClr val="F4FAEC"/>
                </a:solidFill>
              </a:rPr>
              <a:t>οο</a:t>
            </a:r>
            <a:r>
              <a:rPr lang="tr-TR" sz="3600" dirty="0" err="1">
                <a:solidFill>
                  <a:srgbClr val="F4FAEC"/>
                </a:solidFill>
              </a:rPr>
              <a:t>king</a:t>
            </a:r>
            <a:r>
              <a:rPr lang="tr-TR" sz="3600" dirty="0">
                <a:solidFill>
                  <a:srgbClr val="F4FAEC"/>
                </a:solidFill>
              </a:rPr>
              <a:t> Kültürleri</a:t>
            </a:r>
            <a:endParaRPr sz="3600" b="0" i="0" u="none" strike="noStrike" cap="none" dirty="0">
              <a:solidFill>
                <a:srgbClr val="F4FAEC"/>
              </a:solidFill>
              <a:latin typeface="Arial"/>
              <a:ea typeface="Arial"/>
              <a:cs typeface="Arial"/>
              <a:sym typeface="Arial"/>
            </a:endParaRPr>
          </a:p>
        </p:txBody>
      </p:sp>
      <p:sp>
        <p:nvSpPr>
          <p:cNvPr id="122" name="Google Shape;122;p1"/>
          <p:cNvSpPr txBox="1"/>
          <p:nvPr/>
        </p:nvSpPr>
        <p:spPr>
          <a:xfrm>
            <a:off x="7017036" y="4247190"/>
            <a:ext cx="3913717" cy="255625"/>
          </a:xfrm>
          <a:prstGeom prst="rect">
            <a:avLst/>
          </a:prstGeom>
          <a:noFill/>
          <a:ln>
            <a:noFill/>
          </a:ln>
        </p:spPr>
        <p:txBody>
          <a:bodyPr spcFirstLastPara="1" wrap="square" lIns="0" tIns="930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Erasmus + Programme [2019-1-KA204-074418]</a:t>
            </a:r>
            <a:endParaRPr sz="1600" b="0" i="0" u="none" strike="noStrike" cap="none">
              <a:solidFill>
                <a:schemeClr val="lt1"/>
              </a:solidFill>
              <a:latin typeface="Calibri"/>
              <a:ea typeface="Calibri"/>
              <a:cs typeface="Calibri"/>
              <a:sym typeface="Calibri"/>
            </a:endParaRPr>
          </a:p>
        </p:txBody>
      </p:sp>
      <p:pic>
        <p:nvPicPr>
          <p:cNvPr id="123" name="Google Shape;123;p1"/>
          <p:cNvPicPr preferRelativeResize="0"/>
          <p:nvPr/>
        </p:nvPicPr>
        <p:blipFill rotWithShape="1">
          <a:blip r:embed="rId6">
            <a:alphaModFix/>
          </a:blip>
          <a:srcRect/>
          <a:stretch/>
        </p:blipFill>
        <p:spPr>
          <a:xfrm>
            <a:off x="8278153" y="-417272"/>
            <a:ext cx="3250631" cy="3250631"/>
          </a:xfrm>
          <a:prstGeom prst="rect">
            <a:avLst/>
          </a:prstGeom>
          <a:noFill/>
          <a:ln>
            <a:noFill/>
          </a:ln>
        </p:spPr>
      </p:pic>
      <p:pic>
        <p:nvPicPr>
          <p:cNvPr id="124" name="Google Shape;124;p1" descr="akmi-cl1-350x278"/>
          <p:cNvPicPr preferRelativeResize="0"/>
          <p:nvPr/>
        </p:nvPicPr>
        <p:blipFill rotWithShape="1">
          <a:blip r:embed="rId7">
            <a:alphaModFix/>
          </a:blip>
          <a:srcRect/>
          <a:stretch/>
        </p:blipFill>
        <p:spPr>
          <a:xfrm>
            <a:off x="5691120" y="4783376"/>
            <a:ext cx="1258920" cy="1002325"/>
          </a:xfrm>
          <a:prstGeom prst="rect">
            <a:avLst/>
          </a:prstGeom>
          <a:noFill/>
          <a:ln>
            <a:noFill/>
          </a:ln>
        </p:spPr>
      </p:pic>
      <p:pic>
        <p:nvPicPr>
          <p:cNvPr id="125" name="Google Shape;125;p1"/>
          <p:cNvPicPr preferRelativeResize="0"/>
          <p:nvPr/>
        </p:nvPicPr>
        <p:blipFill rotWithShape="1">
          <a:blip r:embed="rId8">
            <a:alphaModFix/>
          </a:blip>
          <a:srcRect/>
          <a:stretch/>
        </p:blipFill>
        <p:spPr>
          <a:xfrm>
            <a:off x="4827610" y="4969655"/>
            <a:ext cx="534990" cy="534990"/>
          </a:xfrm>
          <a:prstGeom prst="rect">
            <a:avLst/>
          </a:prstGeom>
          <a:noFill/>
          <a:ln>
            <a:noFill/>
          </a:ln>
        </p:spPr>
      </p:pic>
      <p:pic>
        <p:nvPicPr>
          <p:cNvPr id="126" name="Google Shape;126;p1"/>
          <p:cNvPicPr preferRelativeResize="0"/>
          <p:nvPr/>
        </p:nvPicPr>
        <p:blipFill rotWithShape="1">
          <a:blip r:embed="rId9">
            <a:alphaModFix/>
          </a:blip>
          <a:srcRect l="11242" t="31941" r="13609" b="36119"/>
          <a:stretch/>
        </p:blipFill>
        <p:spPr>
          <a:xfrm>
            <a:off x="8705560" y="5152220"/>
            <a:ext cx="1104477" cy="234950"/>
          </a:xfrm>
          <a:prstGeom prst="rect">
            <a:avLst/>
          </a:prstGeom>
          <a:noFill/>
          <a:ln>
            <a:noFill/>
          </a:ln>
        </p:spPr>
      </p:pic>
      <p:pic>
        <p:nvPicPr>
          <p:cNvPr id="127" name="Google Shape;127;p1" descr="14742E46-8181-433E-AF9B-28FBF1A0E9CA@home"/>
          <p:cNvPicPr preferRelativeResize="0"/>
          <p:nvPr/>
        </p:nvPicPr>
        <p:blipFill rotWithShape="1">
          <a:blip r:embed="rId10">
            <a:alphaModFix/>
          </a:blip>
          <a:srcRect/>
          <a:stretch/>
        </p:blipFill>
        <p:spPr>
          <a:xfrm>
            <a:off x="7238855" y="4976582"/>
            <a:ext cx="1191487" cy="576878"/>
          </a:xfrm>
          <a:prstGeom prst="rect">
            <a:avLst/>
          </a:prstGeom>
          <a:noFill/>
          <a:ln>
            <a:noFill/>
          </a:ln>
        </p:spPr>
      </p:pic>
      <p:pic>
        <p:nvPicPr>
          <p:cNvPr id="128" name="Google Shape;128;p1"/>
          <p:cNvPicPr preferRelativeResize="0"/>
          <p:nvPr/>
        </p:nvPicPr>
        <p:blipFill rotWithShape="1">
          <a:blip r:embed="rId11">
            <a:alphaModFix/>
          </a:blip>
          <a:srcRect/>
          <a:stretch/>
        </p:blipFill>
        <p:spPr>
          <a:xfrm>
            <a:off x="10119813" y="4952354"/>
            <a:ext cx="881117" cy="629674"/>
          </a:xfrm>
          <a:prstGeom prst="rect">
            <a:avLst/>
          </a:prstGeom>
          <a:noFill/>
          <a:ln>
            <a:noFill/>
          </a:ln>
        </p:spPr>
      </p:pic>
      <p:sp>
        <p:nvSpPr>
          <p:cNvPr id="129" name="Google Shape;129;p1"/>
          <p:cNvSpPr/>
          <p:nvPr/>
        </p:nvSpPr>
        <p:spPr>
          <a:xfrm>
            <a:off x="1972910" y="520138"/>
            <a:ext cx="6853849" cy="1569620"/>
          </a:xfrm>
          <a:prstGeom prst="rect">
            <a:avLst/>
          </a:prstGeom>
          <a:solidFill>
            <a:schemeClr val="lt2">
              <a:alpha val="83921"/>
            </a:schemeClr>
          </a:solidFill>
          <a:ln>
            <a:noFill/>
          </a:ln>
        </p:spPr>
        <p:txBody>
          <a:bodyPr spcFirstLastPara="1" wrap="square" lIns="91425" tIns="45700" rIns="91425" bIns="45700" anchor="t" anchorCtr="0">
            <a:spAutoFit/>
          </a:bodyPr>
          <a:lstStyle/>
          <a:p>
            <a:pPr lvl="0"/>
            <a:r>
              <a:rPr lang="tr-TR" sz="3200" b="1" dirty="0">
                <a:solidFill>
                  <a:schemeClr val="dk2"/>
                </a:solidFill>
              </a:rPr>
              <a:t>MODÜL 2</a:t>
            </a:r>
            <a:r>
              <a:rPr lang="tr-TR" sz="3200" b="1" dirty="0" smtClean="0">
                <a:solidFill>
                  <a:schemeClr val="dk2"/>
                </a:solidFill>
              </a:rPr>
              <a:t>.</a:t>
            </a:r>
          </a:p>
          <a:p>
            <a:pPr lvl="0"/>
            <a:r>
              <a:rPr lang="tr-TR" sz="3200" b="1" dirty="0" smtClean="0">
                <a:solidFill>
                  <a:schemeClr val="dk2"/>
                </a:solidFill>
              </a:rPr>
              <a:t>Mutfak </a:t>
            </a:r>
            <a:r>
              <a:rPr lang="tr-TR" sz="3200" b="1" dirty="0">
                <a:solidFill>
                  <a:schemeClr val="dk2"/>
                </a:solidFill>
              </a:rPr>
              <a:t>Sanatlarında Kültür, İletişim ve Hijyen sorunları</a:t>
            </a:r>
            <a:endParaRPr sz="3200" b="1"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body" idx="1"/>
          </p:nvPr>
        </p:nvSpPr>
        <p:spPr>
          <a:xfrm>
            <a:off x="838199" y="1379621"/>
            <a:ext cx="6412833" cy="484471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3200"/>
              <a:buNone/>
            </a:pPr>
            <a:endParaRPr sz="3200" dirty="0">
              <a:solidFill>
                <a:srgbClr val="4472C4"/>
              </a:solidFill>
              <a:latin typeface="Arial"/>
              <a:ea typeface="Arial"/>
              <a:cs typeface="Arial"/>
              <a:sym typeface="Arial"/>
            </a:endParaRPr>
          </a:p>
          <a:p>
            <a:pPr marL="0" lvl="0" indent="0" algn="l" rtl="0">
              <a:lnSpc>
                <a:spcPct val="90000"/>
              </a:lnSpc>
              <a:spcBef>
                <a:spcPts val="0"/>
              </a:spcBef>
              <a:spcAft>
                <a:spcPts val="0"/>
              </a:spcAft>
              <a:buClr>
                <a:srgbClr val="4472C4"/>
              </a:buClr>
              <a:buSzPts val="3200"/>
              <a:buNone/>
            </a:pPr>
            <a:r>
              <a:rPr lang="en-US" sz="1800" dirty="0" smtClean="0">
                <a:latin typeface="Arial"/>
                <a:ea typeface="Arial"/>
                <a:cs typeface="Arial"/>
                <a:sym typeface="Arial"/>
              </a:rPr>
              <a:t> </a:t>
            </a:r>
            <a:endParaRPr sz="1800" dirty="0">
              <a:latin typeface="Arial"/>
              <a:ea typeface="Arial"/>
              <a:cs typeface="Arial"/>
              <a:sym typeface="Arial"/>
            </a:endParaRPr>
          </a:p>
          <a:p>
            <a:pPr marL="0" lvl="0" indent="0">
              <a:spcBef>
                <a:spcPts val="0"/>
              </a:spcBef>
              <a:buSzPts val="3200"/>
              <a:buNone/>
            </a:pPr>
            <a:r>
              <a:rPr lang="tr-TR" sz="3200" b="1" dirty="0">
                <a:solidFill>
                  <a:srgbClr val="4472C4"/>
                </a:solidFill>
                <a:latin typeface="Arial"/>
                <a:ea typeface="Arial"/>
                <a:cs typeface="Arial"/>
                <a:sym typeface="Arial"/>
              </a:rPr>
              <a:t>1.1 Kültüre </a:t>
            </a:r>
            <a:r>
              <a:rPr lang="tr-TR" sz="3200" b="1" dirty="0" smtClean="0">
                <a:solidFill>
                  <a:srgbClr val="4472C4"/>
                </a:solidFill>
                <a:latin typeface="Arial"/>
                <a:ea typeface="Arial"/>
                <a:cs typeface="Arial"/>
                <a:sym typeface="Arial"/>
              </a:rPr>
              <a:t>Giriş</a:t>
            </a:r>
          </a:p>
          <a:p>
            <a:pPr marL="0" lvl="0" indent="0">
              <a:spcBef>
                <a:spcPts val="0"/>
              </a:spcBef>
              <a:buSzPts val="3200"/>
              <a:buNone/>
            </a:pPr>
            <a:endParaRPr lang="tr-TR" sz="3200" dirty="0">
              <a:solidFill>
                <a:srgbClr val="4472C4"/>
              </a:solidFill>
              <a:latin typeface="Arial"/>
              <a:ea typeface="Arial"/>
              <a:cs typeface="Arial"/>
              <a:sym typeface="Arial"/>
            </a:endParaRPr>
          </a:p>
          <a:p>
            <a:pPr marL="0" lvl="0" indent="0">
              <a:spcBef>
                <a:spcPts val="0"/>
              </a:spcBef>
              <a:buSzPts val="3200"/>
              <a:buNone/>
            </a:pPr>
            <a:r>
              <a:rPr lang="tr-TR" dirty="0" smtClean="0">
                <a:solidFill>
                  <a:schemeClr val="tx1"/>
                </a:solidFill>
                <a:latin typeface="Arial"/>
                <a:ea typeface="Arial"/>
                <a:cs typeface="Arial"/>
                <a:sym typeface="Arial"/>
              </a:rPr>
              <a:t>Kültür</a:t>
            </a:r>
            <a:r>
              <a:rPr lang="tr-TR" dirty="0">
                <a:solidFill>
                  <a:schemeClr val="tx1"/>
                </a:solidFill>
                <a:latin typeface="Arial"/>
                <a:ea typeface="Arial"/>
                <a:cs typeface="Arial"/>
                <a:sym typeface="Arial"/>
              </a:rPr>
              <a:t>, öğrenilmiş, dinamik, sembolik, sistemik, paylaşılan davranışların bir birikimidir. Dahası, sosyal yapıyı, karar verme uygulamalarını ve topluluk tarzlarını vurgular ve inançlar, gelenekler ve bilginin yanı sıra bir kimlik duygusu sunar</a:t>
            </a:r>
            <a:r>
              <a:rPr lang="tr-TR" dirty="0" smtClean="0">
                <a:solidFill>
                  <a:schemeClr val="tx1"/>
                </a:solidFill>
                <a:latin typeface="Arial"/>
                <a:ea typeface="Arial"/>
                <a:cs typeface="Arial"/>
                <a:sym typeface="Arial"/>
              </a:rPr>
              <a:t>.</a:t>
            </a:r>
          </a:p>
          <a:p>
            <a:pPr marL="0" lvl="0" indent="0">
              <a:spcBef>
                <a:spcPts val="0"/>
              </a:spcBef>
              <a:buSzPts val="3200"/>
              <a:buNone/>
            </a:pPr>
            <a:endParaRPr lang="tr-TR" dirty="0" smtClean="0">
              <a:solidFill>
                <a:schemeClr val="tx1"/>
              </a:solidFill>
              <a:latin typeface="Arial"/>
              <a:ea typeface="Arial"/>
              <a:cs typeface="Arial"/>
              <a:sym typeface="Arial"/>
            </a:endParaRPr>
          </a:p>
          <a:p>
            <a:pPr marL="0" lvl="0" indent="0">
              <a:spcBef>
                <a:spcPts val="0"/>
              </a:spcBef>
              <a:buSzPts val="3200"/>
              <a:buNone/>
            </a:pPr>
            <a:r>
              <a:rPr lang="tr-TR" dirty="0" smtClean="0">
                <a:solidFill>
                  <a:schemeClr val="tx1"/>
                </a:solidFill>
                <a:latin typeface="Arial"/>
                <a:ea typeface="Arial"/>
                <a:cs typeface="Arial"/>
                <a:sym typeface="Arial"/>
              </a:rPr>
              <a:t>Kültür</a:t>
            </a:r>
            <a:r>
              <a:rPr lang="tr-TR" dirty="0">
                <a:solidFill>
                  <a:schemeClr val="tx1"/>
                </a:solidFill>
                <a:latin typeface="Arial"/>
                <a:ea typeface="Arial"/>
                <a:cs typeface="Arial"/>
                <a:sym typeface="Arial"/>
              </a:rPr>
              <a:t>, birden çok katmandan oluşan çok </a:t>
            </a:r>
            <a:r>
              <a:rPr lang="tr-TR" dirty="0" err="1">
                <a:solidFill>
                  <a:schemeClr val="tx1"/>
                </a:solidFill>
                <a:latin typeface="Arial"/>
                <a:ea typeface="Arial"/>
                <a:cs typeface="Arial"/>
                <a:sym typeface="Arial"/>
              </a:rPr>
              <a:t>boyutludur.Beş</a:t>
            </a:r>
            <a:r>
              <a:rPr lang="tr-TR" dirty="0">
                <a:solidFill>
                  <a:schemeClr val="tx1"/>
                </a:solidFill>
                <a:latin typeface="Arial"/>
                <a:ea typeface="Arial"/>
                <a:cs typeface="Arial"/>
                <a:sym typeface="Arial"/>
              </a:rPr>
              <a:t> ana seviye vardır; ulusal, bölgesel, örgütsel, ekip ve bireysel.</a:t>
            </a:r>
            <a:endParaRPr dirty="0">
              <a:solidFill>
                <a:schemeClr val="tx1"/>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p>
        </p:txBody>
      </p:sp>
      <p:pic>
        <p:nvPicPr>
          <p:cNvPr id="198" name="Google Shape;198;p12" descr="A group of people standing in front of a world map&#10;&#10;Description automatically generated with medium confidence"/>
          <p:cNvPicPr preferRelativeResize="0"/>
          <p:nvPr/>
        </p:nvPicPr>
        <p:blipFill rotWithShape="1">
          <a:blip r:embed="rId3">
            <a:alphaModFix/>
          </a:blip>
          <a:srcRect/>
          <a:stretch/>
        </p:blipFill>
        <p:spPr>
          <a:xfrm>
            <a:off x="7712243" y="2101515"/>
            <a:ext cx="3641558" cy="3641558"/>
          </a:xfrm>
          <a:prstGeom prst="rect">
            <a:avLst/>
          </a:prstGeom>
          <a:noFill/>
          <a:ln>
            <a:noFill/>
          </a:ln>
        </p:spPr>
      </p:pic>
      <p:sp>
        <p:nvSpPr>
          <p:cNvPr id="199" name="Google Shape;199;p12"/>
          <p:cNvSpPr txBox="1"/>
          <p:nvPr/>
        </p:nvSpPr>
        <p:spPr>
          <a:xfrm>
            <a:off x="8245642" y="6096000"/>
            <a:ext cx="27899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3: resource 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body" idx="1"/>
          </p:nvPr>
        </p:nvSpPr>
        <p:spPr>
          <a:xfrm>
            <a:off x="838200" y="1109473"/>
            <a:ext cx="10515600" cy="5005346"/>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en-US" b="1" dirty="0">
                <a:solidFill>
                  <a:schemeClr val="accent1">
                    <a:lumMod val="75000"/>
                  </a:schemeClr>
                </a:solidFill>
              </a:rPr>
              <a:t> 1.2. </a:t>
            </a:r>
            <a:r>
              <a:rPr lang="en-US" b="1" dirty="0" err="1">
                <a:solidFill>
                  <a:schemeClr val="accent1">
                    <a:lumMod val="75000"/>
                  </a:schemeClr>
                </a:solidFill>
              </a:rPr>
              <a:t>Kültür</a:t>
            </a:r>
            <a:r>
              <a:rPr lang="en-US" b="1" dirty="0">
                <a:solidFill>
                  <a:schemeClr val="accent1">
                    <a:lumMod val="75000"/>
                  </a:schemeClr>
                </a:solidFill>
              </a:rPr>
              <a:t>…</a:t>
            </a:r>
            <a:endParaRPr b="1" dirty="0">
              <a:solidFill>
                <a:schemeClr val="accent1">
                  <a:lumMod val="75000"/>
                </a:schemeClr>
              </a:solidFill>
            </a:endParaRPr>
          </a:p>
          <a:p>
            <a:pPr marL="0" lvl="0" indent="0" algn="l" rtl="0">
              <a:lnSpc>
                <a:spcPct val="90000"/>
              </a:lnSpc>
              <a:spcBef>
                <a:spcPts val="1000"/>
              </a:spcBef>
              <a:spcAft>
                <a:spcPts val="0"/>
              </a:spcAft>
              <a:buClr>
                <a:schemeClr val="dk1"/>
              </a:buClr>
              <a:buSzPts val="2800"/>
              <a:buNone/>
            </a:pPr>
            <a:r>
              <a:rPr lang="en-US" dirty="0"/>
              <a:t>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
            </a:r>
            <a:br>
              <a:rPr lang="en-US" dirty="0"/>
            </a:br>
            <a:endParaRPr dirty="0"/>
          </a:p>
        </p:txBody>
      </p:sp>
      <p:sp>
        <p:nvSpPr>
          <p:cNvPr id="205" name="Google Shape;205;p13"/>
          <p:cNvSpPr/>
          <p:nvPr/>
        </p:nvSpPr>
        <p:spPr>
          <a:xfrm flipH="1">
            <a:off x="1105307" y="2058477"/>
            <a:ext cx="1828800" cy="1919424"/>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en-US" sz="2000" b="1" dirty="0" err="1">
                <a:solidFill>
                  <a:schemeClr val="tx1"/>
                </a:solidFill>
                <a:latin typeface="Calibri"/>
                <a:ea typeface="Calibri"/>
                <a:cs typeface="Calibri"/>
                <a:sym typeface="Calibri"/>
              </a:rPr>
              <a:t>Paylaşılan</a:t>
            </a:r>
            <a:endParaRPr sz="2000" b="1" i="0" u="none" strike="noStrike" cap="none" dirty="0">
              <a:solidFill>
                <a:schemeClr val="tx1"/>
              </a:solidFill>
              <a:latin typeface="Calibri"/>
              <a:ea typeface="Calibri"/>
              <a:cs typeface="Calibri"/>
              <a:sym typeface="Calibri"/>
            </a:endParaRPr>
          </a:p>
        </p:txBody>
      </p:sp>
      <p:sp>
        <p:nvSpPr>
          <p:cNvPr id="206" name="Google Shape;206;p13"/>
          <p:cNvSpPr/>
          <p:nvPr/>
        </p:nvSpPr>
        <p:spPr>
          <a:xfrm flipH="1">
            <a:off x="3201214" y="3926455"/>
            <a:ext cx="1828800" cy="1837951"/>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tr-TR" sz="1800" b="1" dirty="0">
                <a:solidFill>
                  <a:schemeClr val="tx1"/>
                </a:solidFill>
                <a:latin typeface="Calibri"/>
                <a:ea typeface="Calibri"/>
                <a:cs typeface="Calibri"/>
                <a:sym typeface="Calibri"/>
              </a:rPr>
              <a:t>Sistemik</a:t>
            </a:r>
            <a:endParaRPr sz="1800" b="1" i="0" u="none" strike="noStrike" cap="none" dirty="0">
              <a:solidFill>
                <a:schemeClr val="tx1"/>
              </a:solidFill>
              <a:latin typeface="Calibri"/>
              <a:ea typeface="Calibri"/>
              <a:cs typeface="Calibri"/>
              <a:sym typeface="Calibri"/>
            </a:endParaRPr>
          </a:p>
        </p:txBody>
      </p:sp>
      <p:sp>
        <p:nvSpPr>
          <p:cNvPr id="207" name="Google Shape;207;p13"/>
          <p:cNvSpPr/>
          <p:nvPr/>
        </p:nvSpPr>
        <p:spPr>
          <a:xfrm>
            <a:off x="7161988" y="3977901"/>
            <a:ext cx="1929739" cy="1837951"/>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tr-TR" sz="1800" b="1" dirty="0">
                <a:solidFill>
                  <a:schemeClr val="tx1"/>
                </a:solidFill>
                <a:latin typeface="Calibri"/>
                <a:ea typeface="Calibri"/>
                <a:cs typeface="Calibri"/>
                <a:sym typeface="Calibri"/>
              </a:rPr>
              <a:t>Miras alınmış ve öğrenilmiş</a:t>
            </a:r>
            <a:endParaRPr sz="1800" b="1" i="0" u="none" strike="noStrike" cap="none" dirty="0">
              <a:solidFill>
                <a:schemeClr val="tx1"/>
              </a:solidFill>
              <a:latin typeface="Calibri"/>
              <a:ea typeface="Calibri"/>
              <a:cs typeface="Calibri"/>
              <a:sym typeface="Calibri"/>
            </a:endParaRPr>
          </a:p>
        </p:txBody>
      </p:sp>
      <p:sp>
        <p:nvSpPr>
          <p:cNvPr id="208" name="Google Shape;208;p13"/>
          <p:cNvSpPr/>
          <p:nvPr/>
        </p:nvSpPr>
        <p:spPr>
          <a:xfrm>
            <a:off x="8728326" y="1971887"/>
            <a:ext cx="1826340" cy="175595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tr-TR" sz="1800" b="1" dirty="0">
                <a:solidFill>
                  <a:schemeClr val="tx1"/>
                </a:solidFill>
                <a:latin typeface="Calibri"/>
                <a:ea typeface="Calibri"/>
                <a:cs typeface="Calibri"/>
                <a:sym typeface="Calibri"/>
              </a:rPr>
              <a:t>Dinamik</a:t>
            </a:r>
            <a:endParaRPr sz="1800" b="1" i="0" u="none" strike="noStrike" cap="none" dirty="0">
              <a:solidFill>
                <a:schemeClr val="tx1"/>
              </a:solidFill>
              <a:latin typeface="Calibri"/>
              <a:ea typeface="Calibri"/>
              <a:cs typeface="Calibri"/>
              <a:sym typeface="Calibri"/>
            </a:endParaRPr>
          </a:p>
        </p:txBody>
      </p:sp>
      <p:sp>
        <p:nvSpPr>
          <p:cNvPr id="209" name="Google Shape;209;p13"/>
          <p:cNvSpPr/>
          <p:nvPr/>
        </p:nvSpPr>
        <p:spPr>
          <a:xfrm flipH="1">
            <a:off x="5030014" y="1971887"/>
            <a:ext cx="1929739" cy="192454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buSzPts val="1200"/>
            </a:pPr>
            <a:r>
              <a:rPr lang="tr-TR" sz="1800" b="1" dirty="0" smtClean="0">
                <a:solidFill>
                  <a:schemeClr val="tx1"/>
                </a:solidFill>
                <a:latin typeface="Calibri"/>
                <a:ea typeface="Calibri"/>
                <a:cs typeface="Calibri"/>
                <a:sym typeface="Calibri"/>
              </a:rPr>
              <a:t>   </a:t>
            </a:r>
            <a:r>
              <a:rPr lang="en-US" sz="1800" b="1" dirty="0" err="1" smtClean="0">
                <a:solidFill>
                  <a:schemeClr val="tx1"/>
                </a:solidFill>
                <a:latin typeface="Calibri"/>
                <a:ea typeface="Calibri"/>
                <a:cs typeface="Calibri"/>
                <a:sym typeface="Calibri"/>
              </a:rPr>
              <a:t>Simgesel</a:t>
            </a:r>
            <a:endParaRPr sz="1800" b="1" i="0" u="none" strike="noStrike" cap="none" dirty="0">
              <a:solidFill>
                <a:schemeClr val="tx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body" idx="1"/>
          </p:nvPr>
        </p:nvSpPr>
        <p:spPr>
          <a:xfrm>
            <a:off x="838200" y="1332804"/>
            <a:ext cx="10515600" cy="4396289"/>
          </a:xfrm>
          <a:prstGeom prst="rect">
            <a:avLst/>
          </a:prstGeom>
          <a:noFill/>
          <a:ln>
            <a:noFill/>
          </a:ln>
        </p:spPr>
        <p:txBody>
          <a:bodyPr spcFirstLastPara="1" wrap="square" lIns="91425" tIns="45700" rIns="91425" bIns="45700" anchor="t" anchorCtr="0">
            <a:normAutofit lnSpcReduction="10000"/>
          </a:bodyPr>
          <a:lstStyle/>
          <a:p>
            <a:pPr marL="0" lvl="0" indent="0">
              <a:buSzPts val="2800"/>
              <a:buNone/>
            </a:pPr>
            <a:r>
              <a:rPr lang="tr-TR" b="1" dirty="0">
                <a:solidFill>
                  <a:schemeClr val="accent1">
                    <a:lumMod val="75000"/>
                  </a:schemeClr>
                </a:solidFill>
              </a:rPr>
              <a:t>1.3. Kültür </a:t>
            </a:r>
            <a:r>
              <a:rPr lang="tr-TR" b="1" dirty="0" smtClean="0">
                <a:solidFill>
                  <a:schemeClr val="accent1">
                    <a:lumMod val="75000"/>
                  </a:schemeClr>
                </a:solidFill>
              </a:rPr>
              <a:t>Unsurları</a:t>
            </a:r>
          </a:p>
          <a:p>
            <a:pPr marL="0" lvl="0" indent="0">
              <a:buSzPts val="2800"/>
              <a:buNone/>
            </a:pPr>
            <a:r>
              <a:rPr lang="tr-TR" b="1" dirty="0" smtClean="0"/>
              <a:t>Değer</a:t>
            </a:r>
            <a:r>
              <a:rPr lang="tr-TR" b="1" dirty="0"/>
              <a:t>, </a:t>
            </a:r>
            <a:r>
              <a:rPr lang="tr-TR" dirty="0"/>
              <a:t>bir toplumda neyin iyi ve adil olduğunu ayırt etmek için bir kültürün </a:t>
            </a:r>
            <a:r>
              <a:rPr lang="tr-TR" dirty="0" err="1"/>
              <a:t>standardıdır.İnanç</a:t>
            </a:r>
            <a:r>
              <a:rPr lang="tr-TR" dirty="0"/>
              <a:t>, biraz güven duyulan belirsiz bir </a:t>
            </a:r>
            <a:r>
              <a:rPr lang="tr-TR" dirty="0" smtClean="0"/>
              <a:t>fikirdir</a:t>
            </a:r>
          </a:p>
          <a:p>
            <a:pPr marL="0" lvl="0" indent="0">
              <a:buSzPts val="2800"/>
              <a:buNone/>
            </a:pPr>
            <a:r>
              <a:rPr lang="tr-TR" dirty="0" smtClean="0"/>
              <a:t>Normlar</a:t>
            </a:r>
            <a:r>
              <a:rPr lang="tr-TR" dirty="0"/>
              <a:t>, belirli bir toplumda normal kabul edilen davranış </a:t>
            </a:r>
            <a:r>
              <a:rPr lang="tr-TR" dirty="0" smtClean="0"/>
              <a:t>biçimleridir</a:t>
            </a:r>
          </a:p>
          <a:p>
            <a:pPr marL="0" lvl="0" indent="0">
              <a:buSzPts val="2800"/>
              <a:buNone/>
            </a:pPr>
            <a:r>
              <a:rPr lang="tr-TR" b="1" dirty="0" smtClean="0"/>
              <a:t>Sembol</a:t>
            </a:r>
            <a:r>
              <a:rPr lang="tr-TR" b="1" dirty="0"/>
              <a:t>, </a:t>
            </a:r>
            <a:r>
              <a:rPr lang="tr-TR" dirty="0"/>
              <a:t>bir fikri, nesneyi ve ilişkiyi gösteren, ifade eden veya temsil ettiği anlaşılan işaret, işaret veya kelimedir</a:t>
            </a:r>
            <a:r>
              <a:rPr lang="tr-TR" dirty="0" smtClean="0"/>
              <a:t>.</a:t>
            </a:r>
          </a:p>
          <a:p>
            <a:pPr marL="0" lvl="0" indent="0">
              <a:buSzPts val="2800"/>
              <a:buNone/>
            </a:pPr>
            <a:r>
              <a:rPr lang="tr-TR" b="1" dirty="0" smtClean="0"/>
              <a:t>Dil</a:t>
            </a:r>
            <a:r>
              <a:rPr lang="tr-TR" b="1" dirty="0"/>
              <a:t>, </a:t>
            </a:r>
            <a:r>
              <a:rPr lang="tr-TR" dirty="0"/>
              <a:t>kişinin görüşünü ifade etmek ve görüşlerini iletmek için kullanılan bir araç veya araçtır</a:t>
            </a:r>
            <a:r>
              <a:rPr lang="tr-TR" dirty="0" smtClean="0"/>
              <a:t>.</a:t>
            </a:r>
          </a:p>
          <a:p>
            <a:pPr marL="0" lvl="0" indent="0">
              <a:buSzPts val="2800"/>
              <a:buNone/>
            </a:pPr>
            <a:r>
              <a:rPr lang="tr-TR" b="1" dirty="0" smtClean="0"/>
              <a:t>Kültürün </a:t>
            </a:r>
            <a:r>
              <a:rPr lang="tr-TR" b="1" dirty="0"/>
              <a:t>bilişsel unsurları, </a:t>
            </a:r>
            <a:r>
              <a:rPr lang="tr-TR" dirty="0"/>
              <a:t>bir bireyin mevcut bir sosyal durumla nasıl başa çıkacağını bildiği unsurlardır.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body" idx="1"/>
          </p:nvPr>
        </p:nvSpPr>
        <p:spPr>
          <a:xfrm>
            <a:off x="1024812" y="1622711"/>
            <a:ext cx="9509449" cy="39664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100"/>
              <a:buNone/>
            </a:pPr>
            <a:endParaRPr sz="2100" dirty="0">
              <a:latin typeface="Arial"/>
              <a:ea typeface="Arial"/>
              <a:cs typeface="Arial"/>
              <a:sym typeface="Arial"/>
            </a:endParaRPr>
          </a:p>
          <a:p>
            <a:pPr marL="0" lvl="0" indent="0">
              <a:buSzPts val="2100"/>
              <a:buNone/>
            </a:pPr>
            <a:r>
              <a:rPr lang="tr-TR" sz="2100" b="1" dirty="0">
                <a:solidFill>
                  <a:schemeClr val="accent1">
                    <a:lumMod val="75000"/>
                  </a:schemeClr>
                </a:solidFill>
                <a:latin typeface="Arial"/>
                <a:ea typeface="Arial"/>
                <a:cs typeface="Arial"/>
                <a:sym typeface="Arial"/>
              </a:rPr>
              <a:t>1.4. Kültürel Buzdağı Modeli </a:t>
            </a:r>
            <a:endParaRPr lang="tr-TR" sz="2100" b="1" dirty="0" smtClean="0">
              <a:solidFill>
                <a:schemeClr val="accent1">
                  <a:lumMod val="75000"/>
                </a:schemeClr>
              </a:solidFill>
              <a:latin typeface="Arial"/>
              <a:ea typeface="Arial"/>
              <a:cs typeface="Arial"/>
              <a:sym typeface="Arial"/>
            </a:endParaRPr>
          </a:p>
          <a:p>
            <a:pPr marL="0" lvl="0" indent="0">
              <a:buSzPts val="2100"/>
              <a:buNone/>
            </a:pPr>
            <a:endParaRPr lang="tr-TR" sz="2100" dirty="0">
              <a:latin typeface="Arial"/>
              <a:ea typeface="Arial"/>
              <a:cs typeface="Arial"/>
              <a:sym typeface="Arial"/>
            </a:endParaRPr>
          </a:p>
          <a:p>
            <a:pPr marL="0" lvl="0" indent="0">
              <a:buSzPts val="2100"/>
              <a:buNone/>
            </a:pPr>
            <a:r>
              <a:rPr lang="tr-TR" sz="2100" dirty="0" smtClean="0">
                <a:latin typeface="Arial"/>
                <a:ea typeface="Arial"/>
                <a:cs typeface="Arial"/>
                <a:sym typeface="Arial"/>
              </a:rPr>
              <a:t> </a:t>
            </a:r>
            <a:r>
              <a:rPr lang="tr-TR" sz="2100" dirty="0">
                <a:latin typeface="Arial"/>
                <a:ea typeface="Arial"/>
                <a:cs typeface="Arial"/>
                <a:sym typeface="Arial"/>
              </a:rPr>
              <a:t>Kültürü tanımlamak için yaygın olarak kullanılan bir metafor, somut ve soyut olanı göstermek ve çok daha köklü ve kimlik duygumuzla bağlantılı olduğunu daha iyi anlamak için harika bir örnektir.</a:t>
            </a:r>
            <a:endParaRPr sz="21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body" idx="1"/>
          </p:nvPr>
        </p:nvSpPr>
        <p:spPr>
          <a:xfrm>
            <a:off x="4892635" y="1031631"/>
            <a:ext cx="6396840" cy="5145333"/>
          </a:xfrm>
          <a:prstGeom prst="rect">
            <a:avLst/>
          </a:prstGeom>
          <a:noFill/>
          <a:ln>
            <a:noFill/>
          </a:ln>
        </p:spPr>
        <p:txBody>
          <a:bodyPr spcFirstLastPara="1" wrap="square" lIns="91425" tIns="45700" rIns="91425" bIns="45700" anchor="t" anchorCtr="0">
            <a:normAutofit fontScale="92500" lnSpcReduction="10000"/>
          </a:bodyPr>
          <a:lstStyle/>
          <a:p>
            <a:pPr marL="228600" lvl="0" indent="-50800">
              <a:buSzPts val="2800"/>
              <a:buNone/>
            </a:pPr>
            <a:r>
              <a:rPr lang="tr-TR" dirty="0"/>
              <a:t>Çizginin üstünde Kültürün açık, görünür, öğretilen Yönleri</a:t>
            </a:r>
            <a:r>
              <a:rPr lang="tr-TR" dirty="0" smtClean="0"/>
              <a:t>.</a:t>
            </a:r>
          </a:p>
          <a:p>
            <a:pPr marL="228600" lvl="0" indent="-50800">
              <a:buSzPts val="2800"/>
              <a:buNone/>
            </a:pPr>
            <a:r>
              <a:rPr lang="tr-TR" dirty="0" smtClean="0"/>
              <a:t>Yemek</a:t>
            </a:r>
            <a:r>
              <a:rPr lang="tr-TR" dirty="0"/>
              <a:t>, sanat, dans, dil, müzik, elbise / giyim, selamlar, müzik, festivaller,  </a:t>
            </a:r>
            <a:endParaRPr lang="tr-TR" dirty="0" smtClean="0"/>
          </a:p>
          <a:p>
            <a:pPr marL="228600" lvl="0" indent="-50800">
              <a:buSzPts val="2800"/>
              <a:buNone/>
            </a:pPr>
            <a:r>
              <a:rPr lang="tr-TR" dirty="0" smtClean="0"/>
              <a:t>Örnek</a:t>
            </a:r>
            <a:r>
              <a:rPr lang="tr-TR" dirty="0"/>
              <a:t>: "Yiyeceklerini nasıl </a:t>
            </a:r>
            <a:r>
              <a:rPr lang="tr-TR" dirty="0" err="1"/>
              <a:t>baharatlıyorlar</a:t>
            </a:r>
            <a:r>
              <a:rPr lang="tr-TR" dirty="0" smtClean="0"/>
              <a:t>?«</a:t>
            </a:r>
          </a:p>
          <a:p>
            <a:pPr marL="228600" lvl="0" indent="-50800">
              <a:buSzPts val="2800"/>
              <a:buNone/>
            </a:pPr>
            <a:r>
              <a:rPr lang="tr-TR" dirty="0" smtClean="0"/>
              <a:t>Su </a:t>
            </a:r>
            <a:r>
              <a:rPr lang="tr-TR" dirty="0"/>
              <a:t>hattında Geçiş bölgesi, daha fazla uyarı gerektirdiği yerdir</a:t>
            </a:r>
            <a:r>
              <a:rPr lang="tr-TR" dirty="0" smtClean="0"/>
              <a:t>:</a:t>
            </a:r>
          </a:p>
          <a:p>
            <a:pPr marL="228600" lvl="0" indent="-50800">
              <a:buSzPts val="2800"/>
              <a:buNone/>
            </a:pPr>
            <a:r>
              <a:rPr lang="tr-TR" dirty="0" smtClean="0"/>
              <a:t> </a:t>
            </a:r>
            <a:r>
              <a:rPr lang="tr-TR" dirty="0"/>
              <a:t>"şimdi görüyorsunuz, şimdi </a:t>
            </a:r>
            <a:r>
              <a:rPr lang="tr-TR" dirty="0" smtClean="0"/>
              <a:t>görmüyorsunuz«</a:t>
            </a:r>
          </a:p>
          <a:p>
            <a:pPr marL="228600" lvl="0" indent="-50800">
              <a:buSzPts val="2800"/>
              <a:buNone/>
            </a:pPr>
            <a:r>
              <a:rPr lang="tr-TR" dirty="0" smtClean="0"/>
              <a:t>Su </a:t>
            </a:r>
            <a:r>
              <a:rPr lang="tr-TR" dirty="0"/>
              <a:t>hattının altı </a:t>
            </a:r>
            <a:endParaRPr lang="tr-TR" dirty="0" smtClean="0"/>
          </a:p>
          <a:p>
            <a:pPr marL="228600" lvl="0" indent="-50800">
              <a:buSzPts val="2800"/>
              <a:buNone/>
            </a:pPr>
            <a:r>
              <a:rPr lang="tr-TR" dirty="0" smtClean="0"/>
              <a:t>Biliyoruz </a:t>
            </a:r>
            <a:r>
              <a:rPr lang="tr-TR" dirty="0"/>
              <a:t>ama ifade etmiyoruz veya söyleyemiyoruz. Genellikle bu yönler doğrudan öğretilmez.</a:t>
            </a:r>
            <a:endParaRPr dirty="0"/>
          </a:p>
        </p:txBody>
      </p:sp>
      <p:pic>
        <p:nvPicPr>
          <p:cNvPr id="225" name="Google Shape;225;p16" descr="Chart, funnel chart&#10;&#10;Description automatically generated"/>
          <p:cNvPicPr preferRelativeResize="0"/>
          <p:nvPr/>
        </p:nvPicPr>
        <p:blipFill rotWithShape="1">
          <a:blip r:embed="rId3">
            <a:alphaModFix/>
          </a:blip>
          <a:srcRect/>
          <a:stretch/>
        </p:blipFill>
        <p:spPr>
          <a:xfrm>
            <a:off x="902525" y="1136683"/>
            <a:ext cx="3610097" cy="4180114"/>
          </a:xfrm>
          <a:prstGeom prst="rect">
            <a:avLst/>
          </a:prstGeom>
          <a:noFill/>
          <a:ln>
            <a:noFill/>
          </a:ln>
        </p:spPr>
      </p:pic>
      <p:sp>
        <p:nvSpPr>
          <p:cNvPr id="226" name="Google Shape;226;p16"/>
          <p:cNvSpPr txBox="1"/>
          <p:nvPr/>
        </p:nvSpPr>
        <p:spPr>
          <a:xfrm>
            <a:off x="1186775" y="6176964"/>
            <a:ext cx="40221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Table1: The Iceberg Model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7"/>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914400" lvl="2" indent="0">
              <a:buSzPts val="2000"/>
              <a:buNone/>
            </a:pPr>
            <a:r>
              <a:rPr lang="tr-TR" dirty="0"/>
              <a:t>Kültürel Yeterlilikler ve Farkındalık Konusunda Beceriler Oluşturmanın İpuçları </a:t>
            </a:r>
            <a:endParaRPr lang="tr-TR" dirty="0" smtClean="0"/>
          </a:p>
          <a:p>
            <a:pPr marL="914400" lvl="2" indent="0">
              <a:buSzPts val="2000"/>
              <a:buNone/>
            </a:pPr>
            <a:r>
              <a:rPr lang="tr-TR" dirty="0" smtClean="0"/>
              <a:t>Bu </a:t>
            </a:r>
            <a:r>
              <a:rPr lang="tr-TR" dirty="0"/>
              <a:t>becerilerin üç önemli bileşeni vardır;                                                               </a:t>
            </a:r>
          </a:p>
          <a:p>
            <a:pPr marL="914400" lvl="2" indent="0">
              <a:buSzPts val="2000"/>
              <a:buNone/>
            </a:pPr>
            <a:endParaRPr lang="tr-TR" dirty="0" smtClean="0"/>
          </a:p>
          <a:p>
            <a:pPr marL="914400" lvl="2" indent="0">
              <a:buSzPts val="2000"/>
              <a:buNone/>
            </a:pPr>
            <a:r>
              <a:rPr lang="tr-TR" dirty="0" smtClean="0"/>
              <a:t> </a:t>
            </a:r>
            <a:r>
              <a:rPr lang="tr-TR" dirty="0"/>
              <a:t>Aktif dinleme, diğerlerini öğrenmenize olanak </a:t>
            </a:r>
            <a:r>
              <a:rPr lang="tr-TR" dirty="0" smtClean="0"/>
              <a:t>sağlar. </a:t>
            </a:r>
            <a:r>
              <a:rPr lang="tr-TR" dirty="0"/>
              <a:t>K</a:t>
            </a:r>
            <a:r>
              <a:rPr lang="tr-TR" dirty="0" smtClean="0"/>
              <a:t>işinin </a:t>
            </a:r>
            <a:r>
              <a:rPr lang="tr-TR" dirty="0"/>
              <a:t>kültürü ve </a:t>
            </a:r>
            <a:r>
              <a:rPr lang="tr-TR" dirty="0" smtClean="0"/>
              <a:t>deneyimleri</a:t>
            </a:r>
          </a:p>
          <a:p>
            <a:pPr marL="914400" lvl="2" indent="0">
              <a:buSzPts val="2000"/>
              <a:buNone/>
            </a:pPr>
            <a:r>
              <a:rPr lang="tr-TR" dirty="0" smtClean="0"/>
              <a:t>İpucu</a:t>
            </a:r>
            <a:r>
              <a:rPr lang="tr-TR" dirty="0"/>
              <a:t>: Meslektaşlarınızla ve müşterilerinizle yüzleşin ve bir göz teması kurun</a:t>
            </a:r>
            <a:r>
              <a:rPr lang="tr-TR" dirty="0" smtClean="0"/>
              <a:t>.</a:t>
            </a:r>
          </a:p>
          <a:p>
            <a:pPr marL="914400" lvl="2" indent="0">
              <a:buSzPts val="2000"/>
              <a:buNone/>
            </a:pPr>
            <a:r>
              <a:rPr lang="tr-TR" dirty="0" smtClean="0"/>
              <a:t> </a:t>
            </a:r>
            <a:r>
              <a:rPr lang="tr-TR" dirty="0"/>
              <a:t>Göz teması, yüz yüze görüşmelerin çok önemli bir parçasıdır.</a:t>
            </a:r>
            <a:endParaRPr dirty="0"/>
          </a:p>
        </p:txBody>
      </p:sp>
      <p:sp>
        <p:nvSpPr>
          <p:cNvPr id="232" name="Google Shape;232;p17"/>
          <p:cNvSpPr/>
          <p:nvPr/>
        </p:nvSpPr>
        <p:spPr>
          <a:xfrm>
            <a:off x="1215571" y="4442031"/>
            <a:ext cx="2239490" cy="2256311"/>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tr-TR" sz="1800" b="1" dirty="0">
                <a:solidFill>
                  <a:schemeClr val="tx1"/>
                </a:solidFill>
                <a:latin typeface="Calibri"/>
                <a:ea typeface="Calibri"/>
                <a:cs typeface="Calibri"/>
                <a:sym typeface="Calibri"/>
              </a:rPr>
              <a:t>Aktif dinleme</a:t>
            </a:r>
            <a:endParaRPr sz="1800" b="1" i="0" u="none" strike="noStrike" cap="none" dirty="0">
              <a:solidFill>
                <a:schemeClr val="tx1"/>
              </a:solidFill>
              <a:latin typeface="Calibri"/>
              <a:ea typeface="Calibri"/>
              <a:cs typeface="Calibri"/>
              <a:sym typeface="Calibri"/>
            </a:endParaRPr>
          </a:p>
        </p:txBody>
      </p:sp>
      <p:sp>
        <p:nvSpPr>
          <p:cNvPr id="233" name="Google Shape;233;p17"/>
          <p:cNvSpPr txBox="1"/>
          <p:nvPr/>
        </p:nvSpPr>
        <p:spPr>
          <a:xfrm>
            <a:off x="838200" y="1286575"/>
            <a:ext cx="7952873" cy="584735"/>
          </a:xfrm>
          <a:prstGeom prst="rect">
            <a:avLst/>
          </a:prstGeom>
          <a:noFill/>
          <a:ln>
            <a:noFill/>
          </a:ln>
        </p:spPr>
        <p:txBody>
          <a:bodyPr spcFirstLastPara="1" wrap="square" lIns="91425" tIns="45700" rIns="91425" bIns="45700" anchor="t" anchorCtr="0">
            <a:spAutoFit/>
          </a:bodyPr>
          <a:lstStyle/>
          <a:p>
            <a:pPr lvl="0">
              <a:buSzPts val="1800"/>
            </a:pPr>
            <a:r>
              <a:rPr lang="tr-TR" sz="3200" b="1" dirty="0">
                <a:solidFill>
                  <a:schemeClr val="accent1">
                    <a:lumMod val="75000"/>
                  </a:schemeClr>
                </a:solidFill>
                <a:latin typeface="Calibri"/>
                <a:ea typeface="Calibri"/>
                <a:cs typeface="Calibri"/>
                <a:sym typeface="Calibri"/>
              </a:rPr>
              <a:t>1.5. Kültürel Yeterlilikler ve Farkındalık</a:t>
            </a:r>
            <a:endParaRPr sz="3200" b="1" i="0" u="none" strike="noStrike" cap="none" dirty="0">
              <a:solidFill>
                <a:schemeClr val="accent1">
                  <a:lumMod val="75000"/>
                </a:schemeClr>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8"/>
          <p:cNvSpPr>
            <a:spLocks noGrp="1"/>
          </p:cNvSpPr>
          <p:nvPr>
            <p:ph type="body" idx="1"/>
          </p:nvPr>
        </p:nvSpPr>
        <p:spPr>
          <a:xfrm>
            <a:off x="1270660" y="2945082"/>
            <a:ext cx="2410691" cy="2375063"/>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a:spcBef>
                <a:spcPts val="0"/>
              </a:spcBef>
              <a:buClr>
                <a:srgbClr val="7B3C15"/>
              </a:buClr>
              <a:buNone/>
            </a:pPr>
            <a:r>
              <a:rPr lang="en-US" sz="1800" dirty="0" err="1">
                <a:solidFill>
                  <a:srgbClr val="7B3C15"/>
                </a:solidFill>
                <a:latin typeface="Arial"/>
                <a:ea typeface="Arial"/>
                <a:cs typeface="Arial"/>
                <a:sym typeface="Arial"/>
              </a:rPr>
              <a:t>Empati</a:t>
            </a:r>
            <a:r>
              <a:rPr lang="en-US" sz="1800" dirty="0">
                <a:solidFill>
                  <a:srgbClr val="7B3C15"/>
                </a:solidFill>
                <a:latin typeface="Arial"/>
                <a:ea typeface="Arial"/>
                <a:cs typeface="Arial"/>
                <a:sym typeface="Arial"/>
              </a:rPr>
              <a:t> </a:t>
            </a:r>
            <a:endParaRPr sz="1800" dirty="0"/>
          </a:p>
        </p:txBody>
      </p:sp>
      <p:sp>
        <p:nvSpPr>
          <p:cNvPr id="239" name="Google Shape;239;p18"/>
          <p:cNvSpPr txBox="1"/>
          <p:nvPr/>
        </p:nvSpPr>
        <p:spPr>
          <a:xfrm>
            <a:off x="4149766" y="3116970"/>
            <a:ext cx="7196447" cy="2031285"/>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rPr>
              <a:t>Empati</a:t>
            </a:r>
            <a:r>
              <a:rPr lang="en-US" sz="1800" dirty="0">
                <a:solidFill>
                  <a:schemeClr val="dk1"/>
                </a:solidFill>
              </a:rPr>
              <a:t>, o </a:t>
            </a:r>
            <a:r>
              <a:rPr lang="en-US" sz="1800" dirty="0" err="1">
                <a:solidFill>
                  <a:schemeClr val="dk1"/>
                </a:solidFill>
              </a:rPr>
              <a:t>kişinin</a:t>
            </a:r>
            <a:r>
              <a:rPr lang="en-US" sz="1800" dirty="0">
                <a:solidFill>
                  <a:schemeClr val="dk1"/>
                </a:solidFill>
              </a:rPr>
              <a:t> </a:t>
            </a:r>
            <a:r>
              <a:rPr lang="en-US" sz="1800" dirty="0" err="1">
                <a:solidFill>
                  <a:schemeClr val="dk1"/>
                </a:solidFill>
              </a:rPr>
              <a:t>algılarını</a:t>
            </a:r>
            <a:r>
              <a:rPr lang="en-US" sz="1800" dirty="0">
                <a:solidFill>
                  <a:schemeClr val="dk1"/>
                </a:solidFill>
              </a:rPr>
              <a:t> </a:t>
            </a:r>
            <a:r>
              <a:rPr lang="en-US" sz="1800" dirty="0" err="1">
                <a:solidFill>
                  <a:schemeClr val="dk1"/>
                </a:solidFill>
              </a:rPr>
              <a:t>ve</a:t>
            </a:r>
            <a:r>
              <a:rPr lang="en-US" sz="1800" dirty="0">
                <a:solidFill>
                  <a:schemeClr val="dk1"/>
                </a:solidFill>
              </a:rPr>
              <a:t> o </a:t>
            </a:r>
            <a:r>
              <a:rPr lang="en-US" sz="1800" dirty="0" err="1">
                <a:solidFill>
                  <a:schemeClr val="dk1"/>
                </a:solidFill>
              </a:rPr>
              <a:t>kişinin</a:t>
            </a:r>
            <a:r>
              <a:rPr lang="en-US" sz="1800" dirty="0">
                <a:solidFill>
                  <a:schemeClr val="dk1"/>
                </a:solidFill>
              </a:rPr>
              <a:t> </a:t>
            </a:r>
            <a:r>
              <a:rPr lang="en-US" sz="1800" dirty="0" err="1">
                <a:solidFill>
                  <a:schemeClr val="dk1"/>
                </a:solidFill>
              </a:rPr>
              <a:t>deneyimleri</a:t>
            </a:r>
            <a:r>
              <a:rPr lang="en-US" sz="1800" dirty="0">
                <a:solidFill>
                  <a:schemeClr val="dk1"/>
                </a:solidFill>
              </a:rPr>
              <a:t> </a:t>
            </a:r>
            <a:r>
              <a:rPr lang="en-US" sz="1800" dirty="0" err="1">
                <a:solidFill>
                  <a:schemeClr val="dk1"/>
                </a:solidFill>
              </a:rPr>
              <a:t>hakkında</a:t>
            </a:r>
            <a:r>
              <a:rPr lang="en-US" sz="1800" dirty="0">
                <a:solidFill>
                  <a:schemeClr val="dk1"/>
                </a:solidFill>
              </a:rPr>
              <a:t> </a:t>
            </a:r>
            <a:r>
              <a:rPr lang="en-US" sz="1800" dirty="0" err="1">
                <a:solidFill>
                  <a:schemeClr val="dk1"/>
                </a:solidFill>
              </a:rPr>
              <a:t>çıkardığı</a:t>
            </a:r>
            <a:r>
              <a:rPr lang="en-US" sz="1800" dirty="0">
                <a:solidFill>
                  <a:schemeClr val="dk1"/>
                </a:solidFill>
              </a:rPr>
              <a:t> </a:t>
            </a:r>
            <a:r>
              <a:rPr lang="en-US" sz="1800" dirty="0" err="1">
                <a:solidFill>
                  <a:schemeClr val="dk1"/>
                </a:solidFill>
              </a:rPr>
              <a:t>sonucu</a:t>
            </a:r>
            <a:r>
              <a:rPr lang="en-US" sz="1800" dirty="0">
                <a:solidFill>
                  <a:schemeClr val="dk1"/>
                </a:solidFill>
              </a:rPr>
              <a:t> </a:t>
            </a:r>
            <a:r>
              <a:rPr lang="en-US" sz="1800" dirty="0" err="1">
                <a:solidFill>
                  <a:schemeClr val="dk1"/>
                </a:solidFill>
              </a:rPr>
              <a:t>anlamayı</a:t>
            </a:r>
            <a:r>
              <a:rPr lang="en-US" sz="1800" dirty="0">
                <a:solidFill>
                  <a:schemeClr val="dk1"/>
                </a:solidFill>
              </a:rPr>
              <a:t> </a:t>
            </a:r>
            <a:r>
              <a:rPr lang="en-US" sz="1800" dirty="0" err="1">
                <a:solidFill>
                  <a:schemeClr val="dk1"/>
                </a:solidFill>
              </a:rPr>
              <a:t>içerir</a:t>
            </a:r>
            <a:r>
              <a:rPr lang="en-US" sz="1800" dirty="0" smtClean="0">
                <a:solidFill>
                  <a:schemeClr val="dk1"/>
                </a:solidFill>
              </a:rPr>
              <a:t>.</a:t>
            </a:r>
            <a:endParaRPr lang="tr-TR" sz="1800" dirty="0" smtClean="0">
              <a:solidFill>
                <a:schemeClr val="dk1"/>
              </a:solidFill>
            </a:endParaRPr>
          </a:p>
          <a:p>
            <a:pPr lvl="0">
              <a:buSzPts val="1800"/>
            </a:pPr>
            <a:endParaRPr lang="tr-TR" sz="1800" dirty="0">
              <a:solidFill>
                <a:schemeClr val="dk1"/>
              </a:solidFill>
            </a:endParaRPr>
          </a:p>
          <a:p>
            <a:pPr lvl="0">
              <a:buSzPts val="1800"/>
            </a:pPr>
            <a:endParaRPr lang="tr-TR" sz="1800" dirty="0" smtClean="0">
              <a:solidFill>
                <a:schemeClr val="dk1"/>
              </a:solidFill>
            </a:endParaRPr>
          </a:p>
          <a:p>
            <a:pPr lvl="0">
              <a:buSzPts val="1800"/>
            </a:pPr>
            <a:endParaRPr lang="tr-TR" sz="1800" dirty="0">
              <a:solidFill>
                <a:schemeClr val="dk1"/>
              </a:solidFill>
            </a:endParaRPr>
          </a:p>
          <a:p>
            <a:pPr lvl="0">
              <a:buSzPts val="1800"/>
            </a:pPr>
            <a:r>
              <a:rPr lang="en-US" sz="1800" dirty="0" err="1" smtClean="0">
                <a:solidFill>
                  <a:schemeClr val="dk1"/>
                </a:solidFill>
              </a:rPr>
              <a:t>İpucu</a:t>
            </a:r>
            <a:r>
              <a:rPr lang="en-US" sz="1800" dirty="0">
                <a:solidFill>
                  <a:schemeClr val="dk1"/>
                </a:solidFill>
              </a:rPr>
              <a:t>: </a:t>
            </a:r>
            <a:r>
              <a:rPr lang="en-US" sz="1800" dirty="0" err="1">
                <a:solidFill>
                  <a:schemeClr val="dk1"/>
                </a:solidFill>
              </a:rPr>
              <a:t>Meslektaşınız</a:t>
            </a:r>
            <a:r>
              <a:rPr lang="en-US" sz="1800" dirty="0">
                <a:solidFill>
                  <a:schemeClr val="dk1"/>
                </a:solidFill>
              </a:rPr>
              <a:t> </a:t>
            </a:r>
            <a:r>
              <a:rPr lang="en-US" sz="1800" dirty="0" err="1">
                <a:solidFill>
                  <a:schemeClr val="dk1"/>
                </a:solidFill>
              </a:rPr>
              <a:t>ve</a:t>
            </a:r>
            <a:r>
              <a:rPr lang="en-US" sz="1800" dirty="0">
                <a:solidFill>
                  <a:schemeClr val="dk1"/>
                </a:solidFill>
              </a:rPr>
              <a:t> </a:t>
            </a:r>
            <a:r>
              <a:rPr lang="en-US" sz="1800" dirty="0" err="1">
                <a:solidFill>
                  <a:schemeClr val="dk1"/>
                </a:solidFill>
              </a:rPr>
              <a:t>müşterinizle</a:t>
            </a:r>
            <a:r>
              <a:rPr lang="en-US" sz="1800" dirty="0">
                <a:solidFill>
                  <a:schemeClr val="dk1"/>
                </a:solidFill>
              </a:rPr>
              <a:t> </a:t>
            </a:r>
            <a:r>
              <a:rPr lang="en-US" sz="1800" dirty="0" err="1">
                <a:solidFill>
                  <a:schemeClr val="dk1"/>
                </a:solidFill>
              </a:rPr>
              <a:t>olduğunuzu</a:t>
            </a:r>
            <a:r>
              <a:rPr lang="en-US" sz="1800" dirty="0">
                <a:solidFill>
                  <a:schemeClr val="dk1"/>
                </a:solidFill>
              </a:rPr>
              <a:t> tam </a:t>
            </a:r>
            <a:r>
              <a:rPr lang="en-US" sz="1800" dirty="0" err="1">
                <a:solidFill>
                  <a:schemeClr val="dk1"/>
                </a:solidFill>
              </a:rPr>
              <a:t>olarak</a:t>
            </a:r>
            <a:r>
              <a:rPr lang="en-US" sz="1800" dirty="0">
                <a:solidFill>
                  <a:schemeClr val="dk1"/>
                </a:solidFill>
              </a:rPr>
              <a:t> </a:t>
            </a:r>
            <a:r>
              <a:rPr lang="en-US" sz="1800" dirty="0" err="1">
                <a:solidFill>
                  <a:schemeClr val="dk1"/>
                </a:solidFill>
              </a:rPr>
              <a:t>anlayın</a:t>
            </a:r>
            <a:r>
              <a:rPr lang="en-US" sz="1800" dirty="0">
                <a:solidFill>
                  <a:schemeClr val="dk1"/>
                </a:solidFill>
              </a:rPr>
              <a:t> </a:t>
            </a:r>
            <a:r>
              <a:rPr lang="en-US" sz="1800" dirty="0" err="1">
                <a:solidFill>
                  <a:schemeClr val="dk1"/>
                </a:solidFill>
              </a:rPr>
              <a:t>ve</a:t>
            </a:r>
            <a:r>
              <a:rPr lang="en-US" sz="1800" dirty="0">
                <a:solidFill>
                  <a:schemeClr val="dk1"/>
                </a:solidFill>
              </a:rPr>
              <a:t> </a:t>
            </a:r>
            <a:r>
              <a:rPr lang="en-US" sz="1800" dirty="0" err="1">
                <a:solidFill>
                  <a:schemeClr val="dk1"/>
                </a:solidFill>
              </a:rPr>
              <a:t>sözlü</a:t>
            </a:r>
            <a:r>
              <a:rPr lang="en-US" sz="1800" dirty="0">
                <a:solidFill>
                  <a:schemeClr val="dk1"/>
                </a:solidFill>
              </a:rPr>
              <a:t> </a:t>
            </a:r>
            <a:r>
              <a:rPr lang="en-US" sz="1800" dirty="0" err="1">
                <a:solidFill>
                  <a:schemeClr val="dk1"/>
                </a:solidFill>
              </a:rPr>
              <a:t>olmayan</a:t>
            </a:r>
            <a:r>
              <a:rPr lang="en-US" sz="1800" dirty="0">
                <a:solidFill>
                  <a:schemeClr val="dk1"/>
                </a:solidFill>
              </a:rPr>
              <a:t> </a:t>
            </a:r>
            <a:r>
              <a:rPr lang="en-US" sz="1800" dirty="0" err="1">
                <a:solidFill>
                  <a:schemeClr val="dk1"/>
                </a:solidFill>
              </a:rPr>
              <a:t>iletişime</a:t>
            </a:r>
            <a:r>
              <a:rPr lang="en-US" sz="1800" dirty="0">
                <a:solidFill>
                  <a:schemeClr val="dk1"/>
                </a:solidFill>
              </a:rPr>
              <a:t> </a:t>
            </a:r>
            <a:r>
              <a:rPr lang="en-US" sz="1800" dirty="0" err="1">
                <a:solidFill>
                  <a:schemeClr val="dk1"/>
                </a:solidFill>
              </a:rPr>
              <a:t>geçin</a:t>
            </a:r>
            <a:endParaRPr sz="1800" b="0" i="0" u="none" strike="noStrike" cap="none" dirty="0">
              <a:solidFill>
                <a:schemeClr val="dk1"/>
              </a:solidFill>
              <a:latin typeface="Calibri"/>
              <a:ea typeface="Calibri"/>
              <a:cs typeface="Calibri"/>
              <a:sym typeface="Calibri"/>
            </a:endParaRPr>
          </a:p>
        </p:txBody>
      </p:sp>
      <p:sp>
        <p:nvSpPr>
          <p:cNvPr id="240" name="Google Shape;240;p18"/>
          <p:cNvSpPr txBox="1"/>
          <p:nvPr/>
        </p:nvSpPr>
        <p:spPr>
          <a:xfrm>
            <a:off x="1176788" y="1286966"/>
            <a:ext cx="7290318" cy="646290"/>
          </a:xfrm>
          <a:prstGeom prst="rect">
            <a:avLst/>
          </a:prstGeom>
          <a:noFill/>
          <a:ln>
            <a:noFill/>
          </a:ln>
        </p:spPr>
        <p:txBody>
          <a:bodyPr spcFirstLastPara="1" wrap="square" lIns="91425" tIns="45700" rIns="91425" bIns="45700" anchor="t" anchorCtr="0">
            <a:spAutoFit/>
          </a:bodyPr>
          <a:lstStyle/>
          <a:p>
            <a:pPr lvl="0">
              <a:buSzPts val="1800"/>
            </a:pPr>
            <a:r>
              <a:rPr lang="tr-TR" sz="1800">
                <a:solidFill>
                  <a:schemeClr val="dk1"/>
                </a:solidFill>
                <a:latin typeface="Calibri"/>
                <a:ea typeface="Calibri"/>
                <a:cs typeface="Calibri"/>
                <a:sym typeface="Calibri"/>
              </a:rPr>
              <a:t>Kültürel Yeterlilikler ve Farkındalık Konusunda Beceriler Oluşturmak İçin İpuçları</a:t>
            </a:r>
            <a:endParaRPr sz="1800" b="0" i="0" u="none" strike="noStrike" cap="none" dirty="0">
              <a:solidFill>
                <a:schemeClr val="dk1"/>
              </a:solidFill>
              <a:latin typeface="Calibri"/>
              <a:ea typeface="Calibri"/>
              <a:cs typeface="Calibri"/>
              <a:sym typeface="Calibri"/>
            </a:endParaRPr>
          </a:p>
        </p:txBody>
      </p:sp>
      <p:sp>
        <p:nvSpPr>
          <p:cNvPr id="241" name="Google Shape;241;p18"/>
          <p:cNvSpPr txBox="1"/>
          <p:nvPr/>
        </p:nvSpPr>
        <p:spPr>
          <a:xfrm>
            <a:off x="1270659" y="1748590"/>
            <a:ext cx="71964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9"/>
          <p:cNvSpPr>
            <a:spLocks noGrp="1"/>
          </p:cNvSpPr>
          <p:nvPr>
            <p:ph type="body" idx="1"/>
          </p:nvPr>
        </p:nvSpPr>
        <p:spPr>
          <a:xfrm>
            <a:off x="1294410" y="2968831"/>
            <a:ext cx="2386941" cy="2327564"/>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B3C15"/>
              </a:buClr>
              <a:buSzPts val="1800"/>
              <a:buNone/>
            </a:pPr>
            <a:r>
              <a:rPr lang="en-US" sz="1800">
                <a:solidFill>
                  <a:srgbClr val="7B3C15"/>
                </a:solidFill>
                <a:latin typeface="Arial"/>
                <a:ea typeface="Arial"/>
                <a:cs typeface="Arial"/>
                <a:sym typeface="Arial"/>
              </a:rPr>
              <a:t>Engagement</a:t>
            </a:r>
            <a:endParaRPr sz="1800"/>
          </a:p>
        </p:txBody>
      </p:sp>
      <p:sp>
        <p:nvSpPr>
          <p:cNvPr id="247" name="Google Shape;247;p19"/>
          <p:cNvSpPr txBox="1"/>
          <p:nvPr/>
        </p:nvSpPr>
        <p:spPr>
          <a:xfrm>
            <a:off x="3942609" y="3384468"/>
            <a:ext cx="7042200" cy="1477287"/>
          </a:xfrm>
          <a:prstGeom prst="rect">
            <a:avLst/>
          </a:prstGeom>
          <a:noFill/>
          <a:ln>
            <a:noFill/>
          </a:ln>
        </p:spPr>
        <p:txBody>
          <a:bodyPr spcFirstLastPara="1" wrap="square" lIns="91425" tIns="45700" rIns="91425" bIns="45700" anchor="t" anchorCtr="0">
            <a:spAutoFit/>
          </a:bodyPr>
          <a:lstStyle/>
          <a:p>
            <a:pPr lvl="0">
              <a:buSzPts val="1800"/>
            </a:pPr>
            <a:r>
              <a:rPr lang="tr-TR" sz="1800" dirty="0">
                <a:solidFill>
                  <a:schemeClr val="dk1"/>
                </a:solidFill>
              </a:rPr>
              <a:t>Katılım, o kişinin algılarını anlamayı ve  kişinin deneyimleri hakkında çıkardığı sonuç</a:t>
            </a:r>
            <a:r>
              <a:rPr lang="tr-TR" sz="1800" dirty="0" smtClean="0">
                <a:solidFill>
                  <a:schemeClr val="dk1"/>
                </a:solidFill>
              </a:rPr>
              <a:t>.</a:t>
            </a:r>
          </a:p>
          <a:p>
            <a:pPr lvl="0">
              <a:buSzPts val="1800"/>
            </a:pPr>
            <a:endParaRPr lang="tr-TR" sz="1800" dirty="0">
              <a:solidFill>
                <a:schemeClr val="dk1"/>
              </a:solidFill>
            </a:endParaRPr>
          </a:p>
          <a:p>
            <a:pPr lvl="0">
              <a:buSzPts val="1800"/>
            </a:pPr>
            <a:r>
              <a:rPr lang="tr-TR" sz="1800" dirty="0" smtClean="0">
                <a:solidFill>
                  <a:schemeClr val="dk1"/>
                </a:solidFill>
              </a:rPr>
              <a:t>İpucu</a:t>
            </a:r>
            <a:r>
              <a:rPr lang="tr-TR" sz="1800" dirty="0">
                <a:solidFill>
                  <a:schemeClr val="dk1"/>
                </a:solidFill>
              </a:rPr>
              <a:t>: Mutfaktaki deneyimlerinizi bir araya getirin ve meslektaşlarınızla paylaşın.</a:t>
            </a:r>
            <a:endParaRPr sz="1800" b="0" i="0" u="none" strike="noStrike" cap="none" dirty="0">
              <a:solidFill>
                <a:schemeClr val="dk1"/>
              </a:solidFill>
              <a:latin typeface="Arial"/>
              <a:ea typeface="Arial"/>
              <a:cs typeface="Arial"/>
              <a:sym typeface="Arial"/>
            </a:endParaRPr>
          </a:p>
        </p:txBody>
      </p:sp>
      <p:sp>
        <p:nvSpPr>
          <p:cNvPr id="248" name="Google Shape;248;p19"/>
          <p:cNvSpPr txBox="1"/>
          <p:nvPr/>
        </p:nvSpPr>
        <p:spPr>
          <a:xfrm>
            <a:off x="1175657" y="1744354"/>
            <a:ext cx="7979087" cy="707846"/>
          </a:xfrm>
          <a:prstGeom prst="rect">
            <a:avLst/>
          </a:prstGeom>
          <a:noFill/>
          <a:ln>
            <a:noFill/>
          </a:ln>
        </p:spPr>
        <p:txBody>
          <a:bodyPr spcFirstLastPara="1" wrap="square" lIns="91425" tIns="45700" rIns="91425" bIns="45700" anchor="t" anchorCtr="0">
            <a:spAutoFit/>
          </a:bodyPr>
          <a:lstStyle/>
          <a:p>
            <a:pPr lvl="0">
              <a:buSzPts val="1800"/>
            </a:pPr>
            <a:r>
              <a:rPr lang="tr-TR" sz="2000" b="1" dirty="0">
                <a:solidFill>
                  <a:schemeClr val="dk1"/>
                </a:solidFill>
                <a:latin typeface="Calibri"/>
                <a:ea typeface="Calibri"/>
                <a:cs typeface="Calibri"/>
                <a:sym typeface="Calibri"/>
              </a:rPr>
              <a:t>Kültürel Yeterlilikler ve Farkındalık Konusunda Beceriler Oluşturmak İçin İpuçları</a:t>
            </a:r>
            <a:endParaRPr sz="20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body" idx="1"/>
          </p:nvPr>
        </p:nvSpPr>
        <p:spPr>
          <a:xfrm>
            <a:off x="648124" y="698947"/>
            <a:ext cx="9942121" cy="586047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472C4"/>
              </a:buClr>
              <a:buSzPts val="1800"/>
              <a:buNone/>
            </a:pPr>
            <a:r>
              <a:rPr lang="en-US" sz="1800" dirty="0">
                <a:solidFill>
                  <a:srgbClr val="4472C4"/>
                </a:solidFill>
                <a:latin typeface="Arial"/>
                <a:ea typeface="Arial"/>
                <a:cs typeface="Arial"/>
                <a:sym typeface="Arial"/>
              </a:rPr>
              <a:t> </a:t>
            </a:r>
            <a:endParaRPr sz="1800" dirty="0">
              <a:latin typeface="Arial"/>
              <a:ea typeface="Arial"/>
              <a:cs typeface="Arial"/>
              <a:sym typeface="Arial"/>
            </a:endParaRPr>
          </a:p>
          <a:p>
            <a:pPr marL="0" lvl="0" indent="0" algn="l" rtl="0">
              <a:lnSpc>
                <a:spcPct val="100000"/>
              </a:lnSpc>
              <a:spcBef>
                <a:spcPts val="0"/>
              </a:spcBef>
              <a:spcAft>
                <a:spcPts val="0"/>
              </a:spcAft>
              <a:buClr>
                <a:schemeClr val="dk1"/>
              </a:buClr>
              <a:buSzPts val="1800"/>
              <a:buNone/>
            </a:pPr>
            <a:endParaRPr sz="1800" dirty="0">
              <a:latin typeface="Arial"/>
              <a:ea typeface="Arial"/>
              <a:cs typeface="Arial"/>
              <a:sym typeface="Arial"/>
            </a:endParaRPr>
          </a:p>
          <a:p>
            <a:pPr marL="0" lvl="0" indent="0">
              <a:lnSpc>
                <a:spcPct val="100000"/>
              </a:lnSpc>
              <a:spcBef>
                <a:spcPts val="0"/>
              </a:spcBef>
              <a:buNone/>
            </a:pPr>
            <a:r>
              <a:rPr lang="tr-TR" sz="1800" dirty="0">
                <a:latin typeface="Arial"/>
                <a:ea typeface="Arial"/>
                <a:cs typeface="Arial"/>
                <a:sym typeface="Arial"/>
              </a:rPr>
              <a:t>Bu yeterlilik, yerleşecekleri ülkeye vardıklarında yeni bir sosyal ve kültürel çevre keşfettikleri için göçmenler için çok önemlidir. Ek olarak, işgücü piyasasına ve işyerine entegrasyon için gereklidir.</a:t>
            </a:r>
            <a:endParaRPr sz="1800" dirty="0">
              <a:latin typeface="Arial"/>
              <a:ea typeface="Arial"/>
              <a:cs typeface="Arial"/>
              <a:sym typeface="Arial"/>
            </a:endParaRPr>
          </a:p>
          <a:p>
            <a:pPr marL="228600" lvl="0" indent="-90804" algn="l" rtl="0">
              <a:lnSpc>
                <a:spcPct val="100000"/>
              </a:lnSpc>
              <a:spcBef>
                <a:spcPts val="1000"/>
              </a:spcBef>
              <a:spcAft>
                <a:spcPts val="0"/>
              </a:spcAft>
              <a:buClr>
                <a:schemeClr val="dk1"/>
              </a:buClr>
              <a:buSzPts val="1800"/>
              <a:buNone/>
            </a:pPr>
            <a:endParaRPr sz="1800" dirty="0">
              <a:latin typeface="Arial"/>
              <a:ea typeface="Arial"/>
              <a:cs typeface="Arial"/>
              <a:sym typeface="Arial"/>
            </a:endParaRPr>
          </a:p>
        </p:txBody>
      </p:sp>
      <p:sp>
        <p:nvSpPr>
          <p:cNvPr id="254" name="Google Shape;254;p20"/>
          <p:cNvSpPr txBox="1"/>
          <p:nvPr/>
        </p:nvSpPr>
        <p:spPr>
          <a:xfrm>
            <a:off x="1193840" y="2613983"/>
            <a:ext cx="10350035" cy="3945437"/>
          </a:xfrm>
          <a:prstGeom prst="rect">
            <a:avLst/>
          </a:prstGeom>
          <a:noFill/>
          <a:ln>
            <a:noFill/>
          </a:ln>
        </p:spPr>
        <p:txBody>
          <a:bodyPr spcFirstLastPara="1" wrap="square" lIns="91425" tIns="45700" rIns="91425" bIns="45700" anchor="t" anchorCtr="0">
            <a:noAutofit/>
          </a:bodyPr>
          <a:lstStyle/>
          <a:p>
            <a:pPr marL="228600" lvl="0" indent="-125285">
              <a:spcBef>
                <a:spcPts val="1000"/>
              </a:spcBef>
              <a:buClr>
                <a:schemeClr val="dk1"/>
              </a:buClr>
              <a:buSzPts val="1800"/>
            </a:pPr>
            <a:r>
              <a:rPr lang="tr-TR" sz="1800" dirty="0">
                <a:solidFill>
                  <a:schemeClr val="dk1"/>
                </a:solidFill>
              </a:rPr>
              <a:t>Davranışlar, işyerinde ve ev sahibi ülkenin sosyal ortamında daha iyi kültürlerarası farkındalık ve kültürel yeterlilik oluşturmak için aşağıda listelenmiştir</a:t>
            </a:r>
            <a:r>
              <a:rPr lang="tr-TR" sz="1800" dirty="0" smtClean="0">
                <a:solidFill>
                  <a:schemeClr val="dk1"/>
                </a:solidFill>
              </a:rPr>
              <a:t>;</a:t>
            </a:r>
          </a:p>
          <a:p>
            <a:pPr marL="228600" lvl="0" indent="-125285">
              <a:spcBef>
                <a:spcPts val="1000"/>
              </a:spcBef>
              <a:buClr>
                <a:schemeClr val="dk1"/>
              </a:buClr>
              <a:buSzPts val="1800"/>
            </a:pPr>
            <a:r>
              <a:rPr lang="tr-TR" sz="1800" dirty="0" smtClean="0">
                <a:solidFill>
                  <a:schemeClr val="dk1"/>
                </a:solidFill>
              </a:rPr>
              <a:t>Bilmediğini </a:t>
            </a:r>
            <a:r>
              <a:rPr lang="tr-TR" sz="1800" dirty="0">
                <a:solidFill>
                  <a:schemeClr val="dk1"/>
                </a:solidFill>
              </a:rPr>
              <a:t>kabul </a:t>
            </a:r>
            <a:r>
              <a:rPr lang="tr-TR" sz="1800" dirty="0" smtClean="0">
                <a:solidFill>
                  <a:schemeClr val="dk1"/>
                </a:solidFill>
              </a:rPr>
              <a:t>et</a:t>
            </a:r>
          </a:p>
          <a:p>
            <a:pPr marL="228600" lvl="0" indent="-125285">
              <a:spcBef>
                <a:spcPts val="1000"/>
              </a:spcBef>
              <a:buClr>
                <a:schemeClr val="dk1"/>
              </a:buClr>
              <a:buSzPts val="1800"/>
            </a:pPr>
            <a:r>
              <a:rPr lang="tr-TR" sz="1800" dirty="0" smtClean="0">
                <a:solidFill>
                  <a:schemeClr val="dk1"/>
                </a:solidFill>
              </a:rPr>
              <a:t>Cehaletinizi </a:t>
            </a:r>
            <a:r>
              <a:rPr lang="tr-TR" sz="1800" dirty="0">
                <a:solidFill>
                  <a:schemeClr val="dk1"/>
                </a:solidFill>
              </a:rPr>
              <a:t>kabul etmek, </a:t>
            </a:r>
            <a:endParaRPr lang="tr-TR" sz="1800" dirty="0" smtClean="0">
              <a:solidFill>
                <a:schemeClr val="dk1"/>
              </a:solidFill>
            </a:endParaRPr>
          </a:p>
          <a:p>
            <a:pPr marL="228600" lvl="0" indent="-125285">
              <a:spcBef>
                <a:spcPts val="1000"/>
              </a:spcBef>
              <a:buClr>
                <a:schemeClr val="dk1"/>
              </a:buClr>
              <a:buSzPts val="1800"/>
            </a:pPr>
            <a:r>
              <a:rPr lang="tr-TR" sz="1800" dirty="0" smtClean="0">
                <a:solidFill>
                  <a:schemeClr val="dk1"/>
                </a:solidFill>
              </a:rPr>
              <a:t>diğer </a:t>
            </a:r>
            <a:r>
              <a:rPr lang="tr-TR" sz="1800" dirty="0">
                <a:solidFill>
                  <a:schemeClr val="dk1"/>
                </a:solidFill>
              </a:rPr>
              <a:t>kültürleri öğrenmenin ilk adımıdır</a:t>
            </a:r>
            <a:r>
              <a:rPr lang="tr-TR" sz="1800" dirty="0" smtClean="0">
                <a:solidFill>
                  <a:schemeClr val="dk1"/>
                </a:solidFill>
              </a:rPr>
              <a:t>.</a:t>
            </a:r>
          </a:p>
          <a:p>
            <a:pPr marL="228600" lvl="0" indent="-125285">
              <a:spcBef>
                <a:spcPts val="1000"/>
              </a:spcBef>
              <a:buClr>
                <a:schemeClr val="dk1"/>
              </a:buClr>
              <a:buSzPts val="1800"/>
            </a:pPr>
            <a:r>
              <a:rPr lang="tr-TR" sz="1800" dirty="0" smtClean="0">
                <a:solidFill>
                  <a:schemeClr val="dk1"/>
                </a:solidFill>
              </a:rPr>
              <a:t>Kendi </a:t>
            </a:r>
            <a:r>
              <a:rPr lang="tr-TR" sz="1800" dirty="0">
                <a:solidFill>
                  <a:schemeClr val="dk1"/>
                </a:solidFill>
              </a:rPr>
              <a:t>görüş, varsayım ve inançlarınıza ve bunların kültürünüz tarafından nasıl şekillendirildiklerine dair bir farkındalık </a:t>
            </a:r>
            <a:r>
              <a:rPr lang="tr-TR" sz="1800" dirty="0" smtClean="0">
                <a:solidFill>
                  <a:schemeClr val="dk1"/>
                </a:solidFill>
              </a:rPr>
              <a:t>geliştirin</a:t>
            </a:r>
          </a:p>
          <a:p>
            <a:pPr marL="228600" lvl="0" indent="-125285">
              <a:spcBef>
                <a:spcPts val="1000"/>
              </a:spcBef>
              <a:buClr>
                <a:schemeClr val="dk1"/>
              </a:buClr>
              <a:buSzPts val="1800"/>
            </a:pPr>
            <a:r>
              <a:rPr lang="tr-TR" sz="1800" dirty="0" smtClean="0">
                <a:solidFill>
                  <a:schemeClr val="dk1"/>
                </a:solidFill>
              </a:rPr>
              <a:t>Kendinize </a:t>
            </a:r>
            <a:r>
              <a:rPr lang="tr-TR" sz="1800" dirty="0">
                <a:solidFill>
                  <a:schemeClr val="dk1"/>
                </a:solidFill>
              </a:rPr>
              <a:t>şu gibi sorular sorun</a:t>
            </a:r>
            <a:r>
              <a:rPr lang="tr-TR" sz="1800" dirty="0" smtClean="0">
                <a:solidFill>
                  <a:schemeClr val="dk1"/>
                </a:solidFill>
              </a:rPr>
              <a:t>:</a:t>
            </a:r>
          </a:p>
          <a:p>
            <a:pPr marL="228600" lvl="0" indent="-125285">
              <a:spcBef>
                <a:spcPts val="1000"/>
              </a:spcBef>
              <a:buClr>
                <a:schemeClr val="dk1"/>
              </a:buClr>
              <a:buSzPts val="1800"/>
            </a:pPr>
            <a:r>
              <a:rPr lang="tr-TR" sz="1800" dirty="0" smtClean="0">
                <a:solidFill>
                  <a:schemeClr val="dk1"/>
                </a:solidFill>
              </a:rPr>
              <a:t> </a:t>
            </a:r>
            <a:r>
              <a:rPr lang="tr-TR" sz="1800" dirty="0">
                <a:solidFill>
                  <a:schemeClr val="dk1"/>
                </a:solidFill>
              </a:rPr>
              <a:t>Bu ülkede "ulusal" özellikler olarak neyi görüyorum? Kendimde hangi 'ulusal' özelliği severim ve sevmiyorum</a:t>
            </a:r>
            <a:r>
              <a:rPr lang="tr-TR" sz="1800" dirty="0" smtClean="0">
                <a:solidFill>
                  <a:schemeClr val="dk1"/>
                </a:solidFill>
              </a:rPr>
              <a:t>?</a:t>
            </a:r>
          </a:p>
          <a:p>
            <a:pPr marL="228600" lvl="0" indent="-125285">
              <a:spcBef>
                <a:spcPts val="1000"/>
              </a:spcBef>
              <a:buClr>
                <a:schemeClr val="dk1"/>
              </a:buClr>
              <a:buSzPts val="1800"/>
            </a:pPr>
            <a:r>
              <a:rPr lang="tr-TR" sz="1800" dirty="0" smtClean="0">
                <a:solidFill>
                  <a:schemeClr val="dk1"/>
                </a:solidFill>
              </a:rPr>
              <a:t>Diğer </a:t>
            </a:r>
            <a:r>
              <a:rPr lang="tr-TR" sz="1800" dirty="0">
                <a:solidFill>
                  <a:schemeClr val="dk1"/>
                </a:solidFill>
              </a:rPr>
              <a:t>kişinin konumunda olmanın nasıl bir his olduğunu düşünün</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1"/>
          <p:cNvSpPr txBox="1">
            <a:spLocks noGrp="1"/>
          </p:cNvSpPr>
          <p:nvPr>
            <p:ph type="body" idx="1"/>
          </p:nvPr>
        </p:nvSpPr>
        <p:spPr>
          <a:xfrm>
            <a:off x="838199" y="1299411"/>
            <a:ext cx="10920663" cy="5133473"/>
          </a:xfrm>
          <a:prstGeom prst="rect">
            <a:avLst/>
          </a:prstGeom>
          <a:noFill/>
          <a:ln>
            <a:noFill/>
          </a:ln>
        </p:spPr>
        <p:txBody>
          <a:bodyPr spcFirstLastPara="1" wrap="square" lIns="91425" tIns="45700" rIns="91425" bIns="45700" anchor="t" anchorCtr="0">
            <a:normAutofit/>
          </a:bodyPr>
          <a:lstStyle/>
          <a:p>
            <a:pPr marL="0" lvl="0" indent="0">
              <a:lnSpc>
                <a:spcPct val="150000"/>
              </a:lnSpc>
              <a:spcBef>
                <a:spcPts val="0"/>
              </a:spcBef>
              <a:buNone/>
            </a:pPr>
            <a:r>
              <a:rPr lang="en-US" sz="1800" dirty="0"/>
              <a:t/>
            </a:r>
            <a:br>
              <a:rPr lang="en-US" sz="1800" dirty="0"/>
            </a:br>
            <a:r>
              <a:rPr lang="en-US" sz="2000" dirty="0" err="1"/>
              <a:t>İlgilenin</a:t>
            </a:r>
            <a:r>
              <a:rPr lang="en-US" sz="2000" dirty="0"/>
              <a:t>. </a:t>
            </a:r>
            <a:r>
              <a:rPr lang="en-US" sz="2000" dirty="0" err="1"/>
              <a:t>Diğer</a:t>
            </a:r>
            <a:r>
              <a:rPr lang="en-US" sz="2000" dirty="0"/>
              <a:t> </a:t>
            </a:r>
            <a:r>
              <a:rPr lang="en-US" sz="2000" dirty="0" err="1"/>
              <a:t>ülkeler</a:t>
            </a:r>
            <a:r>
              <a:rPr lang="en-US" sz="2000" dirty="0"/>
              <a:t> </a:t>
            </a:r>
            <a:r>
              <a:rPr lang="en-US" sz="2000" dirty="0" err="1"/>
              <a:t>ve</a:t>
            </a:r>
            <a:r>
              <a:rPr lang="en-US" sz="2000" dirty="0"/>
              <a:t> </a:t>
            </a:r>
            <a:r>
              <a:rPr lang="en-US" sz="2000" dirty="0" err="1"/>
              <a:t>kültürler</a:t>
            </a:r>
            <a:r>
              <a:rPr lang="en-US" sz="2000" dirty="0"/>
              <a:t> </a:t>
            </a:r>
            <a:r>
              <a:rPr lang="en-US" sz="2000" dirty="0" err="1"/>
              <a:t>hakkında</a:t>
            </a:r>
            <a:r>
              <a:rPr lang="en-US" sz="2000" dirty="0"/>
              <a:t> </a:t>
            </a:r>
            <a:r>
              <a:rPr lang="en-US" sz="2000" dirty="0" err="1"/>
              <a:t>okuyun</a:t>
            </a:r>
            <a:r>
              <a:rPr lang="en-US" sz="2000" dirty="0"/>
              <a:t> </a:t>
            </a:r>
            <a:r>
              <a:rPr lang="en-US" sz="2000" dirty="0" err="1"/>
              <a:t>ve</a:t>
            </a:r>
            <a:r>
              <a:rPr lang="en-US" sz="2000" dirty="0"/>
              <a:t> </a:t>
            </a:r>
            <a:r>
              <a:rPr lang="en-US" sz="2000" dirty="0" err="1"/>
              <a:t>kendi</a:t>
            </a:r>
            <a:r>
              <a:rPr lang="en-US" sz="2000" dirty="0"/>
              <a:t> </a:t>
            </a:r>
            <a:r>
              <a:rPr lang="en-US" sz="2000" dirty="0" err="1"/>
              <a:t>kültürünüz</a:t>
            </a:r>
            <a:r>
              <a:rPr lang="en-US" sz="2000" dirty="0"/>
              <a:t> </a:t>
            </a:r>
            <a:r>
              <a:rPr lang="en-US" sz="2000" dirty="0" err="1"/>
              <a:t>ile</a:t>
            </a:r>
            <a:r>
              <a:rPr lang="en-US" sz="2000" dirty="0"/>
              <a:t> </a:t>
            </a:r>
            <a:r>
              <a:rPr lang="en-US" sz="2000" dirty="0" err="1"/>
              <a:t>okuduklarınız</a:t>
            </a:r>
            <a:r>
              <a:rPr lang="en-US" sz="2000" dirty="0"/>
              <a:t> </a:t>
            </a:r>
            <a:r>
              <a:rPr lang="en-US" sz="2000" dirty="0" err="1"/>
              <a:t>veya</a:t>
            </a:r>
            <a:r>
              <a:rPr lang="en-US" sz="2000" dirty="0"/>
              <a:t> </a:t>
            </a:r>
            <a:r>
              <a:rPr lang="en-US" sz="2000" dirty="0" err="1"/>
              <a:t>içinde</a:t>
            </a:r>
            <a:r>
              <a:rPr lang="en-US" sz="2000" dirty="0"/>
              <a:t> </a:t>
            </a:r>
            <a:r>
              <a:rPr lang="en-US" sz="2000" dirty="0" err="1"/>
              <a:t>bulunduklarınız</a:t>
            </a:r>
            <a:r>
              <a:rPr lang="en-US" sz="2000" dirty="0"/>
              <a:t> </a:t>
            </a:r>
            <a:r>
              <a:rPr lang="en-US" sz="2000" dirty="0" err="1"/>
              <a:t>arasındaki</a:t>
            </a:r>
            <a:r>
              <a:rPr lang="en-US" sz="2000" dirty="0"/>
              <a:t> </a:t>
            </a:r>
            <a:r>
              <a:rPr lang="en-US" sz="2000" dirty="0" err="1"/>
              <a:t>farklılıkları</a:t>
            </a:r>
            <a:r>
              <a:rPr lang="en-US" sz="2000" dirty="0"/>
              <a:t> </a:t>
            </a:r>
            <a:r>
              <a:rPr lang="en-US" sz="2000" dirty="0" err="1"/>
              <a:t>düşünmeye</a:t>
            </a:r>
            <a:r>
              <a:rPr lang="en-US" sz="2000" dirty="0"/>
              <a:t> </a:t>
            </a:r>
            <a:r>
              <a:rPr lang="en-US" sz="2000" dirty="0" err="1"/>
              <a:t>başlayın</a:t>
            </a:r>
            <a:r>
              <a:rPr lang="en-US" sz="2000" dirty="0" smtClean="0"/>
              <a:t>.</a:t>
            </a:r>
            <a:endParaRPr lang="tr-TR" sz="2000" dirty="0" smtClean="0"/>
          </a:p>
          <a:p>
            <a:pPr marL="0" lvl="0" indent="0">
              <a:lnSpc>
                <a:spcPct val="150000"/>
              </a:lnSpc>
              <a:spcBef>
                <a:spcPts val="0"/>
              </a:spcBef>
              <a:buNone/>
            </a:pPr>
            <a:r>
              <a:rPr lang="en-US" sz="2000" dirty="0" err="1" smtClean="0"/>
              <a:t>Yargılamayın</a:t>
            </a:r>
            <a:r>
              <a:rPr lang="en-US" sz="2000" dirty="0" smtClean="0"/>
              <a:t> </a:t>
            </a:r>
            <a:endParaRPr lang="tr-TR" sz="2000" dirty="0" smtClean="0"/>
          </a:p>
          <a:p>
            <a:pPr marL="0" lvl="0" indent="0">
              <a:lnSpc>
                <a:spcPct val="150000"/>
              </a:lnSpc>
              <a:spcBef>
                <a:spcPts val="0"/>
              </a:spcBef>
              <a:buNone/>
            </a:pPr>
            <a:r>
              <a:rPr lang="en-US" sz="2000" dirty="0" err="1" smtClean="0"/>
              <a:t>Bunun</a:t>
            </a:r>
            <a:r>
              <a:rPr lang="en-US" sz="2000" dirty="0" smtClean="0"/>
              <a:t> </a:t>
            </a:r>
            <a:r>
              <a:rPr lang="en-US" sz="2000" dirty="0" err="1"/>
              <a:t>yerine</a:t>
            </a:r>
            <a:r>
              <a:rPr lang="en-US" sz="2000" dirty="0"/>
              <a:t> </a:t>
            </a:r>
            <a:r>
              <a:rPr lang="en-US" sz="2000" dirty="0" err="1"/>
              <a:t>iş</a:t>
            </a:r>
            <a:r>
              <a:rPr lang="en-US" sz="2000" dirty="0"/>
              <a:t> </a:t>
            </a:r>
            <a:r>
              <a:rPr lang="en-US" sz="2000" dirty="0" err="1"/>
              <a:t>arkadaşınızdan</a:t>
            </a:r>
            <a:r>
              <a:rPr lang="en-US" sz="2000" dirty="0"/>
              <a:t> </a:t>
            </a:r>
            <a:r>
              <a:rPr lang="en-US" sz="2000" dirty="0" err="1"/>
              <a:t>veya</a:t>
            </a:r>
            <a:r>
              <a:rPr lang="en-US" sz="2000" dirty="0"/>
              <a:t> </a:t>
            </a:r>
            <a:r>
              <a:rPr lang="en-US" sz="2000" dirty="0" err="1"/>
              <a:t>arkadaşlarınızdan</a:t>
            </a:r>
            <a:r>
              <a:rPr lang="en-US" sz="2000" dirty="0"/>
              <a:t> </a:t>
            </a:r>
            <a:r>
              <a:rPr lang="en-US" sz="2000" dirty="0" err="1"/>
              <a:t>bilgi</a:t>
            </a:r>
            <a:r>
              <a:rPr lang="en-US" sz="2000" dirty="0"/>
              <a:t> </a:t>
            </a:r>
            <a:r>
              <a:rPr lang="en-US" sz="2000" dirty="0" err="1"/>
              <a:t>toplayarak</a:t>
            </a:r>
            <a:r>
              <a:rPr lang="en-US" sz="2000" dirty="0"/>
              <a:t> </a:t>
            </a:r>
            <a:r>
              <a:rPr lang="en-US" sz="2000" dirty="0" err="1"/>
              <a:t>başlayın</a:t>
            </a:r>
            <a:r>
              <a:rPr lang="en-US" sz="2000" dirty="0"/>
              <a:t>. </a:t>
            </a:r>
            <a:r>
              <a:rPr lang="en-US" sz="2000" dirty="0" err="1"/>
              <a:t>Neler</a:t>
            </a:r>
            <a:r>
              <a:rPr lang="en-US" sz="2000" dirty="0"/>
              <a:t> </a:t>
            </a:r>
            <a:r>
              <a:rPr lang="en-US" sz="2000" dirty="0" err="1"/>
              <a:t>olup</a:t>
            </a:r>
            <a:r>
              <a:rPr lang="en-US" sz="2000" dirty="0"/>
              <a:t> </a:t>
            </a:r>
            <a:r>
              <a:rPr lang="en-US" sz="2000" dirty="0" err="1"/>
              <a:t>bittiğini</a:t>
            </a:r>
            <a:r>
              <a:rPr lang="en-US" sz="2000" dirty="0"/>
              <a:t> </a:t>
            </a:r>
            <a:r>
              <a:rPr lang="en-US" sz="2000" dirty="0" err="1"/>
              <a:t>bildiğinizi</a:t>
            </a:r>
            <a:r>
              <a:rPr lang="en-US" sz="2000" dirty="0"/>
              <a:t> </a:t>
            </a:r>
            <a:r>
              <a:rPr lang="en-US" sz="2000" dirty="0" err="1"/>
              <a:t>varsaymadan</a:t>
            </a:r>
            <a:r>
              <a:rPr lang="en-US" sz="2000" dirty="0"/>
              <a:t> </a:t>
            </a:r>
            <a:r>
              <a:rPr lang="en-US" sz="2000" dirty="0" err="1"/>
              <a:t>önce</a:t>
            </a:r>
            <a:r>
              <a:rPr lang="en-US" sz="2000" dirty="0"/>
              <a:t> </a:t>
            </a:r>
            <a:r>
              <a:rPr lang="en-US" sz="2000" dirty="0" err="1"/>
              <a:t>tarafsız</a:t>
            </a:r>
            <a:r>
              <a:rPr lang="en-US" sz="2000" dirty="0"/>
              <a:t> </a:t>
            </a:r>
            <a:r>
              <a:rPr lang="en-US" sz="2000" dirty="0" err="1"/>
              <a:t>sorular</a:t>
            </a:r>
            <a:r>
              <a:rPr lang="en-US" sz="2000" dirty="0"/>
              <a:t> </a:t>
            </a:r>
            <a:r>
              <a:rPr lang="en-US" sz="2000" dirty="0" err="1"/>
              <a:t>sorun</a:t>
            </a:r>
            <a:r>
              <a:rPr lang="en-US" sz="2000" dirty="0"/>
              <a:t> </a:t>
            </a:r>
            <a:r>
              <a:rPr lang="en-US" sz="2000" dirty="0" err="1"/>
              <a:t>ve</a:t>
            </a:r>
            <a:r>
              <a:rPr lang="en-US" sz="2000" dirty="0"/>
              <a:t> </a:t>
            </a:r>
            <a:r>
              <a:rPr lang="en-US" sz="2000" dirty="0" err="1"/>
              <a:t>anlamı</a:t>
            </a:r>
            <a:r>
              <a:rPr lang="en-US" sz="2000" dirty="0"/>
              <a:t> </a:t>
            </a:r>
            <a:r>
              <a:rPr lang="en-US" sz="2000" dirty="0" err="1"/>
              <a:t>netleştirin</a:t>
            </a:r>
            <a:r>
              <a:rPr lang="en-US" sz="2000" dirty="0" smtClean="0"/>
              <a:t>.</a:t>
            </a:r>
            <a:endParaRPr lang="tr-TR" sz="2000" dirty="0" smtClean="0"/>
          </a:p>
          <a:p>
            <a:pPr marL="0" lvl="0" indent="0">
              <a:lnSpc>
                <a:spcPct val="150000"/>
              </a:lnSpc>
              <a:spcBef>
                <a:spcPts val="0"/>
              </a:spcBef>
              <a:buNone/>
            </a:pPr>
            <a:r>
              <a:rPr lang="en-US" sz="2000" dirty="0" err="1" smtClean="0"/>
              <a:t>Bilgi</a:t>
            </a:r>
            <a:r>
              <a:rPr lang="en-US" sz="2000" dirty="0" smtClean="0"/>
              <a:t> </a:t>
            </a:r>
            <a:r>
              <a:rPr lang="en-US" sz="2000" dirty="0" err="1"/>
              <a:t>topladıktan</a:t>
            </a:r>
            <a:r>
              <a:rPr lang="en-US" sz="2000" dirty="0"/>
              <a:t> </a:t>
            </a:r>
            <a:r>
              <a:rPr lang="en-US" sz="2000" dirty="0" err="1"/>
              <a:t>sonra</a:t>
            </a:r>
            <a:r>
              <a:rPr lang="en-US" sz="2000" dirty="0"/>
              <a:t>, </a:t>
            </a:r>
            <a:r>
              <a:rPr lang="en-US" sz="2000" dirty="0" err="1"/>
              <a:t>varsayımlarınızı</a:t>
            </a:r>
            <a:r>
              <a:rPr lang="en-US" sz="2000" dirty="0"/>
              <a:t> </a:t>
            </a:r>
            <a:r>
              <a:rPr lang="en-US" sz="2000" dirty="0" err="1"/>
              <a:t>kontrol</a:t>
            </a:r>
            <a:r>
              <a:rPr lang="en-US" sz="2000" dirty="0"/>
              <a:t> </a:t>
            </a:r>
            <a:r>
              <a:rPr lang="en-US" sz="2000" dirty="0" err="1"/>
              <a:t>etmeye</a:t>
            </a:r>
            <a:r>
              <a:rPr lang="en-US" sz="2000" dirty="0"/>
              <a:t> </a:t>
            </a:r>
            <a:r>
              <a:rPr lang="en-US" sz="2000" dirty="0" err="1"/>
              <a:t>başlayın</a:t>
            </a:r>
            <a:r>
              <a:rPr lang="en-US" sz="2000" dirty="0"/>
              <a:t> </a:t>
            </a:r>
            <a:endParaRPr lang="tr-TR" sz="2000" dirty="0" smtClean="0"/>
          </a:p>
          <a:p>
            <a:pPr marL="0" lvl="0" indent="0">
              <a:lnSpc>
                <a:spcPct val="150000"/>
              </a:lnSpc>
              <a:spcBef>
                <a:spcPts val="0"/>
              </a:spcBef>
              <a:buNone/>
            </a:pPr>
            <a:r>
              <a:rPr lang="en-US" sz="2000" dirty="0" err="1" smtClean="0"/>
              <a:t>Kültür</a:t>
            </a:r>
            <a:r>
              <a:rPr lang="en-US" sz="2000" dirty="0" smtClean="0"/>
              <a:t> </a:t>
            </a:r>
            <a:r>
              <a:rPr lang="en-US" sz="2000" dirty="0" err="1"/>
              <a:t>hakkında</a:t>
            </a:r>
            <a:r>
              <a:rPr lang="en-US" sz="2000" dirty="0"/>
              <a:t> </a:t>
            </a:r>
            <a:r>
              <a:rPr lang="en-US" sz="2000" dirty="0" err="1"/>
              <a:t>sizden</a:t>
            </a:r>
            <a:r>
              <a:rPr lang="en-US" sz="2000" dirty="0"/>
              <a:t> </a:t>
            </a:r>
            <a:r>
              <a:rPr lang="en-US" sz="2000" dirty="0" err="1"/>
              <a:t>daha</a:t>
            </a:r>
            <a:r>
              <a:rPr lang="en-US" sz="2000" dirty="0"/>
              <a:t> </a:t>
            </a:r>
            <a:r>
              <a:rPr lang="en-US" sz="2000" dirty="0" err="1"/>
              <a:t>fazlasını</a:t>
            </a:r>
            <a:r>
              <a:rPr lang="en-US" sz="2000" dirty="0"/>
              <a:t> </a:t>
            </a:r>
            <a:r>
              <a:rPr lang="en-US" sz="2000" dirty="0" err="1"/>
              <a:t>bilen</a:t>
            </a:r>
            <a:r>
              <a:rPr lang="en-US" sz="2000" dirty="0"/>
              <a:t> </a:t>
            </a:r>
            <a:r>
              <a:rPr lang="en-US" sz="2000" dirty="0" err="1"/>
              <a:t>meslektaşlarınıza</a:t>
            </a:r>
            <a:r>
              <a:rPr lang="en-US" sz="2000" dirty="0"/>
              <a:t> </a:t>
            </a:r>
            <a:r>
              <a:rPr lang="en-US" sz="2000" dirty="0" err="1"/>
              <a:t>veya</a:t>
            </a:r>
            <a:r>
              <a:rPr lang="en-US" sz="2000" dirty="0"/>
              <a:t> </a:t>
            </a:r>
            <a:r>
              <a:rPr lang="en-US" sz="2000" dirty="0" err="1"/>
              <a:t>arkadaşlarınıza</a:t>
            </a:r>
            <a:r>
              <a:rPr lang="en-US" sz="2000" dirty="0"/>
              <a:t> </a:t>
            </a:r>
            <a:r>
              <a:rPr lang="en-US" sz="2000" dirty="0" err="1"/>
              <a:t>sorun</a:t>
            </a:r>
            <a:r>
              <a:rPr lang="en-US" sz="2000" dirty="0"/>
              <a:t> </a:t>
            </a:r>
            <a:r>
              <a:rPr lang="en-US" sz="2000" dirty="0" err="1"/>
              <a:t>ve</a:t>
            </a:r>
            <a:r>
              <a:rPr lang="en-US" sz="2000" dirty="0"/>
              <a:t> </a:t>
            </a:r>
            <a:r>
              <a:rPr lang="en-US" sz="2000" dirty="0" err="1"/>
              <a:t>varsayımlarınızı</a:t>
            </a:r>
            <a:r>
              <a:rPr lang="en-US" sz="2000" dirty="0"/>
              <a:t> </a:t>
            </a:r>
            <a:r>
              <a:rPr lang="en-US" sz="2000" dirty="0" err="1"/>
              <a:t>doğru</a:t>
            </a:r>
            <a:r>
              <a:rPr lang="en-US" sz="2000" dirty="0"/>
              <a:t> </a:t>
            </a:r>
            <a:r>
              <a:rPr lang="en-US" sz="2000" dirty="0" err="1"/>
              <a:t>olduklarından</a:t>
            </a:r>
            <a:r>
              <a:rPr lang="en-US" sz="2000" dirty="0"/>
              <a:t> </a:t>
            </a:r>
            <a:r>
              <a:rPr lang="en-US" sz="2000" dirty="0" err="1"/>
              <a:t>emin</a:t>
            </a:r>
            <a:r>
              <a:rPr lang="en-US" sz="2000" dirty="0"/>
              <a:t> </a:t>
            </a:r>
            <a:r>
              <a:rPr lang="en-US" sz="2000" dirty="0" err="1"/>
              <a:t>olmak</a:t>
            </a:r>
            <a:r>
              <a:rPr lang="en-US" sz="2000" dirty="0"/>
              <a:t> </a:t>
            </a:r>
            <a:r>
              <a:rPr lang="en-US" sz="2000" dirty="0" err="1"/>
              <a:t>için</a:t>
            </a:r>
            <a:r>
              <a:rPr lang="en-US" sz="2000" dirty="0"/>
              <a:t> </a:t>
            </a:r>
            <a:r>
              <a:rPr lang="en-US" sz="2000" dirty="0" err="1"/>
              <a:t>sistematik</a:t>
            </a:r>
            <a:r>
              <a:rPr lang="en-US" sz="2000" dirty="0"/>
              <a:t> </a:t>
            </a:r>
            <a:r>
              <a:rPr lang="en-US" sz="2000" dirty="0" err="1"/>
              <a:t>olarak</a:t>
            </a:r>
            <a:r>
              <a:rPr lang="en-US" sz="2000" dirty="0"/>
              <a:t> </a:t>
            </a:r>
            <a:r>
              <a:rPr lang="en-US" sz="2000" dirty="0" err="1"/>
              <a:t>gözden</a:t>
            </a:r>
            <a:r>
              <a:rPr lang="en-US" sz="2000" dirty="0"/>
              <a:t> </a:t>
            </a:r>
            <a:r>
              <a:rPr lang="en-US" sz="2000" dirty="0" err="1"/>
              <a:t>geçirin</a:t>
            </a:r>
            <a:r>
              <a:rPr lang="en-US" sz="2000" dirty="0" smtClean="0"/>
              <a:t>.</a:t>
            </a:r>
            <a:endParaRPr lang="tr-TR" sz="2000" dirty="0" smtClean="0"/>
          </a:p>
          <a:p>
            <a:pPr marL="0" lvl="0" indent="0">
              <a:lnSpc>
                <a:spcPct val="150000"/>
              </a:lnSpc>
              <a:spcBef>
                <a:spcPts val="0"/>
              </a:spcBef>
              <a:buNone/>
            </a:pPr>
            <a:r>
              <a:rPr lang="en-US" sz="2000" dirty="0" err="1" smtClean="0"/>
              <a:t>Empati</a:t>
            </a:r>
            <a:r>
              <a:rPr lang="en-US" sz="2000" dirty="0" smtClean="0"/>
              <a:t> </a:t>
            </a:r>
            <a:r>
              <a:rPr lang="en-US" sz="2000" dirty="0" err="1" smtClean="0"/>
              <a:t>geliştirin</a:t>
            </a:r>
            <a:r>
              <a:rPr lang="tr-TR" sz="2000" smtClean="0"/>
              <a:t>.</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lvl="0">
              <a:buClr>
                <a:srgbClr val="4472C4"/>
              </a:buClr>
              <a:buSzPts val="3200"/>
            </a:pPr>
            <a:r>
              <a:rPr lang="tr-TR" sz="3200" b="1" dirty="0">
                <a:solidFill>
                  <a:schemeClr val="accent1">
                    <a:lumMod val="75000"/>
                  </a:schemeClr>
                </a:solidFill>
              </a:rPr>
              <a:t>MUTFAK SEKTÖRÜ POZİSYONLARINDA ÖNCELİK</a:t>
            </a:r>
            <a:endParaRPr sz="3200" b="1" dirty="0">
              <a:solidFill>
                <a:schemeClr val="accent1">
                  <a:lumMod val="75000"/>
                </a:schemeClr>
              </a:solidFill>
            </a:endParaRPr>
          </a:p>
        </p:txBody>
      </p:sp>
      <p:sp>
        <p:nvSpPr>
          <p:cNvPr id="135" name="Google Shape;135;p2"/>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fontScale="77500" lnSpcReduction="20000"/>
          </a:bodyPr>
          <a:lstStyle/>
          <a:p>
            <a:pPr marL="228600" lvl="0" indent="-144145">
              <a:spcBef>
                <a:spcPts val="1800"/>
              </a:spcBef>
              <a:buSzPct val="100000"/>
              <a:buNone/>
            </a:pPr>
            <a:r>
              <a:rPr lang="tr-TR" dirty="0"/>
              <a:t>Mutfak sektöründe birçok meslek var. Bu mesleklerden bazılarını “Yemek Pişirme Kültürleri” anketlerine katılan kişilerin işlerine göre 4 grup altında topladık. Bu meslek grupları ve bunların içindeki meslekler aşağıdaki gibidir ve gösterge niteliğindedir</a:t>
            </a:r>
            <a:r>
              <a:rPr lang="tr-TR" dirty="0" smtClean="0"/>
              <a:t>:</a:t>
            </a:r>
          </a:p>
          <a:p>
            <a:pPr marL="598805" lvl="0" indent="-514350">
              <a:spcBef>
                <a:spcPts val="1800"/>
              </a:spcBef>
              <a:buSzPct val="100000"/>
              <a:buAutoNum type="arabicPeriod"/>
            </a:pPr>
            <a:r>
              <a:rPr lang="tr-TR" b="1" dirty="0" smtClean="0"/>
              <a:t>Aşçı </a:t>
            </a:r>
            <a:r>
              <a:rPr lang="tr-TR" b="1" dirty="0"/>
              <a:t>ve Aşçılık Uzmanları: </a:t>
            </a:r>
            <a:r>
              <a:rPr lang="tr-TR" dirty="0"/>
              <a:t>Aşçıbaşı, Yardımcı Aşçı, Et İşlemcisi, Gastronomi Uzmanı, Pastacı, Fırıncı, Pasta Şefi, Mutfak Sanatları Teknisyeni, Butik Çikolatacı ve bazı yerel aşçılar (Pizzacı Şefi, Kebapçı (Kebapçı) vb</a:t>
            </a:r>
            <a:r>
              <a:rPr lang="tr-TR" dirty="0" smtClean="0"/>
              <a:t>.)</a:t>
            </a:r>
          </a:p>
          <a:p>
            <a:pPr marL="598805" lvl="0" indent="-514350">
              <a:spcBef>
                <a:spcPts val="1800"/>
              </a:spcBef>
              <a:buSzPct val="100000"/>
              <a:buAutoNum type="arabicPeriod"/>
            </a:pPr>
            <a:r>
              <a:rPr lang="tr-TR" b="1" dirty="0" smtClean="0"/>
              <a:t> </a:t>
            </a:r>
            <a:r>
              <a:rPr lang="tr-TR" b="1" dirty="0"/>
              <a:t>Mutfak Endüstrisi Yöneticileri / Uzmanları</a:t>
            </a:r>
            <a:r>
              <a:rPr lang="tr-TR" b="1" dirty="0" smtClean="0"/>
              <a:t>: </a:t>
            </a:r>
            <a:r>
              <a:rPr lang="tr-TR" dirty="0"/>
              <a:t>Restoran Uzmanı, Mutfak müdürü, </a:t>
            </a:r>
            <a:r>
              <a:rPr lang="tr-TR" dirty="0" err="1"/>
              <a:t>Catering</a:t>
            </a:r>
            <a:r>
              <a:rPr lang="tr-TR" dirty="0"/>
              <a:t> Şirket Müdürü, Diyetisyen, Gıda Mühendisi, Gıda Teknolojisi Teknisyeni3. Müşteri Hizmetleri: Bar görevlisi, Servis görevlisi, Servis yöneticisi, Tedarikçi, Kurye, Garson, Baş garson, Komi, Kasiyer / Telefonla müşteri hizmetleri4.Temizlik personeli / Uzman: Bulaşıkhane görevlisi, Bulaşık makinesi, Hijyen Görevlisi, Temizlik Personeli</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body" idx="1"/>
          </p:nvPr>
        </p:nvSpPr>
        <p:spPr>
          <a:xfrm>
            <a:off x="838200" y="898358"/>
            <a:ext cx="6412832" cy="5278605"/>
          </a:xfrm>
          <a:prstGeom prst="rect">
            <a:avLst/>
          </a:prstGeom>
          <a:noFill/>
          <a:ln>
            <a:noFill/>
          </a:ln>
        </p:spPr>
        <p:txBody>
          <a:bodyPr spcFirstLastPara="1" wrap="square" lIns="91425" tIns="45700" rIns="91425" bIns="45700" anchor="t" anchorCtr="0">
            <a:normAutofit fontScale="85000" lnSpcReduction="10000"/>
          </a:bodyPr>
          <a:lstStyle/>
          <a:p>
            <a:pPr marL="0" lvl="0" indent="0">
              <a:buSzPct val="100000"/>
              <a:buNone/>
            </a:pPr>
            <a:r>
              <a:rPr lang="tr-TR" b="1" dirty="0">
                <a:solidFill>
                  <a:schemeClr val="accent1">
                    <a:lumMod val="75000"/>
                  </a:schemeClr>
                </a:solidFill>
              </a:rPr>
              <a:t>1.6. Yemek ve kültür arasındaki </a:t>
            </a:r>
            <a:r>
              <a:rPr lang="tr-TR" b="1" dirty="0" smtClean="0">
                <a:solidFill>
                  <a:schemeClr val="accent1">
                    <a:lumMod val="75000"/>
                  </a:schemeClr>
                </a:solidFill>
              </a:rPr>
              <a:t>ilişki</a:t>
            </a:r>
          </a:p>
          <a:p>
            <a:pPr marL="0" lvl="0" indent="0">
              <a:buSzPct val="100000"/>
              <a:buNone/>
            </a:pPr>
            <a:r>
              <a:rPr lang="tr-TR" dirty="0" smtClean="0"/>
              <a:t>Kültürel </a:t>
            </a:r>
            <a:r>
              <a:rPr lang="tr-TR" dirty="0"/>
              <a:t>farkındalık ve yemek geleneği arasındaki bağlantı neden önemlidir</a:t>
            </a:r>
            <a:r>
              <a:rPr lang="tr-TR" dirty="0" smtClean="0"/>
              <a:t>?</a:t>
            </a:r>
          </a:p>
          <a:p>
            <a:pPr marL="0" lvl="0" indent="0">
              <a:buSzPct val="100000"/>
              <a:buNone/>
            </a:pPr>
            <a:r>
              <a:rPr lang="tr-TR" dirty="0" smtClean="0">
                <a:solidFill>
                  <a:schemeClr val="tx1"/>
                </a:solidFill>
              </a:rPr>
              <a:t>Bunun </a:t>
            </a:r>
            <a:r>
              <a:rPr lang="tr-TR" dirty="0">
                <a:solidFill>
                  <a:schemeClr val="tx1"/>
                </a:solidFill>
              </a:rPr>
              <a:t>önemli nedenleri vardır, önce kendi inançlarımızın, eylemlerimizin ve başkalarına karşı tepkilerimizin temelini anlayabildiğimizde çok daha derin bir öz-bilgi edinebiliriz. </a:t>
            </a:r>
            <a:endParaRPr lang="tr-TR" dirty="0" smtClean="0">
              <a:solidFill>
                <a:schemeClr val="tx1"/>
              </a:solidFill>
            </a:endParaRPr>
          </a:p>
          <a:p>
            <a:pPr marL="0" lvl="0" indent="0">
              <a:buSzPct val="100000"/>
              <a:buNone/>
            </a:pPr>
            <a:r>
              <a:rPr lang="tr-TR" dirty="0" smtClean="0">
                <a:solidFill>
                  <a:schemeClr val="tx1"/>
                </a:solidFill>
              </a:rPr>
              <a:t>Dahası</a:t>
            </a:r>
            <a:r>
              <a:rPr lang="tr-TR" dirty="0">
                <a:solidFill>
                  <a:schemeClr val="tx1"/>
                </a:solidFill>
              </a:rPr>
              <a:t>, kültürel yeterlilik organizasyon ve sistem düzeyini gerektirir çünkü çeşitlilik bir gerçektir, ülkelerde değişen demografik özellikler vardır</a:t>
            </a:r>
            <a:r>
              <a:rPr lang="tr-TR" dirty="0" smtClean="0">
                <a:solidFill>
                  <a:schemeClr val="tx1"/>
                </a:solidFill>
              </a:rPr>
              <a:t>.</a:t>
            </a:r>
          </a:p>
          <a:p>
            <a:pPr marL="0" lvl="0" indent="0">
              <a:buSzPct val="100000"/>
              <a:buNone/>
            </a:pPr>
            <a:r>
              <a:rPr lang="tr-TR" dirty="0" smtClean="0">
                <a:solidFill>
                  <a:schemeClr val="tx1"/>
                </a:solidFill>
              </a:rPr>
              <a:t>"</a:t>
            </a:r>
            <a:r>
              <a:rPr lang="tr-TR" dirty="0">
                <a:solidFill>
                  <a:schemeClr val="tx1"/>
                </a:solidFill>
              </a:rPr>
              <a:t>Yemek ve dil, insanların ilk öğrendiği ve isteksizlikle değiştirdikleri kültürel alışkanlıklardır." </a:t>
            </a:r>
            <a:endParaRPr lang="tr-TR" dirty="0" smtClean="0">
              <a:solidFill>
                <a:schemeClr val="tx1"/>
              </a:solidFill>
            </a:endParaRPr>
          </a:p>
          <a:p>
            <a:pPr marL="0" lvl="0" indent="0">
              <a:buSzPct val="100000"/>
              <a:buNone/>
            </a:pPr>
            <a:r>
              <a:rPr lang="tr-TR" dirty="0" err="1" smtClean="0">
                <a:solidFill>
                  <a:schemeClr val="tx1"/>
                </a:solidFill>
              </a:rPr>
              <a:t>Donna</a:t>
            </a:r>
            <a:r>
              <a:rPr lang="tr-TR" dirty="0" smtClean="0">
                <a:solidFill>
                  <a:schemeClr val="tx1"/>
                </a:solidFill>
              </a:rPr>
              <a:t> </a:t>
            </a:r>
            <a:r>
              <a:rPr lang="tr-TR" dirty="0" err="1">
                <a:solidFill>
                  <a:schemeClr val="tx1"/>
                </a:solidFill>
              </a:rPr>
              <a:t>Rae</a:t>
            </a:r>
            <a:r>
              <a:rPr lang="tr-TR" dirty="0">
                <a:solidFill>
                  <a:schemeClr val="tx1"/>
                </a:solidFill>
              </a:rPr>
              <a:t> </a:t>
            </a:r>
            <a:r>
              <a:rPr lang="tr-TR" dirty="0" err="1">
                <a:solidFill>
                  <a:schemeClr val="tx1"/>
                </a:solidFill>
              </a:rPr>
              <a:t>Gabaccia</a:t>
            </a:r>
            <a:endParaRPr dirty="0">
              <a:solidFill>
                <a:schemeClr val="tx1"/>
              </a:solidFill>
            </a:endParaRPr>
          </a:p>
        </p:txBody>
      </p:sp>
      <p:pic>
        <p:nvPicPr>
          <p:cNvPr id="265" name="Google Shape;265;p22"/>
          <p:cNvPicPr preferRelativeResize="0"/>
          <p:nvPr/>
        </p:nvPicPr>
        <p:blipFill rotWithShape="1">
          <a:blip r:embed="rId3">
            <a:alphaModFix/>
          </a:blip>
          <a:srcRect/>
          <a:stretch/>
        </p:blipFill>
        <p:spPr>
          <a:xfrm>
            <a:off x="7573545" y="1700463"/>
            <a:ext cx="4153234" cy="4219074"/>
          </a:xfrm>
          <a:prstGeom prst="rect">
            <a:avLst/>
          </a:prstGeom>
          <a:noFill/>
          <a:ln>
            <a:noFill/>
          </a:ln>
        </p:spPr>
      </p:pic>
      <p:sp>
        <p:nvSpPr>
          <p:cNvPr id="266" name="Google Shape;266;p22"/>
          <p:cNvSpPr txBox="1"/>
          <p:nvPr/>
        </p:nvSpPr>
        <p:spPr>
          <a:xfrm>
            <a:off x="8903368" y="6176211"/>
            <a:ext cx="18233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4: 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342900">
              <a:buSzPts val="2800"/>
            </a:pPr>
            <a:r>
              <a:rPr lang="tr-TR" sz="2400" dirty="0"/>
              <a:t>Yiyecekler geleneksel olarak yiyecek sağlamanın ötesine geçer ve kültürel yiyecek kalıpları yiyeceklerin ne, ne zaman, nasıl ve kiminle yenildiği ile tanımlanır</a:t>
            </a:r>
            <a:r>
              <a:rPr lang="tr-TR" sz="2400" dirty="0" smtClean="0"/>
              <a:t>.</a:t>
            </a:r>
          </a:p>
          <a:p>
            <a:pPr marL="342900">
              <a:buSzPts val="2800"/>
            </a:pPr>
            <a:r>
              <a:rPr lang="tr-TR" sz="2400" dirty="0" smtClean="0"/>
              <a:t>Etnik </a:t>
            </a:r>
            <a:r>
              <a:rPr lang="tr-TR" sz="2400" dirty="0"/>
              <a:t>gruplar ve ırksal gruplar, yiyecekleri nasıl tanımladıkları ve onları farklı ürünlerle nasıl hazırladıkları, yemeklerin zamanlaması ve sıklığı bakımından farklılık gösterir</a:t>
            </a:r>
            <a:r>
              <a:rPr lang="tr-TR" sz="2400" dirty="0" smtClean="0"/>
              <a:t>.</a:t>
            </a:r>
          </a:p>
          <a:p>
            <a:pPr marL="342900">
              <a:buSzPts val="2800"/>
            </a:pPr>
            <a:r>
              <a:rPr lang="tr-TR" sz="2400" dirty="0" smtClean="0"/>
              <a:t>Yemekler </a:t>
            </a:r>
            <a:r>
              <a:rPr lang="tr-TR" sz="2400" dirty="0"/>
              <a:t>sıklıkla sembolik yollarla kullanılır ve dini törenlerde ve sosyal olaylarda ayrılmaz bir rol oynar. Yemek yeme alışkanlıkları ile şekillenir.</a:t>
            </a:r>
            <a:endParaRPr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4"/>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ts val="2800"/>
              <a:buNone/>
            </a:pPr>
            <a:endParaRPr dirty="0"/>
          </a:p>
          <a:p>
            <a:pPr marL="0" lvl="0" indent="0">
              <a:buSzPts val="2800"/>
              <a:buNone/>
            </a:pPr>
            <a:r>
              <a:rPr lang="tr-TR" dirty="0" smtClean="0"/>
              <a:t>Yemek </a:t>
            </a:r>
            <a:r>
              <a:rPr lang="tr-TR" dirty="0"/>
              <a:t>gelenekleri ile mutfak arasındaki ilişki, </a:t>
            </a:r>
            <a:r>
              <a:rPr lang="tr-TR" dirty="0" smtClean="0"/>
              <a:t>bir Kültürler </a:t>
            </a:r>
            <a:r>
              <a:rPr lang="tr-TR" dirty="0"/>
              <a:t>arası değişim arayışını ve katılımı gerektiren süreç</a:t>
            </a:r>
            <a:r>
              <a:rPr lang="tr-TR" dirty="0" smtClean="0"/>
              <a:t>.</a:t>
            </a:r>
          </a:p>
          <a:p>
            <a:pPr marL="0" lvl="0" indent="0">
              <a:buSzPts val="2800"/>
              <a:buNone/>
            </a:pPr>
            <a:r>
              <a:rPr lang="tr-TR" dirty="0" smtClean="0"/>
              <a:t>Aşağıdaki </a:t>
            </a:r>
            <a:r>
              <a:rPr lang="tr-TR" dirty="0"/>
              <a:t>sorular, mutfak sektöründeki yeme alışkanlıkları ve kültürel konuların daha iyi anlaşılmasını sağlar</a:t>
            </a:r>
            <a:r>
              <a:rPr lang="tr-TR" dirty="0" smtClean="0"/>
              <a:t>.</a:t>
            </a:r>
          </a:p>
          <a:p>
            <a:pPr marL="0" lvl="0" indent="0">
              <a:buSzPts val="2800"/>
              <a:buNone/>
            </a:pPr>
            <a:r>
              <a:rPr lang="tr-TR" dirty="0" smtClean="0"/>
              <a:t>Ülkedeki </a:t>
            </a:r>
            <a:r>
              <a:rPr lang="tr-TR" dirty="0"/>
              <a:t>en popüler yiyecekler nelerdir</a:t>
            </a:r>
            <a:r>
              <a:rPr lang="tr-TR" dirty="0" smtClean="0"/>
              <a:t>?</a:t>
            </a:r>
          </a:p>
          <a:p>
            <a:pPr marL="0" lvl="0" indent="0">
              <a:buSzPts val="2800"/>
              <a:buNone/>
            </a:pPr>
            <a:r>
              <a:rPr lang="tr-TR" dirty="0" smtClean="0"/>
              <a:t>İnsanlar </a:t>
            </a:r>
            <a:r>
              <a:rPr lang="tr-TR" dirty="0"/>
              <a:t>bu yiyecekleri ne sıklıkla yer</a:t>
            </a:r>
            <a:r>
              <a:rPr lang="tr-TR" dirty="0" smtClean="0"/>
              <a:t>?</a:t>
            </a:r>
          </a:p>
          <a:p>
            <a:pPr marL="0" lvl="0" indent="0">
              <a:buSzPts val="2800"/>
              <a:buNone/>
            </a:pPr>
            <a:r>
              <a:rPr lang="tr-TR" dirty="0" smtClean="0"/>
              <a:t>Tatillerde </a:t>
            </a:r>
            <a:r>
              <a:rPr lang="tr-TR" dirty="0"/>
              <a:t>veya özel günlerde hangi yiyecekleri yiyorlar</a:t>
            </a:r>
            <a:r>
              <a:rPr lang="tr-TR" dirty="0" smtClean="0"/>
              <a:t>?</a:t>
            </a:r>
          </a:p>
          <a:p>
            <a:pPr marL="0" lvl="0" indent="0">
              <a:buSzPts val="2800"/>
              <a:buNone/>
            </a:pPr>
            <a:r>
              <a:rPr lang="tr-TR" dirty="0" smtClean="0"/>
              <a:t>Nasıl </a:t>
            </a:r>
            <a:r>
              <a:rPr lang="tr-TR" dirty="0"/>
              <a:t>pişirilir</a:t>
            </a:r>
            <a:r>
              <a:rPr lang="tr-TR" dirty="0" smtClean="0"/>
              <a:t>?</a:t>
            </a:r>
          </a:p>
          <a:p>
            <a:pPr marL="0" lvl="0" indent="0">
              <a:buSzPts val="2800"/>
              <a:buNone/>
            </a:pPr>
            <a:r>
              <a:rPr lang="tr-TR" dirty="0" smtClean="0"/>
              <a:t>Hangi </a:t>
            </a:r>
            <a:r>
              <a:rPr lang="tr-TR" dirty="0"/>
              <a:t>tarifler kullanılıyor</a:t>
            </a:r>
            <a:r>
              <a:rPr lang="tr-TR" dirty="0" smtClean="0"/>
              <a:t>?</a:t>
            </a:r>
          </a:p>
          <a:p>
            <a:pPr marL="0" lvl="0" indent="0">
              <a:buSzPts val="2800"/>
              <a:buNone/>
            </a:pPr>
            <a:r>
              <a:rPr lang="tr-TR" dirty="0" smtClean="0"/>
              <a:t>Genelde </a:t>
            </a:r>
            <a:r>
              <a:rPr lang="tr-TR" dirty="0"/>
              <a:t>onlara ne eşlik ediyor?</a:t>
            </a:r>
            <a:endParaRPr dirty="0"/>
          </a:p>
          <a:p>
            <a:pPr marL="0" lvl="0" indent="0" algn="l" rtl="0">
              <a:lnSpc>
                <a:spcPct val="90000"/>
              </a:lnSpc>
              <a:spcBef>
                <a:spcPts val="1000"/>
              </a:spcBef>
              <a:spcAft>
                <a:spcPts val="0"/>
              </a:spcAft>
              <a:buClr>
                <a:schemeClr val="dk1"/>
              </a:buClr>
              <a:buSzPts val="2800"/>
              <a:buNone/>
            </a:pPr>
            <a:endParaRPr dirty="0"/>
          </a:p>
        </p:txBody>
      </p:sp>
      <p:sp>
        <p:nvSpPr>
          <p:cNvPr id="277" name="Google Shape;277;p2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24"/>
          <p:cNvSpPr/>
          <p:nvPr/>
        </p:nvSpPr>
        <p:spPr>
          <a:xfrm>
            <a:off x="1157842" y="3119045"/>
            <a:ext cx="10515601" cy="92328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279" name="Google Shape;279;p24"/>
          <p:cNvSpPr/>
          <p:nvPr/>
        </p:nvSpPr>
        <p:spPr>
          <a:xfrm>
            <a:off x="3893706" y="1612815"/>
            <a:ext cx="2101933" cy="221640"/>
          </a:xfrm>
          <a:prstGeom prst="leftRightArrow">
            <a:avLst>
              <a:gd name="adj1" fmla="val 50000"/>
              <a:gd name="adj2" fmla="val 50000"/>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Metin kutusu 1"/>
          <p:cNvSpPr txBox="1"/>
          <p:nvPr/>
        </p:nvSpPr>
        <p:spPr>
          <a:xfrm>
            <a:off x="1263319" y="1536540"/>
            <a:ext cx="2354616" cy="369332"/>
          </a:xfrm>
          <a:prstGeom prst="rect">
            <a:avLst/>
          </a:prstGeom>
          <a:noFill/>
        </p:spPr>
        <p:txBody>
          <a:bodyPr wrap="square" rtlCol="0">
            <a:spAutoFit/>
          </a:bodyPr>
          <a:lstStyle/>
          <a:p>
            <a:r>
              <a:rPr lang="tr-TR" sz="1800" b="1" dirty="0"/>
              <a:t>Yemek gelenekleri</a:t>
            </a:r>
          </a:p>
        </p:txBody>
      </p:sp>
      <p:sp>
        <p:nvSpPr>
          <p:cNvPr id="3" name="Metin kutusu 2"/>
          <p:cNvSpPr txBox="1"/>
          <p:nvPr/>
        </p:nvSpPr>
        <p:spPr>
          <a:xfrm>
            <a:off x="6415642" y="1497498"/>
            <a:ext cx="2234872" cy="369332"/>
          </a:xfrm>
          <a:prstGeom prst="rect">
            <a:avLst/>
          </a:prstGeom>
          <a:noFill/>
        </p:spPr>
        <p:txBody>
          <a:bodyPr wrap="square" rtlCol="0">
            <a:spAutoFit/>
          </a:bodyPr>
          <a:lstStyle/>
          <a:p>
            <a:r>
              <a:rPr lang="tr-TR" sz="1800" b="1" dirty="0"/>
              <a:t>Mutfak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5"/>
          <p:cNvSpPr txBox="1">
            <a:spLocks noGrp="1"/>
          </p:cNvSpPr>
          <p:nvPr>
            <p:ph type="body" idx="1"/>
          </p:nvPr>
        </p:nvSpPr>
        <p:spPr>
          <a:xfrm>
            <a:off x="513348" y="810228"/>
            <a:ext cx="6737684" cy="536673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1800"/>
              <a:buNone/>
            </a:pPr>
            <a:r>
              <a:rPr lang="en-US" sz="1800" dirty="0">
                <a:latin typeface="Arial"/>
                <a:ea typeface="Arial"/>
                <a:cs typeface="Arial"/>
                <a:sym typeface="Arial"/>
              </a:rPr>
              <a:t> </a:t>
            </a:r>
            <a:endParaRPr sz="1800" dirty="0">
              <a:latin typeface="Arial"/>
              <a:ea typeface="Arial"/>
              <a:cs typeface="Arial"/>
              <a:sym typeface="Arial"/>
            </a:endParaRPr>
          </a:p>
          <a:p>
            <a:pPr marL="0" lvl="0" indent="0">
              <a:lnSpc>
                <a:spcPct val="150000"/>
              </a:lnSpc>
              <a:buNone/>
            </a:pPr>
            <a:r>
              <a:rPr lang="en-US" sz="1800" dirty="0">
                <a:latin typeface="Arial"/>
                <a:ea typeface="Arial"/>
                <a:cs typeface="Arial"/>
                <a:sym typeface="Arial"/>
              </a:rPr>
              <a:t> </a:t>
            </a:r>
            <a:r>
              <a:rPr lang="en-US" sz="2100" dirty="0">
                <a:latin typeface="Arial"/>
                <a:ea typeface="Arial"/>
                <a:cs typeface="Arial"/>
                <a:sym typeface="Arial"/>
              </a:rPr>
              <a:t> </a:t>
            </a:r>
            <a:r>
              <a:rPr lang="en-US" sz="2100" dirty="0" err="1">
                <a:latin typeface="Arial"/>
                <a:ea typeface="Arial"/>
                <a:cs typeface="Arial"/>
                <a:sym typeface="Arial"/>
              </a:rPr>
              <a:t>Yemek</a:t>
            </a:r>
            <a:r>
              <a:rPr lang="en-US" sz="2100" dirty="0">
                <a:latin typeface="Arial"/>
                <a:ea typeface="Arial"/>
                <a:cs typeface="Arial"/>
                <a:sym typeface="Arial"/>
              </a:rPr>
              <a:t> </a:t>
            </a:r>
            <a:r>
              <a:rPr lang="en-US" sz="2100" dirty="0" err="1" smtClean="0">
                <a:latin typeface="Arial"/>
                <a:ea typeface="Arial"/>
                <a:cs typeface="Arial"/>
                <a:sym typeface="Arial"/>
              </a:rPr>
              <a:t>Gelenekleri</a:t>
            </a:r>
            <a:endParaRPr lang="tr-TR" sz="2100" dirty="0" smtClean="0">
              <a:latin typeface="Arial"/>
              <a:ea typeface="Arial"/>
              <a:cs typeface="Arial"/>
              <a:sym typeface="Arial"/>
            </a:endParaRPr>
          </a:p>
          <a:p>
            <a:pPr marL="0" lvl="0" indent="0">
              <a:lnSpc>
                <a:spcPct val="150000"/>
              </a:lnSpc>
              <a:buNone/>
            </a:pPr>
            <a:r>
              <a:rPr lang="en-US" sz="2100" dirty="0" err="1" smtClean="0">
                <a:latin typeface="Arial"/>
                <a:ea typeface="Arial"/>
                <a:cs typeface="Arial"/>
                <a:sym typeface="Arial"/>
              </a:rPr>
              <a:t>Yemek</a:t>
            </a:r>
            <a:r>
              <a:rPr lang="en-US" sz="2100" dirty="0" smtClean="0">
                <a:latin typeface="Arial"/>
                <a:ea typeface="Arial"/>
                <a:cs typeface="Arial"/>
                <a:sym typeface="Arial"/>
              </a:rPr>
              <a:t> </a:t>
            </a:r>
            <a:r>
              <a:rPr lang="en-US" sz="2100" dirty="0" err="1">
                <a:latin typeface="Arial"/>
                <a:ea typeface="Arial"/>
                <a:cs typeface="Arial"/>
                <a:sym typeface="Arial"/>
              </a:rPr>
              <a:t>geleneklerine</a:t>
            </a:r>
            <a:r>
              <a:rPr lang="en-US" sz="2100" dirty="0">
                <a:latin typeface="Arial"/>
                <a:ea typeface="Arial"/>
                <a:cs typeface="Arial"/>
                <a:sym typeface="Arial"/>
              </a:rPr>
              <a:t> </a:t>
            </a:r>
            <a:r>
              <a:rPr lang="en-US" sz="2100" dirty="0" err="1">
                <a:latin typeface="Arial"/>
                <a:ea typeface="Arial"/>
                <a:cs typeface="Arial"/>
                <a:sym typeface="Arial"/>
              </a:rPr>
              <a:t>gelince</a:t>
            </a:r>
            <a:r>
              <a:rPr lang="en-US" sz="2100" dirty="0">
                <a:latin typeface="Arial"/>
                <a:ea typeface="Arial"/>
                <a:cs typeface="Arial"/>
                <a:sym typeface="Arial"/>
              </a:rPr>
              <a:t>, her </a:t>
            </a:r>
            <a:r>
              <a:rPr lang="en-US" sz="2100" dirty="0" err="1">
                <a:latin typeface="Arial"/>
                <a:ea typeface="Arial"/>
                <a:cs typeface="Arial"/>
                <a:sym typeface="Arial"/>
              </a:rPr>
              <a:t>kültür</a:t>
            </a:r>
            <a:r>
              <a:rPr lang="en-US" sz="2100" dirty="0">
                <a:latin typeface="Arial"/>
                <a:ea typeface="Arial"/>
                <a:cs typeface="Arial"/>
                <a:sym typeface="Arial"/>
              </a:rPr>
              <a:t> </a:t>
            </a:r>
            <a:r>
              <a:rPr lang="en-US" sz="2100" dirty="0" err="1">
                <a:latin typeface="Arial"/>
                <a:ea typeface="Arial"/>
                <a:cs typeface="Arial"/>
                <a:sym typeface="Arial"/>
              </a:rPr>
              <a:t>kendi</a:t>
            </a:r>
            <a:r>
              <a:rPr lang="en-US" sz="2100" dirty="0">
                <a:latin typeface="Arial"/>
                <a:ea typeface="Arial"/>
                <a:cs typeface="Arial"/>
                <a:sym typeface="Arial"/>
              </a:rPr>
              <a:t> </a:t>
            </a:r>
            <a:r>
              <a:rPr lang="en-US" sz="2100" dirty="0" err="1">
                <a:latin typeface="Arial"/>
                <a:ea typeface="Arial"/>
                <a:cs typeface="Arial"/>
                <a:sym typeface="Arial"/>
              </a:rPr>
              <a:t>geleneklerini</a:t>
            </a:r>
            <a:r>
              <a:rPr lang="en-US" sz="2100" dirty="0">
                <a:latin typeface="Arial"/>
                <a:ea typeface="Arial"/>
                <a:cs typeface="Arial"/>
                <a:sym typeface="Arial"/>
              </a:rPr>
              <a:t> </a:t>
            </a:r>
            <a:r>
              <a:rPr lang="en-US" sz="2100" dirty="0" err="1">
                <a:latin typeface="Arial"/>
                <a:ea typeface="Arial"/>
                <a:cs typeface="Arial"/>
                <a:sym typeface="Arial"/>
              </a:rPr>
              <a:t>ve</a:t>
            </a:r>
            <a:r>
              <a:rPr lang="en-US" sz="2100" dirty="0">
                <a:latin typeface="Arial"/>
                <a:ea typeface="Arial"/>
                <a:cs typeface="Arial"/>
                <a:sym typeface="Arial"/>
              </a:rPr>
              <a:t> </a:t>
            </a:r>
            <a:r>
              <a:rPr lang="en-US" sz="2100" dirty="0" err="1">
                <a:latin typeface="Arial"/>
                <a:ea typeface="Arial"/>
                <a:cs typeface="Arial"/>
                <a:sym typeface="Arial"/>
              </a:rPr>
              <a:t>görgü</a:t>
            </a:r>
            <a:r>
              <a:rPr lang="en-US" sz="2100" dirty="0">
                <a:latin typeface="Arial"/>
                <a:ea typeface="Arial"/>
                <a:cs typeface="Arial"/>
                <a:sym typeface="Arial"/>
              </a:rPr>
              <a:t> </a:t>
            </a:r>
            <a:r>
              <a:rPr lang="en-US" sz="2100" dirty="0" err="1">
                <a:latin typeface="Arial"/>
                <a:ea typeface="Arial"/>
                <a:cs typeface="Arial"/>
                <a:sym typeface="Arial"/>
              </a:rPr>
              <a:t>kurallarını</a:t>
            </a:r>
            <a:r>
              <a:rPr lang="en-US" sz="2100" dirty="0">
                <a:latin typeface="Arial"/>
                <a:ea typeface="Arial"/>
                <a:cs typeface="Arial"/>
                <a:sym typeface="Arial"/>
              </a:rPr>
              <a:t> </a:t>
            </a:r>
            <a:r>
              <a:rPr lang="en-US" sz="2100" dirty="0" err="1">
                <a:latin typeface="Arial"/>
                <a:ea typeface="Arial"/>
                <a:cs typeface="Arial"/>
                <a:sym typeface="Arial"/>
              </a:rPr>
              <a:t>benimsemiştir</a:t>
            </a:r>
            <a:r>
              <a:rPr lang="en-US" sz="2100" dirty="0" smtClean="0">
                <a:latin typeface="Arial"/>
                <a:ea typeface="Arial"/>
                <a:cs typeface="Arial"/>
                <a:sym typeface="Arial"/>
              </a:rPr>
              <a:t>;</a:t>
            </a:r>
            <a:endParaRPr lang="tr-TR" sz="2100" dirty="0" smtClean="0">
              <a:latin typeface="Arial"/>
              <a:ea typeface="Arial"/>
              <a:cs typeface="Arial"/>
              <a:sym typeface="Arial"/>
            </a:endParaRPr>
          </a:p>
          <a:p>
            <a:pPr marL="0" lvl="0" indent="0">
              <a:lnSpc>
                <a:spcPct val="150000"/>
              </a:lnSpc>
              <a:buNone/>
            </a:pPr>
            <a:r>
              <a:rPr lang="en-US" sz="2100" dirty="0" err="1" smtClean="0">
                <a:latin typeface="Arial"/>
                <a:ea typeface="Arial"/>
                <a:cs typeface="Arial"/>
                <a:sym typeface="Arial"/>
              </a:rPr>
              <a:t>Dünyadan</a:t>
            </a:r>
            <a:r>
              <a:rPr lang="en-US" sz="2100" dirty="0" smtClean="0">
                <a:latin typeface="Arial"/>
                <a:ea typeface="Arial"/>
                <a:cs typeface="Arial"/>
                <a:sym typeface="Arial"/>
              </a:rPr>
              <a:t> </a:t>
            </a:r>
            <a:r>
              <a:rPr lang="en-US" sz="2100" dirty="0" err="1">
                <a:latin typeface="Arial"/>
                <a:ea typeface="Arial"/>
                <a:cs typeface="Arial"/>
                <a:sym typeface="Arial"/>
              </a:rPr>
              <a:t>ilginç</a:t>
            </a:r>
            <a:r>
              <a:rPr lang="en-US" sz="2100" dirty="0">
                <a:latin typeface="Arial"/>
                <a:ea typeface="Arial"/>
                <a:cs typeface="Arial"/>
                <a:sym typeface="Arial"/>
              </a:rPr>
              <a:t> </a:t>
            </a:r>
            <a:r>
              <a:rPr lang="en-US" sz="2100" dirty="0" err="1">
                <a:latin typeface="Arial"/>
                <a:ea typeface="Arial"/>
                <a:cs typeface="Arial"/>
                <a:sym typeface="Arial"/>
              </a:rPr>
              <a:t>yemek</a:t>
            </a:r>
            <a:r>
              <a:rPr lang="en-US" sz="2100" dirty="0">
                <a:latin typeface="Arial"/>
                <a:ea typeface="Arial"/>
                <a:cs typeface="Arial"/>
                <a:sym typeface="Arial"/>
              </a:rPr>
              <a:t> </a:t>
            </a:r>
            <a:r>
              <a:rPr lang="en-US" sz="2100" dirty="0" err="1">
                <a:latin typeface="Arial"/>
                <a:ea typeface="Arial"/>
                <a:cs typeface="Arial"/>
                <a:sym typeface="Arial"/>
              </a:rPr>
              <a:t>gelenekleri</a:t>
            </a:r>
            <a:r>
              <a:rPr lang="en-US" sz="2100" dirty="0" smtClean="0">
                <a:latin typeface="Arial"/>
                <a:ea typeface="Arial"/>
                <a:cs typeface="Arial"/>
                <a:sym typeface="Arial"/>
              </a:rPr>
              <a:t>:</a:t>
            </a:r>
            <a:endParaRPr lang="tr-TR" sz="2100" dirty="0" smtClean="0">
              <a:latin typeface="Arial"/>
              <a:ea typeface="Arial"/>
              <a:cs typeface="Arial"/>
              <a:sym typeface="Arial"/>
            </a:endParaRPr>
          </a:p>
          <a:p>
            <a:pPr marL="0" lvl="0" indent="0">
              <a:lnSpc>
                <a:spcPct val="150000"/>
              </a:lnSpc>
              <a:buNone/>
            </a:pPr>
            <a:r>
              <a:rPr lang="en-US" sz="2100" dirty="0" err="1" smtClean="0">
                <a:latin typeface="Arial"/>
                <a:ea typeface="Arial"/>
                <a:cs typeface="Arial"/>
                <a:sym typeface="Arial"/>
              </a:rPr>
              <a:t>Tayland</a:t>
            </a:r>
            <a:r>
              <a:rPr lang="en-US" sz="2100" dirty="0">
                <a:latin typeface="Arial"/>
                <a:ea typeface="Arial"/>
                <a:cs typeface="Arial"/>
                <a:sym typeface="Arial"/>
              </a:rPr>
              <a:t>: </a:t>
            </a:r>
            <a:r>
              <a:rPr lang="en-US" sz="2100" dirty="0" err="1">
                <a:latin typeface="Arial"/>
                <a:ea typeface="Arial"/>
                <a:cs typeface="Arial"/>
                <a:sym typeface="Arial"/>
              </a:rPr>
              <a:t>Çatal</a:t>
            </a:r>
            <a:r>
              <a:rPr lang="en-US" sz="2100" dirty="0">
                <a:latin typeface="Arial"/>
                <a:ea typeface="Arial"/>
                <a:cs typeface="Arial"/>
                <a:sym typeface="Arial"/>
              </a:rPr>
              <a:t> </a:t>
            </a:r>
            <a:r>
              <a:rPr lang="en-US" sz="2100" dirty="0" err="1">
                <a:latin typeface="Arial"/>
                <a:ea typeface="Arial"/>
                <a:cs typeface="Arial"/>
                <a:sym typeface="Arial"/>
              </a:rPr>
              <a:t>kullanmayınİtalya</a:t>
            </a:r>
            <a:r>
              <a:rPr lang="en-US" sz="2100" dirty="0">
                <a:latin typeface="Arial"/>
                <a:ea typeface="Arial"/>
                <a:cs typeface="Arial"/>
                <a:sym typeface="Arial"/>
              </a:rPr>
              <a:t>; Parmesan + </a:t>
            </a:r>
            <a:r>
              <a:rPr lang="en-US" sz="2100" dirty="0" err="1">
                <a:latin typeface="Arial"/>
                <a:ea typeface="Arial"/>
                <a:cs typeface="Arial"/>
                <a:sym typeface="Arial"/>
              </a:rPr>
              <a:t>Deniz</a:t>
            </a:r>
            <a:r>
              <a:rPr lang="en-US" sz="2100" dirty="0">
                <a:latin typeface="Arial"/>
                <a:ea typeface="Arial"/>
                <a:cs typeface="Arial"/>
                <a:sym typeface="Arial"/>
              </a:rPr>
              <a:t> </a:t>
            </a:r>
            <a:r>
              <a:rPr lang="en-US" sz="2100" dirty="0" err="1">
                <a:latin typeface="Arial"/>
                <a:ea typeface="Arial"/>
                <a:cs typeface="Arial"/>
                <a:sym typeface="Arial"/>
              </a:rPr>
              <a:t>Ürünlerinden</a:t>
            </a:r>
            <a:r>
              <a:rPr lang="en-US" sz="2100" dirty="0">
                <a:latin typeface="Arial"/>
                <a:ea typeface="Arial"/>
                <a:cs typeface="Arial"/>
                <a:sym typeface="Arial"/>
              </a:rPr>
              <a:t> </a:t>
            </a:r>
            <a:r>
              <a:rPr lang="en-US" sz="2100" dirty="0" err="1">
                <a:latin typeface="Arial"/>
                <a:ea typeface="Arial"/>
                <a:cs typeface="Arial"/>
                <a:sym typeface="Arial"/>
              </a:rPr>
              <a:t>Uzak</a:t>
            </a:r>
            <a:r>
              <a:rPr lang="en-US" sz="2100" dirty="0">
                <a:latin typeface="Arial"/>
                <a:ea typeface="Arial"/>
                <a:cs typeface="Arial"/>
                <a:sym typeface="Arial"/>
              </a:rPr>
              <a:t> </a:t>
            </a:r>
            <a:r>
              <a:rPr lang="en-US" sz="2100" dirty="0" err="1" smtClean="0">
                <a:latin typeface="Arial"/>
                <a:ea typeface="Arial"/>
                <a:cs typeface="Arial"/>
                <a:sym typeface="Arial"/>
              </a:rPr>
              <a:t>Durun</a:t>
            </a:r>
            <a:endParaRPr lang="tr-TR" sz="2100" dirty="0" smtClean="0">
              <a:latin typeface="Arial"/>
              <a:ea typeface="Arial"/>
              <a:cs typeface="Arial"/>
              <a:sym typeface="Arial"/>
            </a:endParaRPr>
          </a:p>
          <a:p>
            <a:pPr marL="0" lvl="0" indent="0">
              <a:lnSpc>
                <a:spcPct val="150000"/>
              </a:lnSpc>
              <a:buNone/>
            </a:pPr>
            <a:r>
              <a:rPr lang="en-US" sz="2100" dirty="0" err="1" smtClean="0">
                <a:latin typeface="Arial"/>
                <a:ea typeface="Arial"/>
                <a:cs typeface="Arial"/>
                <a:sym typeface="Arial"/>
              </a:rPr>
              <a:t>Portekiz</a:t>
            </a:r>
            <a:r>
              <a:rPr lang="en-US" sz="2100" dirty="0">
                <a:latin typeface="Arial"/>
                <a:ea typeface="Arial"/>
                <a:cs typeface="Arial"/>
                <a:sym typeface="Arial"/>
              </a:rPr>
              <a:t>: </a:t>
            </a:r>
            <a:r>
              <a:rPr lang="en-US" sz="2100" dirty="0" err="1">
                <a:latin typeface="Arial"/>
                <a:ea typeface="Arial"/>
                <a:cs typeface="Arial"/>
                <a:sym typeface="Arial"/>
              </a:rPr>
              <a:t>Tuz</a:t>
            </a:r>
            <a:r>
              <a:rPr lang="en-US" sz="2100" dirty="0">
                <a:latin typeface="Arial"/>
                <a:ea typeface="Arial"/>
                <a:cs typeface="Arial"/>
                <a:sym typeface="Arial"/>
              </a:rPr>
              <a:t> </a:t>
            </a:r>
            <a:r>
              <a:rPr lang="en-US" sz="2100" dirty="0" err="1">
                <a:latin typeface="Arial"/>
                <a:ea typeface="Arial"/>
                <a:cs typeface="Arial"/>
                <a:sym typeface="Arial"/>
              </a:rPr>
              <a:t>ve</a:t>
            </a:r>
            <a:r>
              <a:rPr lang="en-US" sz="2100" dirty="0">
                <a:latin typeface="Arial"/>
                <a:ea typeface="Arial"/>
                <a:cs typeface="Arial"/>
                <a:sym typeface="Arial"/>
              </a:rPr>
              <a:t> </a:t>
            </a:r>
            <a:r>
              <a:rPr lang="en-US" sz="2100" dirty="0" err="1">
                <a:latin typeface="Arial"/>
                <a:ea typeface="Arial"/>
                <a:cs typeface="Arial"/>
                <a:sym typeface="Arial"/>
              </a:rPr>
              <a:t>karabiber</a:t>
            </a:r>
            <a:r>
              <a:rPr lang="en-US" sz="2100" dirty="0">
                <a:latin typeface="Arial"/>
                <a:ea typeface="Arial"/>
                <a:cs typeface="Arial"/>
                <a:sym typeface="Arial"/>
              </a:rPr>
              <a:t> yok (</a:t>
            </a:r>
            <a:r>
              <a:rPr lang="en-US" sz="2100" dirty="0" err="1">
                <a:latin typeface="Arial"/>
                <a:ea typeface="Arial"/>
                <a:cs typeface="Arial"/>
                <a:sym typeface="Arial"/>
              </a:rPr>
              <a:t>Portekiz'de</a:t>
            </a:r>
            <a:r>
              <a:rPr lang="en-US" sz="2100" dirty="0">
                <a:latin typeface="Arial"/>
                <a:ea typeface="Arial"/>
                <a:cs typeface="Arial"/>
                <a:sym typeface="Arial"/>
              </a:rPr>
              <a:t>, </a:t>
            </a:r>
            <a:r>
              <a:rPr lang="en-US" sz="2100" dirty="0" err="1">
                <a:latin typeface="Arial"/>
                <a:ea typeface="Arial"/>
                <a:cs typeface="Arial"/>
                <a:sym typeface="Arial"/>
              </a:rPr>
              <a:t>bir</a:t>
            </a:r>
            <a:r>
              <a:rPr lang="en-US" sz="2100" dirty="0">
                <a:latin typeface="Arial"/>
                <a:ea typeface="Arial"/>
                <a:cs typeface="Arial"/>
                <a:sym typeface="Arial"/>
              </a:rPr>
              <a:t> </a:t>
            </a:r>
            <a:r>
              <a:rPr lang="en-US" sz="2100" dirty="0" err="1">
                <a:latin typeface="Arial"/>
                <a:ea typeface="Arial"/>
                <a:cs typeface="Arial"/>
                <a:sym typeface="Arial"/>
              </a:rPr>
              <a:t>restoranda</a:t>
            </a:r>
            <a:r>
              <a:rPr lang="en-US" sz="2100" dirty="0">
                <a:latin typeface="Arial"/>
                <a:ea typeface="Arial"/>
                <a:cs typeface="Arial"/>
                <a:sym typeface="Arial"/>
              </a:rPr>
              <a:t> </a:t>
            </a:r>
            <a:r>
              <a:rPr lang="en-US" sz="2100" dirty="0" err="1">
                <a:latin typeface="Arial"/>
                <a:ea typeface="Arial"/>
                <a:cs typeface="Arial"/>
                <a:sym typeface="Arial"/>
              </a:rPr>
              <a:t>tuz</a:t>
            </a:r>
            <a:r>
              <a:rPr lang="en-US" sz="2100" dirty="0">
                <a:latin typeface="Arial"/>
                <a:ea typeface="Arial"/>
                <a:cs typeface="Arial"/>
                <a:sym typeface="Arial"/>
              </a:rPr>
              <a:t> </a:t>
            </a:r>
            <a:r>
              <a:rPr lang="en-US" sz="2100" dirty="0" err="1">
                <a:latin typeface="Arial"/>
                <a:ea typeface="Arial"/>
                <a:cs typeface="Arial"/>
                <a:sym typeface="Arial"/>
              </a:rPr>
              <a:t>ve</a:t>
            </a:r>
            <a:r>
              <a:rPr lang="en-US" sz="2100" dirty="0">
                <a:latin typeface="Arial"/>
                <a:ea typeface="Arial"/>
                <a:cs typeface="Arial"/>
                <a:sym typeface="Arial"/>
              </a:rPr>
              <a:t> </a:t>
            </a:r>
            <a:r>
              <a:rPr lang="en-US" sz="2100" dirty="0" err="1">
                <a:latin typeface="Arial"/>
                <a:ea typeface="Arial"/>
                <a:cs typeface="Arial"/>
                <a:sym typeface="Arial"/>
              </a:rPr>
              <a:t>karabiber</a:t>
            </a:r>
            <a:r>
              <a:rPr lang="en-US" sz="2100" dirty="0">
                <a:latin typeface="Arial"/>
                <a:ea typeface="Arial"/>
                <a:cs typeface="Arial"/>
                <a:sym typeface="Arial"/>
              </a:rPr>
              <a:t> </a:t>
            </a:r>
            <a:r>
              <a:rPr lang="en-US" sz="2100" dirty="0" err="1">
                <a:latin typeface="Arial"/>
                <a:ea typeface="Arial"/>
                <a:cs typeface="Arial"/>
                <a:sym typeface="Arial"/>
              </a:rPr>
              <a:t>istemek</a:t>
            </a:r>
            <a:r>
              <a:rPr lang="en-US" sz="2100" dirty="0">
                <a:latin typeface="Arial"/>
                <a:ea typeface="Arial"/>
                <a:cs typeface="Arial"/>
                <a:sym typeface="Arial"/>
              </a:rPr>
              <a:t>, </a:t>
            </a:r>
            <a:r>
              <a:rPr lang="en-US" sz="2100" dirty="0" err="1">
                <a:latin typeface="Arial"/>
                <a:ea typeface="Arial"/>
                <a:cs typeface="Arial"/>
                <a:sym typeface="Arial"/>
              </a:rPr>
              <a:t>şef</a:t>
            </a:r>
            <a:r>
              <a:rPr lang="en-US" sz="2100" dirty="0">
                <a:latin typeface="Arial"/>
                <a:ea typeface="Arial"/>
                <a:cs typeface="Arial"/>
                <a:sym typeface="Arial"/>
              </a:rPr>
              <a:t> </a:t>
            </a:r>
            <a:r>
              <a:rPr lang="en-US" sz="2100" dirty="0" err="1">
                <a:latin typeface="Arial"/>
                <a:ea typeface="Arial"/>
                <a:cs typeface="Arial"/>
                <a:sym typeface="Arial"/>
              </a:rPr>
              <a:t>ve</a:t>
            </a:r>
            <a:r>
              <a:rPr lang="en-US" sz="2100" dirty="0">
                <a:latin typeface="Arial"/>
                <a:ea typeface="Arial"/>
                <a:cs typeface="Arial"/>
                <a:sym typeface="Arial"/>
              </a:rPr>
              <a:t> </a:t>
            </a:r>
            <a:r>
              <a:rPr lang="en-US" sz="2100" dirty="0" err="1">
                <a:latin typeface="Arial"/>
                <a:ea typeface="Arial"/>
                <a:cs typeface="Arial"/>
                <a:sym typeface="Arial"/>
              </a:rPr>
              <a:t>yemek</a:t>
            </a:r>
            <a:r>
              <a:rPr lang="en-US" sz="2100" dirty="0">
                <a:latin typeface="Arial"/>
                <a:ea typeface="Arial"/>
                <a:cs typeface="Arial"/>
                <a:sym typeface="Arial"/>
              </a:rPr>
              <a:t> </a:t>
            </a:r>
            <a:r>
              <a:rPr lang="en-US" sz="2100" dirty="0" err="1">
                <a:latin typeface="Arial"/>
                <a:ea typeface="Arial"/>
                <a:cs typeface="Arial"/>
                <a:sym typeface="Arial"/>
              </a:rPr>
              <a:t>pişirme</a:t>
            </a:r>
            <a:r>
              <a:rPr lang="en-US" sz="2100" dirty="0">
                <a:latin typeface="Arial"/>
                <a:ea typeface="Arial"/>
                <a:cs typeface="Arial"/>
                <a:sym typeface="Arial"/>
              </a:rPr>
              <a:t> </a:t>
            </a:r>
            <a:r>
              <a:rPr lang="en-US" sz="2100" dirty="0" err="1">
                <a:latin typeface="Arial"/>
                <a:ea typeface="Arial"/>
                <a:cs typeface="Arial"/>
                <a:sym typeface="Arial"/>
              </a:rPr>
              <a:t>becerileri</a:t>
            </a:r>
            <a:r>
              <a:rPr lang="en-US" sz="2100" dirty="0">
                <a:latin typeface="Arial"/>
                <a:ea typeface="Arial"/>
                <a:cs typeface="Arial"/>
                <a:sym typeface="Arial"/>
              </a:rPr>
              <a:t> </a:t>
            </a:r>
            <a:r>
              <a:rPr lang="en-US" sz="2100" dirty="0" err="1">
                <a:latin typeface="Arial"/>
                <a:ea typeface="Arial"/>
                <a:cs typeface="Arial"/>
                <a:sym typeface="Arial"/>
              </a:rPr>
              <a:t>için</a:t>
            </a:r>
            <a:r>
              <a:rPr lang="en-US" sz="2100" dirty="0">
                <a:latin typeface="Arial"/>
                <a:ea typeface="Arial"/>
                <a:cs typeface="Arial"/>
                <a:sym typeface="Arial"/>
              </a:rPr>
              <a:t> </a:t>
            </a:r>
            <a:r>
              <a:rPr lang="en-US" sz="2100" dirty="0" err="1">
                <a:latin typeface="Arial"/>
                <a:ea typeface="Arial"/>
                <a:cs typeface="Arial"/>
                <a:sym typeface="Arial"/>
              </a:rPr>
              <a:t>çok</a:t>
            </a:r>
            <a:r>
              <a:rPr lang="en-US" sz="2100" dirty="0">
                <a:latin typeface="Arial"/>
                <a:ea typeface="Arial"/>
                <a:cs typeface="Arial"/>
                <a:sym typeface="Arial"/>
              </a:rPr>
              <a:t> </a:t>
            </a:r>
            <a:r>
              <a:rPr lang="en-US" sz="2100" dirty="0" err="1">
                <a:latin typeface="Arial"/>
                <a:ea typeface="Arial"/>
                <a:cs typeface="Arial"/>
                <a:sym typeface="Arial"/>
              </a:rPr>
              <a:t>büyük</a:t>
            </a:r>
            <a:r>
              <a:rPr lang="en-US" sz="2100" dirty="0">
                <a:latin typeface="Arial"/>
                <a:ea typeface="Arial"/>
                <a:cs typeface="Arial"/>
                <a:sym typeface="Arial"/>
              </a:rPr>
              <a:t> </a:t>
            </a:r>
            <a:r>
              <a:rPr lang="en-US" sz="2100" dirty="0" err="1">
                <a:latin typeface="Arial"/>
                <a:ea typeface="Arial"/>
                <a:cs typeface="Arial"/>
                <a:sym typeface="Arial"/>
              </a:rPr>
              <a:t>bir</a:t>
            </a:r>
            <a:r>
              <a:rPr lang="en-US" sz="2100" dirty="0">
                <a:latin typeface="Arial"/>
                <a:ea typeface="Arial"/>
                <a:cs typeface="Arial"/>
                <a:sym typeface="Arial"/>
              </a:rPr>
              <a:t> </a:t>
            </a:r>
            <a:r>
              <a:rPr lang="en-US" sz="2100" dirty="0" err="1">
                <a:latin typeface="Arial"/>
                <a:ea typeface="Arial"/>
                <a:cs typeface="Arial"/>
                <a:sym typeface="Arial"/>
              </a:rPr>
              <a:t>suçtur</a:t>
            </a:r>
            <a:r>
              <a:rPr lang="en-US" sz="2100" dirty="0" smtClean="0">
                <a:latin typeface="Arial"/>
                <a:ea typeface="Arial"/>
                <a:cs typeface="Arial"/>
                <a:sym typeface="Arial"/>
              </a:rPr>
              <a:t>.</a:t>
            </a:r>
            <a:endParaRPr lang="tr-TR" sz="2100" dirty="0" smtClean="0">
              <a:latin typeface="Arial"/>
              <a:ea typeface="Arial"/>
              <a:cs typeface="Arial"/>
              <a:sym typeface="Arial"/>
            </a:endParaRPr>
          </a:p>
          <a:p>
            <a:pPr marL="0" lvl="0" indent="0">
              <a:lnSpc>
                <a:spcPct val="150000"/>
              </a:lnSpc>
              <a:buNone/>
            </a:pPr>
            <a:r>
              <a:rPr lang="en-US" sz="2100" dirty="0" err="1" smtClean="0">
                <a:latin typeface="Arial"/>
                <a:ea typeface="Arial"/>
                <a:cs typeface="Arial"/>
                <a:sym typeface="Arial"/>
              </a:rPr>
              <a:t>Güney</a:t>
            </a:r>
            <a:r>
              <a:rPr lang="en-US" sz="2100" dirty="0" smtClean="0">
                <a:latin typeface="Arial"/>
                <a:ea typeface="Arial"/>
                <a:cs typeface="Arial"/>
                <a:sym typeface="Arial"/>
              </a:rPr>
              <a:t> </a:t>
            </a:r>
            <a:r>
              <a:rPr lang="en-US" sz="2100" dirty="0">
                <a:latin typeface="Arial"/>
                <a:ea typeface="Arial"/>
                <a:cs typeface="Arial"/>
                <a:sym typeface="Arial"/>
              </a:rPr>
              <a:t>Kore: </a:t>
            </a:r>
            <a:r>
              <a:rPr lang="en-US" sz="2100" dirty="0" err="1">
                <a:latin typeface="Arial"/>
                <a:ea typeface="Arial"/>
                <a:cs typeface="Arial"/>
                <a:sym typeface="Arial"/>
              </a:rPr>
              <a:t>Yemeğe</a:t>
            </a:r>
            <a:r>
              <a:rPr lang="en-US" sz="2100" dirty="0">
                <a:latin typeface="Arial"/>
                <a:ea typeface="Arial"/>
                <a:cs typeface="Arial"/>
                <a:sym typeface="Arial"/>
              </a:rPr>
              <a:t> </a:t>
            </a:r>
            <a:r>
              <a:rPr lang="en-US" sz="2100" dirty="0" err="1">
                <a:latin typeface="Arial"/>
                <a:ea typeface="Arial"/>
                <a:cs typeface="Arial"/>
                <a:sym typeface="Arial"/>
              </a:rPr>
              <a:t>başlamadan</a:t>
            </a:r>
            <a:r>
              <a:rPr lang="en-US" sz="2100" dirty="0">
                <a:latin typeface="Arial"/>
                <a:ea typeface="Arial"/>
                <a:cs typeface="Arial"/>
                <a:sym typeface="Arial"/>
              </a:rPr>
              <a:t> </a:t>
            </a:r>
            <a:r>
              <a:rPr lang="en-US" sz="2100" dirty="0" err="1">
                <a:latin typeface="Arial"/>
                <a:ea typeface="Arial"/>
                <a:cs typeface="Arial"/>
                <a:sym typeface="Arial"/>
              </a:rPr>
              <a:t>önce</a:t>
            </a:r>
            <a:r>
              <a:rPr lang="en-US" sz="2100" dirty="0">
                <a:latin typeface="Arial"/>
                <a:ea typeface="Arial"/>
                <a:cs typeface="Arial"/>
                <a:sym typeface="Arial"/>
              </a:rPr>
              <a:t>, </a:t>
            </a:r>
            <a:r>
              <a:rPr lang="en-US" sz="2100" dirty="0" err="1">
                <a:latin typeface="Arial"/>
                <a:ea typeface="Arial"/>
                <a:cs typeface="Arial"/>
                <a:sym typeface="Arial"/>
              </a:rPr>
              <a:t>masadaki</a:t>
            </a:r>
            <a:r>
              <a:rPr lang="en-US" sz="2100" dirty="0">
                <a:latin typeface="Arial"/>
                <a:ea typeface="Arial"/>
                <a:cs typeface="Arial"/>
                <a:sym typeface="Arial"/>
              </a:rPr>
              <a:t> </a:t>
            </a:r>
            <a:r>
              <a:rPr lang="en-US" sz="2100" dirty="0" err="1">
                <a:latin typeface="Arial"/>
                <a:ea typeface="Arial"/>
                <a:cs typeface="Arial"/>
                <a:sym typeface="Arial"/>
              </a:rPr>
              <a:t>yaşlıların</a:t>
            </a:r>
            <a:r>
              <a:rPr lang="en-US" sz="2100" dirty="0">
                <a:latin typeface="Arial"/>
                <a:ea typeface="Arial"/>
                <a:cs typeface="Arial"/>
                <a:sym typeface="Arial"/>
              </a:rPr>
              <a:t> </a:t>
            </a:r>
            <a:r>
              <a:rPr lang="en-US" sz="2100" dirty="0" err="1">
                <a:latin typeface="Arial"/>
                <a:ea typeface="Arial"/>
                <a:cs typeface="Arial"/>
                <a:sym typeface="Arial"/>
              </a:rPr>
              <a:t>ve</a:t>
            </a:r>
            <a:r>
              <a:rPr lang="en-US" sz="2100" dirty="0">
                <a:latin typeface="Arial"/>
                <a:ea typeface="Arial"/>
                <a:cs typeface="Arial"/>
                <a:sym typeface="Arial"/>
              </a:rPr>
              <a:t> </a:t>
            </a:r>
            <a:r>
              <a:rPr lang="en-US" sz="2100" dirty="0" err="1">
                <a:latin typeface="Arial"/>
                <a:ea typeface="Arial"/>
                <a:cs typeface="Arial"/>
                <a:sym typeface="Arial"/>
              </a:rPr>
              <a:t>yaşlıların</a:t>
            </a:r>
            <a:r>
              <a:rPr lang="en-US" sz="2100" dirty="0">
                <a:latin typeface="Arial"/>
                <a:ea typeface="Arial"/>
                <a:cs typeface="Arial"/>
                <a:sym typeface="Arial"/>
              </a:rPr>
              <a:t> </a:t>
            </a:r>
            <a:r>
              <a:rPr lang="en-US" sz="2100" dirty="0" err="1">
                <a:latin typeface="Arial"/>
                <a:ea typeface="Arial"/>
                <a:cs typeface="Arial"/>
                <a:sym typeface="Arial"/>
              </a:rPr>
              <a:t>önce</a:t>
            </a:r>
            <a:r>
              <a:rPr lang="en-US" sz="2100" dirty="0">
                <a:latin typeface="Arial"/>
                <a:ea typeface="Arial"/>
                <a:cs typeface="Arial"/>
                <a:sym typeface="Arial"/>
              </a:rPr>
              <a:t> </a:t>
            </a:r>
            <a:r>
              <a:rPr lang="en-US" sz="2100" dirty="0" err="1">
                <a:latin typeface="Arial"/>
                <a:ea typeface="Arial"/>
                <a:cs typeface="Arial"/>
                <a:sym typeface="Arial"/>
              </a:rPr>
              <a:t>yemeye</a:t>
            </a:r>
            <a:r>
              <a:rPr lang="en-US" sz="2100" dirty="0">
                <a:latin typeface="Arial"/>
                <a:ea typeface="Arial"/>
                <a:cs typeface="Arial"/>
                <a:sym typeface="Arial"/>
              </a:rPr>
              <a:t> </a:t>
            </a:r>
            <a:r>
              <a:rPr lang="en-US" sz="2100" dirty="0" err="1">
                <a:latin typeface="Arial"/>
                <a:ea typeface="Arial"/>
                <a:cs typeface="Arial"/>
                <a:sym typeface="Arial"/>
              </a:rPr>
              <a:t>başladıklarından</a:t>
            </a:r>
            <a:r>
              <a:rPr lang="en-US" sz="2100" dirty="0">
                <a:latin typeface="Arial"/>
                <a:ea typeface="Arial"/>
                <a:cs typeface="Arial"/>
                <a:sym typeface="Arial"/>
              </a:rPr>
              <a:t> </a:t>
            </a:r>
            <a:r>
              <a:rPr lang="en-US" sz="2100" dirty="0" err="1">
                <a:latin typeface="Arial"/>
                <a:ea typeface="Arial"/>
                <a:cs typeface="Arial"/>
                <a:sym typeface="Arial"/>
              </a:rPr>
              <a:t>emin</a:t>
            </a:r>
            <a:r>
              <a:rPr lang="en-US" sz="2100" dirty="0">
                <a:latin typeface="Arial"/>
                <a:ea typeface="Arial"/>
                <a:cs typeface="Arial"/>
                <a:sym typeface="Arial"/>
              </a:rPr>
              <a:t> </a:t>
            </a:r>
            <a:r>
              <a:rPr lang="en-US" sz="2100" dirty="0" err="1">
                <a:latin typeface="Arial"/>
                <a:ea typeface="Arial"/>
                <a:cs typeface="Arial"/>
                <a:sym typeface="Arial"/>
              </a:rPr>
              <a:t>olun</a:t>
            </a:r>
            <a:r>
              <a:rPr lang="en-US" sz="2100" dirty="0">
                <a:latin typeface="Arial"/>
                <a:ea typeface="Arial"/>
                <a:cs typeface="Arial"/>
                <a:sym typeface="Arial"/>
              </a:rPr>
              <a:t>.</a:t>
            </a:r>
            <a:endParaRPr sz="21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pic>
        <p:nvPicPr>
          <p:cNvPr id="285" name="Google Shape;285;p25" descr="A picture containing dish, several&#10;&#10;Description automatically generated"/>
          <p:cNvPicPr preferRelativeResize="0"/>
          <p:nvPr/>
        </p:nvPicPr>
        <p:blipFill rotWithShape="1">
          <a:blip r:embed="rId3">
            <a:alphaModFix/>
          </a:blip>
          <a:srcRect/>
          <a:stretch/>
        </p:blipFill>
        <p:spPr>
          <a:xfrm>
            <a:off x="7491663" y="1732547"/>
            <a:ext cx="4422942" cy="4299286"/>
          </a:xfrm>
          <a:prstGeom prst="rect">
            <a:avLst/>
          </a:prstGeom>
          <a:noFill/>
          <a:ln>
            <a:noFill/>
          </a:ln>
        </p:spPr>
      </p:pic>
      <p:sp>
        <p:nvSpPr>
          <p:cNvPr id="286" name="Google Shape;286;p25"/>
          <p:cNvSpPr txBox="1"/>
          <p:nvPr/>
        </p:nvSpPr>
        <p:spPr>
          <a:xfrm>
            <a:off x="8775031" y="6176964"/>
            <a:ext cx="21175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5: 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9a3e3cb35_0_0"/>
          <p:cNvSpPr txBox="1">
            <a:spLocks noGrp="1"/>
          </p:cNvSpPr>
          <p:nvPr>
            <p:ph type="title"/>
          </p:nvPr>
        </p:nvSpPr>
        <p:spPr>
          <a:xfrm>
            <a:off x="957900" y="251251"/>
            <a:ext cx="10395900" cy="1897200"/>
          </a:xfrm>
          <a:prstGeom prst="rect">
            <a:avLst/>
          </a:prstGeom>
        </p:spPr>
        <p:txBody>
          <a:bodyPr spcFirstLastPara="1" wrap="square" lIns="91425" tIns="45700" rIns="91425" bIns="45700" anchor="ctr" anchorCtr="0">
            <a:normAutofit/>
          </a:bodyPr>
          <a:lstStyle/>
          <a:p>
            <a:pPr lvl="0">
              <a:spcBef>
                <a:spcPts val="1000"/>
              </a:spcBef>
              <a:buSzPts val="1100"/>
            </a:pPr>
            <a:r>
              <a:rPr lang="tr-TR" sz="2400" dirty="0">
                <a:latin typeface="Arial"/>
                <a:ea typeface="Arial"/>
                <a:cs typeface="Arial"/>
                <a:sym typeface="Arial"/>
              </a:rPr>
              <a:t>Proje ortağı ülkelerden yemek gelenekleri</a:t>
            </a:r>
            <a:endParaRPr sz="2400" dirty="0">
              <a:latin typeface="Arial"/>
              <a:ea typeface="Arial"/>
              <a:cs typeface="Arial"/>
              <a:sym typeface="Arial"/>
            </a:endParaRPr>
          </a:p>
        </p:txBody>
      </p:sp>
      <p:sp>
        <p:nvSpPr>
          <p:cNvPr id="292" name="Google Shape;292;g79a3e3cb35_0_0"/>
          <p:cNvSpPr txBox="1">
            <a:spLocks noGrp="1"/>
          </p:cNvSpPr>
          <p:nvPr>
            <p:ph type="body" idx="1"/>
          </p:nvPr>
        </p:nvSpPr>
        <p:spPr>
          <a:xfrm>
            <a:off x="957900" y="1806675"/>
            <a:ext cx="10791300" cy="5051400"/>
          </a:xfrm>
          <a:prstGeom prst="rect">
            <a:avLst/>
          </a:prstGeom>
        </p:spPr>
        <p:txBody>
          <a:bodyPr spcFirstLastPara="1" wrap="square" lIns="91425" tIns="45700" rIns="91425" bIns="45700" anchor="t" anchorCtr="0">
            <a:normAutofit fontScale="40000" lnSpcReduction="20000"/>
          </a:bodyPr>
          <a:lstStyle/>
          <a:p>
            <a:pPr marL="0" lvl="0" indent="0">
              <a:lnSpc>
                <a:spcPct val="150000"/>
              </a:lnSpc>
              <a:buNone/>
            </a:pPr>
            <a:r>
              <a:rPr lang="tr-TR" sz="5182" dirty="0">
                <a:latin typeface="Arial"/>
                <a:ea typeface="Arial"/>
                <a:cs typeface="Arial"/>
                <a:sym typeface="Arial"/>
              </a:rPr>
              <a:t>Türkiye  </a:t>
            </a:r>
            <a:endParaRPr lang="tr-TR" sz="5182" dirty="0" smtClean="0">
              <a:latin typeface="Arial"/>
              <a:ea typeface="Arial"/>
              <a:cs typeface="Arial"/>
              <a:sym typeface="Arial"/>
            </a:endParaRPr>
          </a:p>
          <a:p>
            <a:pPr marL="0" lvl="0" indent="0">
              <a:lnSpc>
                <a:spcPct val="150000"/>
              </a:lnSpc>
              <a:buNone/>
            </a:pPr>
            <a:r>
              <a:rPr lang="tr-TR" sz="5182" dirty="0" smtClean="0">
                <a:latin typeface="Arial"/>
                <a:ea typeface="Arial"/>
                <a:cs typeface="Arial"/>
                <a:sym typeface="Arial"/>
              </a:rPr>
              <a:t> </a:t>
            </a:r>
            <a:r>
              <a:rPr lang="tr-TR" sz="5182" dirty="0">
                <a:latin typeface="Arial"/>
                <a:ea typeface="Arial"/>
                <a:cs typeface="Arial"/>
                <a:sym typeface="Arial"/>
              </a:rPr>
              <a:t>Yemek yedikten sonra Türkler Türk çayı içmeyi veya tatlı (baklava vb.) Yemeyi severler.  </a:t>
            </a:r>
            <a:endParaRPr lang="tr-TR" sz="5182" dirty="0" smtClean="0">
              <a:latin typeface="Arial"/>
              <a:ea typeface="Arial"/>
              <a:cs typeface="Arial"/>
              <a:sym typeface="Arial"/>
            </a:endParaRPr>
          </a:p>
          <a:p>
            <a:pPr marL="0" lvl="0" indent="0">
              <a:lnSpc>
                <a:spcPct val="150000"/>
              </a:lnSpc>
              <a:buNone/>
            </a:pPr>
            <a:r>
              <a:rPr lang="tr-TR" sz="5182" dirty="0" smtClean="0">
                <a:latin typeface="Arial"/>
                <a:ea typeface="Arial"/>
                <a:cs typeface="Arial"/>
                <a:sym typeface="Arial"/>
              </a:rPr>
              <a:t>Türklerin </a:t>
            </a:r>
            <a:r>
              <a:rPr lang="tr-TR" sz="5182" dirty="0">
                <a:latin typeface="Arial"/>
                <a:ea typeface="Arial"/>
                <a:cs typeface="Arial"/>
                <a:sym typeface="Arial"/>
              </a:rPr>
              <a:t>geleneksel davranışlarından biri de hızlı yemek yemektir</a:t>
            </a:r>
            <a:r>
              <a:rPr lang="tr-TR" sz="5182" dirty="0" smtClean="0">
                <a:latin typeface="Arial"/>
                <a:ea typeface="Arial"/>
                <a:cs typeface="Arial"/>
                <a:sym typeface="Arial"/>
              </a:rPr>
              <a:t>.</a:t>
            </a:r>
          </a:p>
          <a:p>
            <a:pPr marL="0" lvl="0" indent="0">
              <a:lnSpc>
                <a:spcPct val="150000"/>
              </a:lnSpc>
              <a:buNone/>
            </a:pPr>
            <a:r>
              <a:rPr lang="tr-TR" sz="5182" dirty="0" smtClean="0">
                <a:latin typeface="Arial"/>
                <a:ea typeface="Arial"/>
                <a:cs typeface="Arial"/>
                <a:sym typeface="Arial"/>
              </a:rPr>
              <a:t> </a:t>
            </a:r>
            <a:r>
              <a:rPr lang="tr-TR" sz="5182" dirty="0">
                <a:latin typeface="Arial"/>
                <a:ea typeface="Arial"/>
                <a:cs typeface="Arial"/>
                <a:sym typeface="Arial"/>
              </a:rPr>
              <a:t>Özellikle kırsal kesimde </a:t>
            </a:r>
            <a:endParaRPr lang="tr-TR" sz="5182" dirty="0" smtClean="0">
              <a:latin typeface="Arial"/>
              <a:ea typeface="Arial"/>
              <a:cs typeface="Arial"/>
              <a:sym typeface="Arial"/>
            </a:endParaRPr>
          </a:p>
          <a:p>
            <a:pPr marL="0" lvl="0" indent="0">
              <a:lnSpc>
                <a:spcPct val="150000"/>
              </a:lnSpc>
              <a:buNone/>
            </a:pPr>
            <a:r>
              <a:rPr lang="tr-TR" sz="5182" dirty="0" smtClean="0">
                <a:latin typeface="Arial"/>
                <a:ea typeface="Arial"/>
                <a:cs typeface="Arial"/>
                <a:sym typeface="Arial"/>
              </a:rPr>
              <a:t>Hızlı </a:t>
            </a:r>
            <a:r>
              <a:rPr lang="tr-TR" sz="5182" dirty="0">
                <a:latin typeface="Arial"/>
                <a:ea typeface="Arial"/>
                <a:cs typeface="Arial"/>
                <a:sym typeface="Arial"/>
              </a:rPr>
              <a:t>yemek yeme ve sofradan kalkma anlayışı hakimdir</a:t>
            </a:r>
            <a:r>
              <a:rPr lang="tr-TR" sz="5182" dirty="0" smtClean="0">
                <a:latin typeface="Arial"/>
                <a:ea typeface="Arial"/>
                <a:cs typeface="Arial"/>
                <a:sym typeface="Arial"/>
              </a:rPr>
              <a:t>.</a:t>
            </a:r>
          </a:p>
          <a:p>
            <a:pPr marL="0" lvl="0" indent="0">
              <a:lnSpc>
                <a:spcPct val="150000"/>
              </a:lnSpc>
              <a:buNone/>
            </a:pPr>
            <a:r>
              <a:rPr lang="tr-TR" sz="5182" dirty="0" smtClean="0">
                <a:latin typeface="Arial"/>
                <a:ea typeface="Arial"/>
                <a:cs typeface="Arial"/>
                <a:sym typeface="Arial"/>
              </a:rPr>
              <a:t> </a:t>
            </a:r>
            <a:r>
              <a:rPr lang="tr-TR" sz="5182" dirty="0">
                <a:latin typeface="Arial"/>
                <a:ea typeface="Arial"/>
                <a:cs typeface="Arial"/>
                <a:sym typeface="Arial"/>
              </a:rPr>
              <a:t>Çorba, Türk sofralarının geleneksel başlangıcıdır. Ana yemeklerden önce midemizi rahatlattığına inanılıyor.</a:t>
            </a:r>
            <a:endParaRPr sz="5182" dirty="0">
              <a:latin typeface="Arial"/>
              <a:ea typeface="Arial"/>
              <a:cs typeface="Arial"/>
              <a:sym typeface="Arial"/>
            </a:endParaRPr>
          </a:p>
          <a:p>
            <a:pPr marL="228600" lvl="0" indent="0" algn="just" rtl="0">
              <a:lnSpc>
                <a:spcPct val="150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just" rtl="0">
              <a:lnSpc>
                <a:spcPct val="150000"/>
              </a:lnSpc>
              <a:spcBef>
                <a:spcPts val="800"/>
              </a:spcBef>
              <a:spcAft>
                <a:spcPts val="0"/>
              </a:spcAft>
              <a:buClr>
                <a:schemeClr val="dk1"/>
              </a:buClr>
              <a:buSzPts val="1100"/>
              <a:buFont typeface="Arial"/>
              <a:buNone/>
            </a:pPr>
            <a:r>
              <a:rPr lang="en-US" sz="1200" dirty="0">
                <a:latin typeface="Arial"/>
                <a:ea typeface="Arial"/>
                <a:cs typeface="Arial"/>
                <a:sym typeface="Arial"/>
              </a:rPr>
              <a:t>     </a:t>
            </a:r>
            <a:endParaRPr sz="1100" dirty="0">
              <a:latin typeface="Arial"/>
              <a:ea typeface="Arial"/>
              <a:cs typeface="Arial"/>
              <a:sym typeface="Arial"/>
            </a:endParaRPr>
          </a:p>
          <a:p>
            <a:pPr marL="0" lvl="0" indent="0" algn="l" rtl="0">
              <a:spcBef>
                <a:spcPts val="1000"/>
              </a:spcBef>
              <a:spcAft>
                <a:spcPts val="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79a3e3cb35_0_6"/>
          <p:cNvSpPr txBox="1">
            <a:spLocks noGrp="1"/>
          </p:cNvSpPr>
          <p:nvPr>
            <p:ph type="body" idx="1"/>
          </p:nvPr>
        </p:nvSpPr>
        <p:spPr>
          <a:xfrm>
            <a:off x="969150" y="921275"/>
            <a:ext cx="10194000" cy="5255400"/>
          </a:xfrm>
          <a:prstGeom prst="rect">
            <a:avLst/>
          </a:prstGeom>
        </p:spPr>
        <p:txBody>
          <a:bodyPr spcFirstLastPara="1" wrap="square" lIns="91425" tIns="45700" rIns="91425" bIns="45700" anchor="t" anchorCtr="0">
            <a:noAutofit/>
          </a:bodyPr>
          <a:lstStyle/>
          <a:p>
            <a:pPr lvl="0" indent="-228600">
              <a:lnSpc>
                <a:spcPct val="105000"/>
              </a:lnSpc>
              <a:spcBef>
                <a:spcPts val="800"/>
              </a:spcBef>
              <a:buSzPts val="935"/>
              <a:buNone/>
            </a:pPr>
            <a:r>
              <a:rPr lang="tr-TR" sz="2380" dirty="0" smtClean="0"/>
              <a:t>Yunanistan</a:t>
            </a:r>
          </a:p>
          <a:p>
            <a:pPr lvl="0" indent="-228600">
              <a:lnSpc>
                <a:spcPct val="105000"/>
              </a:lnSpc>
              <a:spcBef>
                <a:spcPts val="800"/>
              </a:spcBef>
              <a:buSzPts val="935"/>
              <a:buNone/>
            </a:pPr>
            <a:r>
              <a:rPr lang="tr-TR" sz="2380" dirty="0" smtClean="0"/>
              <a:t>Tipik </a:t>
            </a:r>
            <a:r>
              <a:rPr lang="tr-TR" sz="2380" dirty="0"/>
              <a:t>Yunan tavernalarında insanlar her zaman her kişi için bir ana yemek sipariş etmezler. Yunanlılar genellikle birkaç meze sipariş eder ve yemeklerini diğer arkadaşları ve akrabaları ile paylaşmayı severler. Bu, sadece bir ana yemek ve bir meze sipariş etmek yerine birkaç yemeği tatmalarını sağlar.  </a:t>
            </a:r>
            <a:endParaRPr lang="tr-TR" sz="2380" dirty="0" smtClean="0"/>
          </a:p>
          <a:p>
            <a:pPr lvl="0" indent="-228600">
              <a:lnSpc>
                <a:spcPct val="105000"/>
              </a:lnSpc>
              <a:spcBef>
                <a:spcPts val="800"/>
              </a:spcBef>
              <a:buSzPts val="935"/>
              <a:buNone/>
            </a:pPr>
            <a:r>
              <a:rPr lang="tr-TR" sz="2380" dirty="0" smtClean="0"/>
              <a:t>· </a:t>
            </a:r>
            <a:r>
              <a:rPr lang="tr-TR" sz="2380" dirty="0"/>
              <a:t>Yunanlıların büyük kahvaltılar yaptığı bilinmemektedir. Tipik kahvaltı yiyecekleri arasında bazen ekmek ve peynir veya ekmek, tereyağı ve bal ve / veya taze meyve ile birlikte yetişkinler için kahve ve çocuklar için süt bulunur. Mesleğine bağlı olarak, bir Yunan kahvaltıyı atlayabilir</a:t>
            </a:r>
            <a:r>
              <a:rPr lang="tr-TR" sz="2380" dirty="0" smtClean="0"/>
              <a:t>.</a:t>
            </a:r>
          </a:p>
          <a:p>
            <a:pPr lvl="0" indent="-228600">
              <a:lnSpc>
                <a:spcPct val="105000"/>
              </a:lnSpc>
              <a:spcBef>
                <a:spcPts val="800"/>
              </a:spcBef>
              <a:buSzPts val="935"/>
              <a:buNone/>
            </a:pPr>
            <a:r>
              <a:rPr lang="tr-TR" sz="2380" dirty="0" smtClean="0"/>
              <a:t>· </a:t>
            </a:r>
            <a:r>
              <a:rPr lang="tr-TR" sz="2380" dirty="0"/>
              <a:t>Yunanlılar cömert ve gururlu ev sahipleridir. Bir kahveyi veya içkiyi reddetmeyin - bu bir misafirperverlik ve iyi niyet jesti. Eğer dışarı davet edilirseniz, ev sahibi normalde ödeme yapar. Birinin evine davet edildiyseniz, küçük bir hediye (çiçekler veya tatlılar) almak kibarlıktır.</a:t>
            </a:r>
            <a:endParaRPr sz="238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79a3e3cb35_0_11"/>
          <p:cNvSpPr txBox="1">
            <a:spLocks noGrp="1"/>
          </p:cNvSpPr>
          <p:nvPr>
            <p:ph type="title"/>
          </p:nvPr>
        </p:nvSpPr>
        <p:spPr>
          <a:xfrm>
            <a:off x="838200" y="719622"/>
            <a:ext cx="10515600" cy="142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03" name="Google Shape;303;g79a3e3cb35_0_11"/>
          <p:cNvSpPr txBox="1">
            <a:spLocks noGrp="1"/>
          </p:cNvSpPr>
          <p:nvPr>
            <p:ph type="body" idx="1"/>
          </p:nvPr>
        </p:nvSpPr>
        <p:spPr>
          <a:xfrm>
            <a:off x="838200" y="2210540"/>
            <a:ext cx="10515600" cy="3966300"/>
          </a:xfrm>
          <a:prstGeom prst="rect">
            <a:avLst/>
          </a:prstGeom>
        </p:spPr>
        <p:txBody>
          <a:bodyPr spcFirstLastPara="1" wrap="square" lIns="91425" tIns="45700" rIns="91425" bIns="45700" anchor="t" anchorCtr="0">
            <a:normAutofit fontScale="70000" lnSpcReduction="20000"/>
          </a:bodyPr>
          <a:lstStyle/>
          <a:p>
            <a:pPr marL="0" lvl="0" indent="0" algn="just">
              <a:lnSpc>
                <a:spcPct val="150000"/>
              </a:lnSpc>
              <a:spcBef>
                <a:spcPts val="0"/>
              </a:spcBef>
              <a:buSzPts val="1100"/>
              <a:buNone/>
            </a:pPr>
            <a:r>
              <a:rPr lang="tr-TR" sz="3600" dirty="0" smtClean="0"/>
              <a:t>Avusturya</a:t>
            </a:r>
          </a:p>
          <a:p>
            <a:pPr marL="0" lvl="0" indent="0" algn="just">
              <a:lnSpc>
                <a:spcPct val="150000"/>
              </a:lnSpc>
              <a:spcBef>
                <a:spcPts val="0"/>
              </a:spcBef>
              <a:buSzPts val="1100"/>
              <a:buNone/>
            </a:pPr>
            <a:r>
              <a:rPr lang="tr-TR" sz="3600" dirty="0" smtClean="0"/>
              <a:t>· </a:t>
            </a:r>
            <a:r>
              <a:rPr lang="tr-TR" sz="3600" dirty="0"/>
              <a:t>Avusturya'da genellikle hafif bir kahvaltı, ardından büyük bir öğle yemeği ve hafif bir akşam yemeği yer </a:t>
            </a:r>
            <a:endParaRPr lang="tr-TR" sz="3600" dirty="0" smtClean="0"/>
          </a:p>
          <a:p>
            <a:pPr marL="0" lvl="0" indent="0" algn="just">
              <a:lnSpc>
                <a:spcPct val="150000"/>
              </a:lnSpc>
              <a:spcBef>
                <a:spcPts val="0"/>
              </a:spcBef>
              <a:buSzPts val="1100"/>
              <a:buNone/>
            </a:pPr>
            <a:r>
              <a:rPr lang="tr-TR" sz="3600" dirty="0" smtClean="0"/>
              <a:t>· </a:t>
            </a:r>
            <a:r>
              <a:rPr lang="tr-TR" sz="3600" dirty="0"/>
              <a:t>Avusturya'da atıştırmalıklar yaygındır, çünkü öğünler arasındaki süre genellikle birkaç saattir</a:t>
            </a:r>
            <a:r>
              <a:rPr lang="tr-TR" sz="3600" dirty="0" smtClean="0"/>
              <a:t>.</a:t>
            </a:r>
          </a:p>
          <a:p>
            <a:pPr marL="0" lvl="0" indent="0" algn="just">
              <a:lnSpc>
                <a:spcPct val="150000"/>
              </a:lnSpc>
              <a:spcBef>
                <a:spcPts val="0"/>
              </a:spcBef>
              <a:buSzPts val="1100"/>
              <a:buNone/>
            </a:pPr>
            <a:r>
              <a:rPr lang="tr-TR" sz="3600" dirty="0" smtClean="0"/>
              <a:t>· </a:t>
            </a:r>
            <a:r>
              <a:rPr lang="tr-TR" sz="3600" dirty="0"/>
              <a:t>Köfte veya "</a:t>
            </a:r>
            <a:r>
              <a:rPr lang="tr-TR" sz="3600" dirty="0" err="1"/>
              <a:t>Knoedel</a:t>
            </a:r>
            <a:r>
              <a:rPr lang="tr-TR" sz="3600" dirty="0"/>
              <a:t>" Avusturya'da çok popülerdir. Bıçağınla asla bir Avusturya hamur tatlısı kesmeyin. Bıçağınızla yerinde tutun ve çatalınızı kullanarak ayırın.</a:t>
            </a:r>
            <a:endParaRPr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txBox="1">
            <a:spLocks noGrp="1"/>
          </p:cNvSpPr>
          <p:nvPr>
            <p:ph type="body" idx="1"/>
          </p:nvPr>
        </p:nvSpPr>
        <p:spPr>
          <a:xfrm>
            <a:off x="838200" y="1331090"/>
            <a:ext cx="10515600" cy="4845874"/>
          </a:xfrm>
          <a:prstGeom prst="rect">
            <a:avLst/>
          </a:prstGeom>
          <a:noFill/>
          <a:ln>
            <a:noFill/>
          </a:ln>
        </p:spPr>
        <p:txBody>
          <a:bodyPr spcFirstLastPara="1" wrap="square" lIns="91425" tIns="45700" rIns="91425" bIns="45700" anchor="t" anchorCtr="0">
            <a:normAutofit/>
          </a:bodyPr>
          <a:lstStyle/>
          <a:p>
            <a:pPr marL="0" lvl="0" indent="0">
              <a:buSzPts val="2800"/>
              <a:buNone/>
            </a:pPr>
            <a:r>
              <a:rPr lang="tr-TR" dirty="0"/>
              <a:t>Ürünler ve Yeme </a:t>
            </a:r>
            <a:r>
              <a:rPr lang="tr-TR" dirty="0" smtClean="0"/>
              <a:t>Alışkanlıkları</a:t>
            </a:r>
          </a:p>
          <a:p>
            <a:pPr marL="0" lvl="0" indent="0">
              <a:buSzPts val="2800"/>
              <a:buNone/>
            </a:pPr>
            <a:endParaRPr lang="tr-TR" sz="2400" dirty="0" smtClean="0"/>
          </a:p>
          <a:p>
            <a:pPr marL="0" lvl="0" indent="0">
              <a:buSzPts val="2800"/>
              <a:buNone/>
            </a:pPr>
            <a:endParaRPr lang="tr-TR" sz="2400" dirty="0"/>
          </a:p>
          <a:p>
            <a:pPr marL="0" lvl="0" indent="0">
              <a:buSzPts val="2800"/>
              <a:buNone/>
            </a:pPr>
            <a:r>
              <a:rPr lang="tr-TR" sz="2400" dirty="0" smtClean="0"/>
              <a:t>Kültürler </a:t>
            </a:r>
            <a:r>
              <a:rPr lang="tr-TR" sz="2400" dirty="0"/>
              <a:t>ayrıca gıda ile ilişkilendirdikleri alışkanlık ve ürün türleri açısından da farklılık gösterir. Bazı kültürlerde ellerinizle yemek </a:t>
            </a:r>
            <a:r>
              <a:rPr lang="tr-TR" sz="2400" dirty="0" err="1"/>
              <a:t>yemek</a:t>
            </a:r>
            <a:r>
              <a:rPr lang="tr-TR" sz="2400" dirty="0"/>
              <a:t> yaygındır. Ancak başka yerlerde bu kaba kabul edilir. Bazen tabağınızdaki her şeyi bitirmek kibar kabul edilirken, diğer bağlamlarda ev sahibinize sizi yeterince beslemediğini gösterir.</a:t>
            </a:r>
            <a:endParaRP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a:spLocks noGrp="1"/>
          </p:cNvSpPr>
          <p:nvPr>
            <p:ph type="body" idx="1"/>
          </p:nvPr>
        </p:nvSpPr>
        <p:spPr>
          <a:xfrm>
            <a:off x="1111331" y="2636322"/>
            <a:ext cx="2653146" cy="2660072"/>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a:spcBef>
                <a:spcPts val="0"/>
              </a:spcBef>
              <a:buClr>
                <a:srgbClr val="7B3C15"/>
              </a:buClr>
              <a:buNone/>
            </a:pPr>
            <a:r>
              <a:rPr lang="tr-TR" sz="1800" dirty="0"/>
              <a:t>Nereden geliyor?</a:t>
            </a:r>
            <a:endParaRPr sz="1800" dirty="0"/>
          </a:p>
        </p:txBody>
      </p:sp>
      <p:sp>
        <p:nvSpPr>
          <p:cNvPr id="314" name="Google Shape;314;p27"/>
          <p:cNvSpPr/>
          <p:nvPr/>
        </p:nvSpPr>
        <p:spPr>
          <a:xfrm>
            <a:off x="4488873" y="2636321"/>
            <a:ext cx="2766949" cy="2660072"/>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tr-TR" sz="1800" dirty="0">
                <a:solidFill>
                  <a:schemeClr val="tx1"/>
                </a:solidFill>
                <a:latin typeface="Calibri"/>
                <a:ea typeface="Calibri"/>
                <a:cs typeface="Calibri"/>
                <a:sym typeface="Calibri"/>
              </a:rPr>
              <a:t>Tadı nasıl?</a:t>
            </a:r>
            <a:endParaRPr sz="1800" b="0" i="0" u="none" strike="noStrike" cap="none" dirty="0">
              <a:solidFill>
                <a:schemeClr val="tx1"/>
              </a:solidFill>
              <a:latin typeface="Calibri"/>
              <a:ea typeface="Calibri"/>
              <a:cs typeface="Calibri"/>
              <a:sym typeface="Calibri"/>
            </a:endParaRPr>
          </a:p>
        </p:txBody>
      </p:sp>
      <p:sp>
        <p:nvSpPr>
          <p:cNvPr id="315" name="Google Shape;315;p27"/>
          <p:cNvSpPr/>
          <p:nvPr/>
        </p:nvSpPr>
        <p:spPr>
          <a:xfrm>
            <a:off x="7944592" y="2636321"/>
            <a:ext cx="2766949" cy="2660072"/>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800"/>
            </a:pPr>
            <a:r>
              <a:rPr lang="tr-TR" sz="1800" dirty="0">
                <a:solidFill>
                  <a:schemeClr val="tx1"/>
                </a:solidFill>
                <a:latin typeface="Calibri"/>
                <a:ea typeface="Calibri"/>
                <a:cs typeface="Calibri"/>
                <a:sym typeface="Calibri"/>
              </a:rPr>
              <a:t>Arkasındaki hikaye nedir?</a:t>
            </a:r>
            <a:endParaRPr sz="1800" b="0" i="0" u="none" strike="noStrike" cap="none" dirty="0">
              <a:solidFill>
                <a:schemeClr val="tx1"/>
              </a:solidFill>
              <a:latin typeface="Calibri"/>
              <a:ea typeface="Calibri"/>
              <a:cs typeface="Calibri"/>
              <a:sym typeface="Calibri"/>
            </a:endParaRPr>
          </a:p>
        </p:txBody>
      </p:sp>
      <p:sp>
        <p:nvSpPr>
          <p:cNvPr id="316" name="Google Shape;316;p27"/>
          <p:cNvSpPr txBox="1"/>
          <p:nvPr/>
        </p:nvSpPr>
        <p:spPr>
          <a:xfrm>
            <a:off x="1008185" y="1359878"/>
            <a:ext cx="8547295" cy="646290"/>
          </a:xfrm>
          <a:prstGeom prst="rect">
            <a:avLst/>
          </a:prstGeom>
          <a:noFill/>
          <a:ln>
            <a:noFill/>
          </a:ln>
        </p:spPr>
        <p:txBody>
          <a:bodyPr spcFirstLastPara="1" wrap="square" lIns="91425" tIns="45700" rIns="91425" bIns="45700" anchor="t" anchorCtr="0">
            <a:spAutoFit/>
          </a:bodyPr>
          <a:lstStyle/>
          <a:p>
            <a:pPr lvl="0">
              <a:buSzPts val="1800"/>
            </a:pPr>
            <a:r>
              <a:rPr lang="tr-TR" sz="1800">
                <a:solidFill>
                  <a:schemeClr val="dk1"/>
                </a:solidFill>
                <a:latin typeface="Calibri"/>
                <a:ea typeface="Calibri"/>
                <a:cs typeface="Calibri"/>
                <a:sym typeface="Calibri"/>
              </a:rPr>
              <a:t>Dahası, birisi yiyecekleri düşünür veya yemeğe değinir.genellikle kültürel bağlamla ilgili aşağıdaki sorular akla gelir,yemek gelenekleri ve yeme alışkanlıkları.</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83"/>
          <p:cNvSpPr txBox="1"/>
          <p:nvPr/>
        </p:nvSpPr>
        <p:spPr>
          <a:xfrm>
            <a:off x="753977" y="2181270"/>
            <a:ext cx="10944809" cy="2880470"/>
          </a:xfrm>
          <a:prstGeom prst="rect">
            <a:avLst/>
          </a:prstGeom>
          <a:noFill/>
          <a:ln>
            <a:noFill/>
          </a:ln>
        </p:spPr>
        <p:txBody>
          <a:bodyPr spcFirstLastPara="1" wrap="square" lIns="91425" tIns="45700" rIns="91425" bIns="45700" anchor="ctr" anchorCtr="0">
            <a:normAutofit/>
          </a:bodyPr>
          <a:lstStyle/>
          <a:p>
            <a:pPr lvl="0" algn="ctr">
              <a:lnSpc>
                <a:spcPct val="90000"/>
              </a:lnSpc>
              <a:buSzPts val="4000"/>
            </a:pPr>
            <a:r>
              <a:rPr lang="en-US" sz="4000" b="1">
                <a:solidFill>
                  <a:schemeClr val="accent1"/>
                </a:solidFill>
              </a:rPr>
              <a:t>ÜNİTE 2: MUTFAK SEKTÖRÜNDE İLETİŞİM VE EKİP ÇALIŞMA BECERİLERİ</a:t>
            </a:r>
            <a:endParaRPr sz="40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lvl="0">
              <a:buClr>
                <a:srgbClr val="4472C4"/>
              </a:buClr>
              <a:buSzPts val="3200"/>
            </a:pPr>
            <a:r>
              <a:rPr lang="tr-TR" sz="3200" b="1" dirty="0">
                <a:solidFill>
                  <a:schemeClr val="accent1">
                    <a:lumMod val="75000"/>
                  </a:schemeClr>
                </a:solidFill>
              </a:rPr>
              <a:t>MUTFAK SEKTÖRÜ POZİSYONLARINDA ÖNCELİK</a:t>
            </a:r>
            <a:endParaRPr sz="3200" b="1" dirty="0">
              <a:solidFill>
                <a:schemeClr val="accent1">
                  <a:lumMod val="75000"/>
                </a:schemeClr>
              </a:solidFill>
            </a:endParaRPr>
          </a:p>
        </p:txBody>
      </p:sp>
      <p:sp>
        <p:nvSpPr>
          <p:cNvPr id="141" name="Google Shape;141;p3"/>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0" lvl="0" indent="0">
              <a:buSzPts val="2800"/>
              <a:buNone/>
            </a:pPr>
            <a:r>
              <a:rPr lang="tr-TR" sz="2000" dirty="0"/>
              <a:t>Oluşturduğumuz tüm modüller (eğitim kursları) tüm bu meslekler için bir öncelik değildir. Bu gruplama, ulusal ve uluslararası düzeyde mesleklere göre verilen eğitimlerin önceliklerini açıklamak için yapılır. Üç tür </a:t>
            </a:r>
            <a:r>
              <a:rPr lang="tr-TR" sz="2000" dirty="0" err="1"/>
              <a:t>önceliklendirme</a:t>
            </a:r>
            <a:r>
              <a:rPr lang="tr-TR" sz="2000" dirty="0"/>
              <a:t> sistemi belirtilmiştir. Bu öncelikler ve anlamlar aşağıdaki gibidir;</a:t>
            </a:r>
            <a:endParaRPr sz="2000" dirty="0"/>
          </a:p>
        </p:txBody>
      </p:sp>
      <p:sp>
        <p:nvSpPr>
          <p:cNvPr id="142" name="Google Shape;142;p3"/>
          <p:cNvSpPr/>
          <p:nvPr/>
        </p:nvSpPr>
        <p:spPr>
          <a:xfrm>
            <a:off x="1284098" y="3800234"/>
            <a:ext cx="2135263" cy="618736"/>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lvl="0" algn="ctr">
              <a:lnSpc>
                <a:spcPct val="107000"/>
              </a:lnSpc>
              <a:buSzPts val="1800"/>
            </a:pPr>
            <a:r>
              <a:rPr lang="tr-TR" sz="1800" b="1" dirty="0">
                <a:solidFill>
                  <a:schemeClr val="tx1"/>
                </a:solidFill>
              </a:rPr>
              <a:t>YÜKSEK ÖNCELİK</a:t>
            </a:r>
            <a:endParaRPr sz="1800" b="1" i="0" u="none" strike="noStrike" cap="none" dirty="0">
              <a:solidFill>
                <a:schemeClr val="tx1"/>
              </a:solidFill>
              <a:sym typeface="Arial"/>
            </a:endParaRPr>
          </a:p>
        </p:txBody>
      </p:sp>
      <p:sp>
        <p:nvSpPr>
          <p:cNvPr id="143" name="Google Shape;143;p3"/>
          <p:cNvSpPr txBox="1"/>
          <p:nvPr/>
        </p:nvSpPr>
        <p:spPr>
          <a:xfrm>
            <a:off x="3947532" y="3800234"/>
            <a:ext cx="6960370" cy="646290"/>
          </a:xfrm>
          <a:prstGeom prst="rect">
            <a:avLst/>
          </a:prstGeom>
          <a:noFill/>
          <a:ln>
            <a:noFill/>
          </a:ln>
        </p:spPr>
        <p:txBody>
          <a:bodyPr spcFirstLastPara="1" wrap="square" lIns="91425" tIns="45700" rIns="91425" bIns="45700" anchor="t" anchorCtr="0">
            <a:spAutoFit/>
          </a:bodyPr>
          <a:lstStyle/>
          <a:p>
            <a:pPr lvl="0">
              <a:buSzPts val="1800"/>
            </a:pPr>
            <a:r>
              <a:rPr lang="tr-TR" sz="1800" b="1" dirty="0">
                <a:solidFill>
                  <a:schemeClr val="dk1"/>
                </a:solidFill>
                <a:latin typeface="Calibri"/>
                <a:ea typeface="Calibri"/>
                <a:cs typeface="Calibri"/>
                <a:sym typeface="Calibri"/>
              </a:rPr>
              <a:t>Bu modül, bu meslek grubu için yüksek bir önceliktir. Bu meslek grubu kesinlikle bu eğitimi almalı</a:t>
            </a:r>
            <a:endParaRPr sz="1800" b="1" i="0" u="none" strike="noStrike" cap="none" dirty="0">
              <a:solidFill>
                <a:schemeClr val="dk1"/>
              </a:solidFill>
              <a:latin typeface="Calibri"/>
              <a:ea typeface="Calibri"/>
              <a:cs typeface="Calibri"/>
              <a:sym typeface="Calibri"/>
            </a:endParaRPr>
          </a:p>
        </p:txBody>
      </p:sp>
      <p:sp>
        <p:nvSpPr>
          <p:cNvPr id="144" name="Google Shape;144;p3"/>
          <p:cNvSpPr/>
          <p:nvPr/>
        </p:nvSpPr>
        <p:spPr>
          <a:xfrm>
            <a:off x="1303803" y="4629251"/>
            <a:ext cx="2135263" cy="576842"/>
          </a:xfrm>
          <a:prstGeom prst="roundRect">
            <a:avLst>
              <a:gd name="adj" fmla="val 16667"/>
            </a:avLst>
          </a:prstGeom>
          <a:solidFill>
            <a:srgbClr val="FFC000"/>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07000"/>
              </a:lnSpc>
              <a:buSzPts val="1800"/>
            </a:pPr>
            <a:r>
              <a:rPr lang="tr-TR" sz="1800" b="1" dirty="0"/>
              <a:t>ORTA ÖNCELİK</a:t>
            </a:r>
            <a:endParaRPr sz="1800" b="1" i="0" u="none" strike="noStrike" cap="none" dirty="0">
              <a:solidFill>
                <a:srgbClr val="000000"/>
              </a:solidFill>
              <a:sym typeface="Arial"/>
            </a:endParaRPr>
          </a:p>
        </p:txBody>
      </p:sp>
      <p:sp>
        <p:nvSpPr>
          <p:cNvPr id="145" name="Google Shape;145;p3"/>
          <p:cNvSpPr/>
          <p:nvPr/>
        </p:nvSpPr>
        <p:spPr>
          <a:xfrm>
            <a:off x="1303803" y="5531325"/>
            <a:ext cx="2135262" cy="576843"/>
          </a:xfrm>
          <a:prstGeom prst="roundRect">
            <a:avLst>
              <a:gd name="adj" fmla="val 16667"/>
            </a:avLst>
          </a:prstGeom>
          <a:solidFill>
            <a:srgbClr val="F6882E"/>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lvl="0" algn="ctr">
              <a:lnSpc>
                <a:spcPct val="107000"/>
              </a:lnSpc>
              <a:buSzPts val="1800"/>
            </a:pPr>
            <a:r>
              <a:rPr lang="tr-TR" sz="1800" b="1" dirty="0">
                <a:solidFill>
                  <a:schemeClr val="tx1"/>
                </a:solidFill>
              </a:rPr>
              <a:t>DÜŞÜK ÖNCELİKLİ</a:t>
            </a:r>
            <a:endParaRPr sz="1800" b="1" i="0" u="none" strike="noStrike" cap="none" dirty="0">
              <a:solidFill>
                <a:schemeClr val="tx1"/>
              </a:solidFill>
              <a:sym typeface="Arial"/>
            </a:endParaRPr>
          </a:p>
        </p:txBody>
      </p:sp>
      <p:sp>
        <p:nvSpPr>
          <p:cNvPr id="146" name="Google Shape;146;p3"/>
          <p:cNvSpPr txBox="1"/>
          <p:nvPr/>
        </p:nvSpPr>
        <p:spPr>
          <a:xfrm>
            <a:off x="3947532" y="4716966"/>
            <a:ext cx="7614786" cy="646290"/>
          </a:xfrm>
          <a:prstGeom prst="rect">
            <a:avLst/>
          </a:prstGeom>
          <a:noFill/>
          <a:ln>
            <a:noFill/>
          </a:ln>
        </p:spPr>
        <p:txBody>
          <a:bodyPr spcFirstLastPara="1" wrap="square" lIns="91425" tIns="45700" rIns="91425" bIns="45700" anchor="t" anchorCtr="0">
            <a:spAutoFit/>
          </a:bodyPr>
          <a:lstStyle/>
          <a:p>
            <a:pPr lvl="0">
              <a:buSzPts val="1800"/>
            </a:pPr>
            <a:r>
              <a:rPr lang="tr-TR" sz="1800" b="1" dirty="0">
                <a:solidFill>
                  <a:schemeClr val="dk1"/>
                </a:solidFill>
                <a:latin typeface="Calibri"/>
                <a:ea typeface="Calibri"/>
                <a:cs typeface="Calibri"/>
                <a:sym typeface="Calibri"/>
              </a:rPr>
              <a:t>Bu modül, bu meslek grubu için orta önceliklidir</a:t>
            </a:r>
            <a:r>
              <a:rPr lang="tr-TR" sz="1800" b="1" dirty="0" smtClean="0">
                <a:solidFill>
                  <a:schemeClr val="dk1"/>
                </a:solidFill>
                <a:latin typeface="Calibri"/>
                <a:ea typeface="Calibri"/>
                <a:cs typeface="Calibri"/>
                <a:sym typeface="Calibri"/>
              </a:rPr>
              <a:t>. Bu </a:t>
            </a:r>
            <a:r>
              <a:rPr lang="tr-TR" sz="1800" b="1" dirty="0">
                <a:solidFill>
                  <a:schemeClr val="dk1"/>
                </a:solidFill>
                <a:latin typeface="Calibri"/>
                <a:ea typeface="Calibri"/>
                <a:cs typeface="Calibri"/>
                <a:sym typeface="Calibri"/>
              </a:rPr>
              <a:t>profesyonel grubun bu modülü alması önerilir</a:t>
            </a:r>
            <a:endParaRPr sz="1800" b="1" i="0" u="none" strike="noStrike" cap="none" dirty="0">
              <a:solidFill>
                <a:schemeClr val="dk1"/>
              </a:solidFill>
              <a:latin typeface="Calibri"/>
              <a:ea typeface="Calibri"/>
              <a:cs typeface="Calibri"/>
              <a:sym typeface="Calibri"/>
            </a:endParaRPr>
          </a:p>
        </p:txBody>
      </p:sp>
      <p:sp>
        <p:nvSpPr>
          <p:cNvPr id="147" name="Google Shape;147;p3"/>
          <p:cNvSpPr txBox="1"/>
          <p:nvPr/>
        </p:nvSpPr>
        <p:spPr>
          <a:xfrm>
            <a:off x="3947532" y="5531325"/>
            <a:ext cx="7259443" cy="619232"/>
          </a:xfrm>
          <a:prstGeom prst="rect">
            <a:avLst/>
          </a:prstGeom>
          <a:noFill/>
          <a:ln>
            <a:noFill/>
          </a:ln>
        </p:spPr>
        <p:txBody>
          <a:bodyPr spcFirstLastPara="1" wrap="square" lIns="91425" tIns="45700" rIns="91425" bIns="45700" anchor="t" anchorCtr="0">
            <a:spAutoFit/>
          </a:bodyPr>
          <a:lstStyle/>
          <a:p>
            <a:pPr lvl="0">
              <a:lnSpc>
                <a:spcPct val="107000"/>
              </a:lnSpc>
              <a:buSzPts val="1800"/>
            </a:pPr>
            <a:r>
              <a:rPr lang="tr-TR" sz="1600" b="1" dirty="0"/>
              <a:t>Bu modül, bu meslek grubu için düşük önceliğe sahiptir. Meslek grubunun bu modülü alması gerekli değildir.</a:t>
            </a:r>
            <a:endParaRPr sz="1600" b="1" i="0" u="none" strike="noStrike" cap="none" dirty="0">
              <a:solidFill>
                <a:srgbClr val="000000"/>
              </a:solidFil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a:spLocks noGrp="1"/>
          </p:cNvSpPr>
          <p:nvPr>
            <p:ph type="body" idx="1"/>
          </p:nvPr>
        </p:nvSpPr>
        <p:spPr>
          <a:xfrm>
            <a:off x="838200" y="914400"/>
            <a:ext cx="10515600" cy="5262563"/>
          </a:xfrm>
          <a:prstGeom prst="rect">
            <a:avLst/>
          </a:prstGeom>
          <a:noFill/>
          <a:ln>
            <a:noFill/>
          </a:ln>
        </p:spPr>
        <p:txBody>
          <a:bodyPr spcFirstLastPara="1" wrap="square" lIns="91425" tIns="45700" rIns="91425" bIns="45700" anchor="t" anchorCtr="0">
            <a:normAutofit fontScale="47500" lnSpcReduction="20000"/>
          </a:bodyPr>
          <a:lstStyle/>
          <a:p>
            <a:pPr marL="0" lvl="0" indent="0">
              <a:lnSpc>
                <a:spcPct val="160000"/>
              </a:lnSpc>
              <a:buSzPct val="100000"/>
              <a:buNone/>
            </a:pPr>
            <a:r>
              <a:rPr lang="tr-TR" sz="4500" b="1" dirty="0">
                <a:solidFill>
                  <a:schemeClr val="accent1">
                    <a:lumMod val="75000"/>
                  </a:schemeClr>
                </a:solidFill>
                <a:latin typeface="Arial"/>
                <a:ea typeface="Arial"/>
                <a:cs typeface="Arial"/>
                <a:sym typeface="Arial"/>
              </a:rPr>
              <a:t>2.1. İletişim </a:t>
            </a:r>
            <a:r>
              <a:rPr lang="tr-TR" sz="4500" b="1" dirty="0" smtClean="0">
                <a:solidFill>
                  <a:schemeClr val="accent1">
                    <a:lumMod val="75000"/>
                  </a:schemeClr>
                </a:solidFill>
                <a:latin typeface="Arial"/>
                <a:ea typeface="Arial"/>
                <a:cs typeface="Arial"/>
                <a:sym typeface="Arial"/>
              </a:rPr>
              <a:t>becerileri</a:t>
            </a:r>
          </a:p>
          <a:p>
            <a:pPr marL="0" lvl="0" indent="0">
              <a:lnSpc>
                <a:spcPct val="160000"/>
              </a:lnSpc>
              <a:buSzPct val="100000"/>
              <a:buNone/>
            </a:pPr>
            <a:r>
              <a:rPr lang="tr-TR" sz="4500" dirty="0" smtClean="0">
                <a:latin typeface="Arial"/>
                <a:ea typeface="Arial"/>
                <a:cs typeface="Arial"/>
                <a:sym typeface="Arial"/>
              </a:rPr>
              <a:t>İletişim</a:t>
            </a:r>
            <a:r>
              <a:rPr lang="tr-TR" sz="4500" dirty="0">
                <a:latin typeface="Arial"/>
                <a:ea typeface="Arial"/>
                <a:cs typeface="Arial"/>
                <a:sym typeface="Arial"/>
              </a:rPr>
              <a:t>, geçmişleri ne olursa olsun insanlarla yapıcı bir şekilde ilgilenme ve onlarla başarılı ve sorumlu bir şekilde işbirliği yapma becerisidir</a:t>
            </a:r>
            <a:r>
              <a:rPr lang="tr-TR" sz="4500" dirty="0" smtClean="0">
                <a:latin typeface="Arial"/>
                <a:ea typeface="Arial"/>
                <a:cs typeface="Arial"/>
                <a:sym typeface="Arial"/>
              </a:rPr>
              <a:t>.</a:t>
            </a:r>
          </a:p>
          <a:p>
            <a:pPr marL="0" lvl="0" indent="0">
              <a:lnSpc>
                <a:spcPct val="160000"/>
              </a:lnSpc>
              <a:buSzPct val="100000"/>
              <a:buNone/>
            </a:pPr>
            <a:r>
              <a:rPr lang="tr-TR" sz="4500" dirty="0" smtClean="0">
                <a:latin typeface="Arial"/>
                <a:ea typeface="Arial"/>
                <a:cs typeface="Arial"/>
                <a:sym typeface="Arial"/>
              </a:rPr>
              <a:t>Mutfak </a:t>
            </a:r>
            <a:r>
              <a:rPr lang="tr-TR" sz="4500" dirty="0">
                <a:latin typeface="Arial"/>
                <a:ea typeface="Arial"/>
                <a:cs typeface="Arial"/>
                <a:sym typeface="Arial"/>
              </a:rPr>
              <a:t>sektöründe personel arasında sürekli iletişim vardır </a:t>
            </a:r>
            <a:r>
              <a:rPr lang="tr-TR" sz="4500" dirty="0" err="1">
                <a:latin typeface="Arial"/>
                <a:ea typeface="Arial"/>
                <a:cs typeface="Arial"/>
                <a:sym typeface="Arial"/>
              </a:rPr>
              <a:t>ve;Sizi</a:t>
            </a:r>
            <a:r>
              <a:rPr lang="tr-TR" sz="4500" dirty="0">
                <a:latin typeface="Arial"/>
                <a:ea typeface="Arial"/>
                <a:cs typeface="Arial"/>
                <a:sym typeface="Arial"/>
              </a:rPr>
              <a:t> denetleyen kişiler</a:t>
            </a:r>
            <a:r>
              <a:rPr lang="tr-TR" sz="4500" dirty="0" smtClean="0">
                <a:latin typeface="Arial"/>
                <a:ea typeface="Arial"/>
                <a:cs typeface="Arial"/>
                <a:sym typeface="Arial"/>
              </a:rPr>
              <a:t>;</a:t>
            </a:r>
          </a:p>
          <a:p>
            <a:pPr marL="0" lvl="0" indent="0">
              <a:lnSpc>
                <a:spcPct val="160000"/>
              </a:lnSpc>
              <a:buSzPct val="100000"/>
              <a:buNone/>
            </a:pPr>
            <a:r>
              <a:rPr lang="tr-TR" sz="4500" dirty="0" smtClean="0">
                <a:latin typeface="Arial"/>
                <a:ea typeface="Arial"/>
                <a:cs typeface="Arial"/>
                <a:sym typeface="Arial"/>
              </a:rPr>
              <a:t>Denetlediğiniz </a:t>
            </a:r>
            <a:r>
              <a:rPr lang="tr-TR" sz="4500" dirty="0">
                <a:latin typeface="Arial"/>
                <a:ea typeface="Arial"/>
                <a:cs typeface="Arial"/>
                <a:sym typeface="Arial"/>
              </a:rPr>
              <a:t>kişiler</a:t>
            </a:r>
            <a:r>
              <a:rPr lang="tr-TR" sz="4500" dirty="0" smtClean="0">
                <a:latin typeface="Arial"/>
                <a:ea typeface="Arial"/>
                <a:cs typeface="Arial"/>
                <a:sym typeface="Arial"/>
              </a:rPr>
              <a:t>,</a:t>
            </a:r>
          </a:p>
          <a:p>
            <a:pPr marL="0" lvl="0" indent="0">
              <a:lnSpc>
                <a:spcPct val="160000"/>
              </a:lnSpc>
              <a:buSzPct val="100000"/>
              <a:buNone/>
            </a:pPr>
            <a:r>
              <a:rPr lang="tr-TR" sz="4500" dirty="0" smtClean="0">
                <a:latin typeface="Arial"/>
                <a:ea typeface="Arial"/>
                <a:cs typeface="Arial"/>
                <a:sym typeface="Arial"/>
              </a:rPr>
              <a:t>Sunucular</a:t>
            </a:r>
            <a:r>
              <a:rPr lang="tr-TR" sz="4500" dirty="0">
                <a:latin typeface="Arial"/>
                <a:ea typeface="Arial"/>
                <a:cs typeface="Arial"/>
                <a:sym typeface="Arial"/>
              </a:rPr>
              <a:t>, ev sahipleri ve barmenler gibi mutfakta, otelde veya restoranda iş arkadaşlarınız veya diğer çalışanlar olan </a:t>
            </a:r>
            <a:r>
              <a:rPr lang="tr-TR" sz="4500" dirty="0" smtClean="0">
                <a:latin typeface="Arial"/>
                <a:ea typeface="Arial"/>
                <a:cs typeface="Arial"/>
                <a:sym typeface="Arial"/>
              </a:rPr>
              <a:t>kişiler</a:t>
            </a:r>
          </a:p>
          <a:p>
            <a:pPr marL="0" lvl="0" indent="0">
              <a:lnSpc>
                <a:spcPct val="160000"/>
              </a:lnSpc>
              <a:buSzPct val="100000"/>
              <a:buNone/>
            </a:pPr>
            <a:r>
              <a:rPr lang="tr-TR" sz="4500" dirty="0" smtClean="0">
                <a:latin typeface="Arial"/>
                <a:ea typeface="Arial"/>
                <a:cs typeface="Arial"/>
                <a:sym typeface="Arial"/>
              </a:rPr>
              <a:t>Restorandaki konuklar</a:t>
            </a:r>
          </a:p>
          <a:p>
            <a:pPr marL="0" lvl="0" indent="0">
              <a:lnSpc>
                <a:spcPct val="160000"/>
              </a:lnSpc>
              <a:buSzPct val="100000"/>
              <a:buNone/>
            </a:pPr>
            <a:r>
              <a:rPr lang="tr-TR" sz="4500" dirty="0" smtClean="0">
                <a:latin typeface="Arial"/>
                <a:ea typeface="Arial"/>
                <a:cs typeface="Arial"/>
                <a:sym typeface="Arial"/>
              </a:rPr>
              <a:t>Tedarikçiler</a:t>
            </a:r>
            <a:endParaRPr sz="4500" dirty="0">
              <a:latin typeface="Arial"/>
              <a:ea typeface="Arial"/>
              <a:cs typeface="Arial"/>
              <a:sym typeface="Arial"/>
            </a:endParaRPr>
          </a:p>
          <a:p>
            <a:pPr marL="0" lvl="0" indent="0" algn="l" rtl="0">
              <a:lnSpc>
                <a:spcPct val="90000"/>
              </a:lnSpc>
              <a:spcBef>
                <a:spcPts val="0"/>
              </a:spcBef>
              <a:spcAft>
                <a:spcPts val="0"/>
              </a:spcAft>
              <a:buClr>
                <a:schemeClr val="dk1"/>
              </a:buClr>
              <a:buSzPct val="100000"/>
              <a:buNone/>
            </a:pPr>
            <a:endParaRPr sz="3200" dirty="0">
              <a:solidFill>
                <a:srgbClr val="4472C4"/>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9"/>
          <p:cNvSpPr txBox="1">
            <a:spLocks noGrp="1"/>
          </p:cNvSpPr>
          <p:nvPr>
            <p:ph type="body" idx="1"/>
          </p:nvPr>
        </p:nvSpPr>
        <p:spPr>
          <a:xfrm>
            <a:off x="838200" y="1235242"/>
            <a:ext cx="10515600" cy="4941721"/>
          </a:xfrm>
          <a:prstGeom prst="rect">
            <a:avLst/>
          </a:prstGeom>
          <a:noFill/>
          <a:ln>
            <a:noFill/>
          </a:ln>
        </p:spPr>
        <p:txBody>
          <a:bodyPr spcFirstLastPara="1" wrap="square" lIns="91425" tIns="45700" rIns="91425" bIns="45700" anchor="t" anchorCtr="0">
            <a:normAutofit/>
          </a:bodyPr>
          <a:lstStyle/>
          <a:p>
            <a:pPr marL="228600" lvl="0" indent="-50800">
              <a:buSzPts val="2800"/>
              <a:buNone/>
            </a:pPr>
            <a:r>
              <a:rPr lang="tr-TR" sz="2400" dirty="0"/>
              <a:t>Etkili iletişim becerileri şunlara yol açar</a:t>
            </a:r>
            <a:r>
              <a:rPr lang="tr-TR" sz="2400" dirty="0" smtClean="0"/>
              <a:t>:</a:t>
            </a:r>
          </a:p>
          <a:p>
            <a:pPr marL="228600" lvl="0" indent="-50800">
              <a:buSzPts val="2800"/>
              <a:buNone/>
            </a:pPr>
            <a:r>
              <a:rPr lang="tr-TR" sz="2400" dirty="0" smtClean="0"/>
              <a:t>Tüm </a:t>
            </a:r>
            <a:r>
              <a:rPr lang="tr-TR" sz="2400" dirty="0"/>
              <a:t>paydaşlardan daha iyi </a:t>
            </a:r>
            <a:r>
              <a:rPr lang="tr-TR" sz="2400" dirty="0" smtClean="0"/>
              <a:t>yanıt</a:t>
            </a:r>
          </a:p>
          <a:p>
            <a:pPr marL="463550" indent="-285750">
              <a:buSzPts val="2800"/>
            </a:pPr>
            <a:r>
              <a:rPr lang="tr-TR" sz="1800" dirty="0" smtClean="0"/>
              <a:t>Daha </a:t>
            </a:r>
            <a:r>
              <a:rPr lang="tr-TR" sz="1800" dirty="0"/>
              <a:t>iyi </a:t>
            </a:r>
            <a:r>
              <a:rPr lang="tr-TR" sz="1800" dirty="0" smtClean="0"/>
              <a:t>kontrol</a:t>
            </a:r>
          </a:p>
          <a:p>
            <a:pPr marL="463550" indent="-285750">
              <a:buSzPts val="2800"/>
            </a:pPr>
            <a:r>
              <a:rPr lang="tr-TR" sz="1800" dirty="0" smtClean="0"/>
              <a:t>Gelişmiş </a:t>
            </a:r>
            <a:r>
              <a:rPr lang="tr-TR" sz="1800" dirty="0"/>
              <a:t>profesyonel </a:t>
            </a:r>
            <a:r>
              <a:rPr lang="tr-TR" sz="1800" dirty="0" smtClean="0"/>
              <a:t>Görüntü</a:t>
            </a:r>
          </a:p>
          <a:p>
            <a:pPr marL="463550" indent="-285750">
              <a:buSzPts val="2800"/>
            </a:pPr>
            <a:r>
              <a:rPr lang="tr-TR" sz="1800" dirty="0" smtClean="0"/>
              <a:t>Daha </a:t>
            </a:r>
            <a:r>
              <a:rPr lang="tr-TR" sz="1800" dirty="0"/>
              <a:t>İyi </a:t>
            </a:r>
            <a:r>
              <a:rPr lang="tr-TR" sz="1800" dirty="0" smtClean="0"/>
              <a:t>Kontrol</a:t>
            </a:r>
          </a:p>
          <a:p>
            <a:pPr marL="463550" indent="-285750">
              <a:buSzPts val="2800"/>
            </a:pPr>
            <a:r>
              <a:rPr lang="tr-TR" sz="1800" dirty="0" smtClean="0"/>
              <a:t>Problem </a:t>
            </a:r>
            <a:r>
              <a:rPr lang="tr-TR" sz="1800" dirty="0"/>
              <a:t>Çözmede </a:t>
            </a:r>
            <a:r>
              <a:rPr lang="tr-TR" sz="1800" dirty="0" smtClean="0"/>
              <a:t>Hızlı</a:t>
            </a:r>
          </a:p>
          <a:p>
            <a:pPr marL="463550" indent="-285750">
              <a:buSzPts val="2800"/>
            </a:pPr>
            <a:r>
              <a:rPr lang="tr-TR" sz="1800" dirty="0" smtClean="0"/>
              <a:t>Güçlü </a:t>
            </a:r>
            <a:r>
              <a:rPr lang="tr-TR" sz="1800" dirty="0"/>
              <a:t>Karar </a:t>
            </a:r>
            <a:r>
              <a:rPr lang="tr-TR" sz="1800" dirty="0" smtClean="0"/>
              <a:t>Verme</a:t>
            </a:r>
          </a:p>
          <a:p>
            <a:pPr marL="463550" indent="-285750">
              <a:buSzPts val="2800"/>
            </a:pPr>
            <a:r>
              <a:rPr lang="tr-TR" sz="1800" dirty="0" smtClean="0"/>
              <a:t>Daha </a:t>
            </a:r>
            <a:r>
              <a:rPr lang="tr-TR" sz="1800" dirty="0"/>
              <a:t>Fazla </a:t>
            </a:r>
            <a:r>
              <a:rPr lang="tr-TR" sz="1800" dirty="0" smtClean="0"/>
              <a:t>Verimlilik</a:t>
            </a:r>
          </a:p>
          <a:p>
            <a:pPr marL="463550" indent="-285750">
              <a:buSzPts val="2800"/>
            </a:pPr>
            <a:r>
              <a:rPr lang="tr-TR" sz="1800" dirty="0" smtClean="0"/>
              <a:t>Güçlü </a:t>
            </a:r>
            <a:r>
              <a:rPr lang="tr-TR" sz="1800" dirty="0"/>
              <a:t>İş İlişkileri</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0"/>
          <p:cNvSpPr txBox="1">
            <a:spLocks noGrp="1"/>
          </p:cNvSpPr>
          <p:nvPr>
            <p:ph type="body" idx="1"/>
          </p:nvPr>
        </p:nvSpPr>
        <p:spPr>
          <a:xfrm>
            <a:off x="838200" y="1627190"/>
            <a:ext cx="10515600" cy="5072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sz="1800" dirty="0">
              <a:solidFill>
                <a:srgbClr val="4472C4"/>
              </a:solidFill>
              <a:latin typeface="Arial"/>
              <a:ea typeface="Arial"/>
              <a:cs typeface="Arial"/>
              <a:sym typeface="Arial"/>
            </a:endParaRPr>
          </a:p>
          <a:p>
            <a:pPr marL="0" lvl="0" indent="0">
              <a:buSzPts val="2800"/>
              <a:buNone/>
            </a:pPr>
            <a:r>
              <a:rPr lang="tr-TR" sz="1800" dirty="0">
                <a:latin typeface="Arial"/>
                <a:ea typeface="Arial"/>
                <a:cs typeface="Arial"/>
                <a:sym typeface="Arial"/>
              </a:rPr>
              <a:t>Mutfak sektöründe uygulanabilecek etkili iletişim </a:t>
            </a:r>
            <a:r>
              <a:rPr lang="tr-TR" sz="1800" dirty="0" smtClean="0">
                <a:latin typeface="Arial"/>
                <a:ea typeface="Arial"/>
                <a:cs typeface="Arial"/>
                <a:sym typeface="Arial"/>
              </a:rPr>
              <a:t>ipuçları</a:t>
            </a:r>
          </a:p>
          <a:p>
            <a:pPr marL="0" lvl="0" indent="0">
              <a:buSzPts val="2800"/>
              <a:buNone/>
            </a:pPr>
            <a:r>
              <a:rPr lang="tr-TR" sz="1800" dirty="0" smtClean="0">
                <a:latin typeface="Arial"/>
                <a:ea typeface="Arial"/>
                <a:cs typeface="Arial"/>
                <a:sym typeface="Arial"/>
              </a:rPr>
              <a:t>Müşteriyle </a:t>
            </a:r>
            <a:r>
              <a:rPr lang="tr-TR" sz="1800" dirty="0">
                <a:latin typeface="Arial"/>
                <a:ea typeface="Arial"/>
                <a:cs typeface="Arial"/>
                <a:sym typeface="Arial"/>
              </a:rPr>
              <a:t>ilk iletişim kurduğunuzda kendinizi (rolünüz / adınız) tanıtın</a:t>
            </a:r>
            <a:r>
              <a:rPr lang="tr-TR" sz="1800" dirty="0" smtClean="0">
                <a:latin typeface="Arial"/>
                <a:ea typeface="Arial"/>
                <a:cs typeface="Arial"/>
                <a:sym typeface="Arial"/>
              </a:rPr>
              <a:t>.</a:t>
            </a:r>
          </a:p>
          <a:p>
            <a:pPr marL="0" lvl="0" indent="0">
              <a:buSzPts val="2800"/>
              <a:buNone/>
            </a:pPr>
            <a:r>
              <a:rPr lang="tr-TR" sz="1800" dirty="0" smtClean="0">
                <a:latin typeface="Arial"/>
                <a:ea typeface="Arial"/>
                <a:cs typeface="Arial"/>
                <a:sym typeface="Arial"/>
              </a:rPr>
              <a:t>Konuk </a:t>
            </a:r>
            <a:r>
              <a:rPr lang="tr-TR" sz="1800" dirty="0">
                <a:latin typeface="Arial"/>
                <a:ea typeface="Arial"/>
                <a:cs typeface="Arial"/>
                <a:sym typeface="Arial"/>
              </a:rPr>
              <a:t>sorularını önceden tahmin </a:t>
            </a:r>
            <a:r>
              <a:rPr lang="tr-TR" sz="1800" dirty="0" smtClean="0">
                <a:latin typeface="Arial"/>
                <a:ea typeface="Arial"/>
                <a:cs typeface="Arial"/>
                <a:sym typeface="Arial"/>
              </a:rPr>
              <a:t>edin</a:t>
            </a:r>
          </a:p>
          <a:p>
            <a:pPr marL="0" lvl="0" indent="0">
              <a:buSzPts val="2800"/>
              <a:buNone/>
            </a:pPr>
            <a:r>
              <a:rPr lang="tr-TR" sz="1800" dirty="0" smtClean="0">
                <a:latin typeface="Arial"/>
                <a:ea typeface="Arial"/>
                <a:cs typeface="Arial"/>
                <a:sym typeface="Arial"/>
              </a:rPr>
              <a:t>Dil </a:t>
            </a:r>
            <a:r>
              <a:rPr lang="tr-TR" sz="1800" dirty="0">
                <a:latin typeface="Arial"/>
                <a:ea typeface="Arial"/>
                <a:cs typeface="Arial"/>
                <a:sym typeface="Arial"/>
              </a:rPr>
              <a:t>engellerinizi onarın İpucu: </a:t>
            </a:r>
            <a:endParaRPr lang="tr-TR" sz="1800" dirty="0" smtClean="0">
              <a:latin typeface="Arial"/>
              <a:ea typeface="Arial"/>
              <a:cs typeface="Arial"/>
              <a:sym typeface="Arial"/>
            </a:endParaRPr>
          </a:p>
          <a:p>
            <a:pPr marL="0" lvl="0" indent="0">
              <a:buSzPts val="2800"/>
              <a:buNone/>
            </a:pPr>
            <a:r>
              <a:rPr lang="tr-TR" sz="1800" dirty="0" smtClean="0">
                <a:latin typeface="Arial"/>
                <a:ea typeface="Arial"/>
                <a:cs typeface="Arial"/>
                <a:sym typeface="Arial"/>
              </a:rPr>
              <a:t>Daha </a:t>
            </a:r>
            <a:r>
              <a:rPr lang="tr-TR" sz="1800" dirty="0">
                <a:latin typeface="Arial"/>
                <a:ea typeface="Arial"/>
                <a:cs typeface="Arial"/>
                <a:sym typeface="Arial"/>
              </a:rPr>
              <a:t>düşük bir İngilizce seviyeniz varsa, yavaş konuşun</a:t>
            </a:r>
            <a:r>
              <a:rPr lang="tr-TR" sz="1800" dirty="0" smtClean="0">
                <a:latin typeface="Arial"/>
                <a:ea typeface="Arial"/>
                <a:cs typeface="Arial"/>
                <a:sym typeface="Arial"/>
              </a:rPr>
              <a:t>.</a:t>
            </a:r>
          </a:p>
          <a:p>
            <a:pPr marL="0" lvl="0" indent="0">
              <a:buSzPts val="2800"/>
              <a:buNone/>
            </a:pPr>
            <a:r>
              <a:rPr lang="tr-TR" sz="1800" dirty="0" smtClean="0">
                <a:latin typeface="Arial"/>
                <a:ea typeface="Arial"/>
                <a:cs typeface="Arial"/>
                <a:sym typeface="Arial"/>
              </a:rPr>
              <a:t> </a:t>
            </a:r>
            <a:r>
              <a:rPr lang="tr-TR" sz="1800" dirty="0">
                <a:latin typeface="Arial"/>
                <a:ea typeface="Arial"/>
                <a:cs typeface="Arial"/>
                <a:sym typeface="Arial"/>
              </a:rPr>
              <a:t>Basit kelimeleri seçin ve bunları dikkatlice telaffuz edin. Anlama belirtileri için kişinin sözlü olmayan iletişimini izleyin. Kişiye anlayış gösterme şansı verecek basit sorular sorun</a:t>
            </a:r>
            <a:r>
              <a:rPr lang="tr-TR" sz="1800" dirty="0" smtClean="0">
                <a:latin typeface="Arial"/>
                <a:ea typeface="Arial"/>
                <a:cs typeface="Arial"/>
                <a:sym typeface="Arial"/>
              </a:rPr>
              <a:t>.</a:t>
            </a:r>
          </a:p>
          <a:p>
            <a:pPr marL="0" lvl="0" indent="0">
              <a:buSzPts val="2800"/>
              <a:buNone/>
            </a:pPr>
            <a:r>
              <a:rPr lang="tr-TR" sz="1800" dirty="0" smtClean="0">
                <a:latin typeface="Arial"/>
                <a:ea typeface="Arial"/>
                <a:cs typeface="Arial"/>
                <a:sym typeface="Arial"/>
              </a:rPr>
              <a:t>Uyum </a:t>
            </a:r>
            <a:r>
              <a:rPr lang="tr-TR" sz="1800" dirty="0">
                <a:latin typeface="Arial"/>
                <a:ea typeface="Arial"/>
                <a:cs typeface="Arial"/>
                <a:sym typeface="Arial"/>
              </a:rPr>
              <a:t>sağlamaya odaklanın. Gerçek sorunu belirlemek birkaç seans alabilir</a:t>
            </a:r>
            <a:r>
              <a:rPr lang="tr-TR" sz="1800" dirty="0" smtClean="0">
                <a:latin typeface="Arial"/>
                <a:ea typeface="Arial"/>
                <a:cs typeface="Arial"/>
                <a:sym typeface="Arial"/>
              </a:rPr>
              <a:t>.</a:t>
            </a:r>
          </a:p>
          <a:p>
            <a:pPr marL="0" lvl="0" indent="0">
              <a:buSzPts val="2800"/>
              <a:buNone/>
            </a:pPr>
            <a:r>
              <a:rPr lang="tr-TR" sz="1800" dirty="0" smtClean="0">
                <a:latin typeface="Arial"/>
                <a:ea typeface="Arial"/>
                <a:cs typeface="Arial"/>
                <a:sym typeface="Arial"/>
              </a:rPr>
              <a:t>Sorunu </a:t>
            </a:r>
            <a:r>
              <a:rPr lang="tr-TR" sz="1800" dirty="0">
                <a:latin typeface="Arial"/>
                <a:ea typeface="Arial"/>
                <a:cs typeface="Arial"/>
                <a:sym typeface="Arial"/>
              </a:rPr>
              <a:t>anladığınızı varsaymayın - onlarla sorunu açıklığa kavuşturun.</a:t>
            </a:r>
            <a:endParaRPr sz="1800" dirty="0">
              <a:latin typeface="Arial"/>
              <a:ea typeface="Arial"/>
              <a:cs typeface="Arial"/>
              <a:sym typeface="Arial"/>
            </a:endParaRPr>
          </a:p>
        </p:txBody>
      </p:sp>
      <p:sp>
        <p:nvSpPr>
          <p:cNvPr id="337" name="Google Shape;337;p30"/>
          <p:cNvSpPr txBox="1"/>
          <p:nvPr/>
        </p:nvSpPr>
        <p:spPr>
          <a:xfrm>
            <a:off x="838200" y="882316"/>
            <a:ext cx="5562600" cy="461624"/>
          </a:xfrm>
          <a:prstGeom prst="rect">
            <a:avLst/>
          </a:prstGeom>
          <a:noFill/>
          <a:ln>
            <a:noFill/>
          </a:ln>
        </p:spPr>
        <p:txBody>
          <a:bodyPr spcFirstLastPara="1" wrap="square" lIns="91425" tIns="45700" rIns="91425" bIns="45700" anchor="t" anchorCtr="0">
            <a:spAutoFit/>
          </a:bodyPr>
          <a:lstStyle/>
          <a:p>
            <a:pPr lvl="0"/>
            <a:r>
              <a:rPr lang="tr-TR" sz="2400" b="1" dirty="0">
                <a:solidFill>
                  <a:schemeClr val="accent1">
                    <a:lumMod val="75000"/>
                  </a:schemeClr>
                </a:solidFill>
              </a:rPr>
              <a:t>2.2. Etkili iletişim ipuçları</a:t>
            </a:r>
            <a:endParaRPr sz="2400" b="1" dirty="0">
              <a:solidFill>
                <a:schemeClr val="accent1">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1"/>
          <p:cNvSpPr txBox="1">
            <a:spLocks noGrp="1"/>
          </p:cNvSpPr>
          <p:nvPr>
            <p:ph type="body" idx="1"/>
          </p:nvPr>
        </p:nvSpPr>
        <p:spPr>
          <a:xfrm>
            <a:off x="838200" y="925551"/>
            <a:ext cx="9744456" cy="525141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3200"/>
              <a:buNone/>
            </a:pPr>
            <a:endParaRPr sz="3200" dirty="0">
              <a:solidFill>
                <a:srgbClr val="4472C4"/>
              </a:solidFill>
              <a:latin typeface="Arial"/>
              <a:ea typeface="Arial"/>
              <a:cs typeface="Arial"/>
              <a:sym typeface="Arial"/>
            </a:endParaRPr>
          </a:p>
          <a:p>
            <a:pPr marL="0" lvl="0" indent="0">
              <a:buSzPts val="2800"/>
              <a:buNone/>
            </a:pPr>
            <a:r>
              <a:rPr lang="tr-TR" b="1" dirty="0"/>
              <a:t>Mutfak sektöründeki profesyonel gruplar için etkili iletişim </a:t>
            </a:r>
            <a:r>
              <a:rPr lang="tr-TR" b="1" dirty="0" smtClean="0"/>
              <a:t>ipuçları</a:t>
            </a:r>
          </a:p>
          <a:p>
            <a:pPr marL="0" lvl="0" indent="0">
              <a:buSzPts val="2800"/>
              <a:buNone/>
            </a:pPr>
            <a:r>
              <a:rPr lang="tr-TR" dirty="0" smtClean="0"/>
              <a:t>Müşteri </a:t>
            </a:r>
            <a:r>
              <a:rPr lang="tr-TR" dirty="0"/>
              <a:t>/ müşteri ile ilk iletişim kurduğunuzda rolünüzü netleştirin</a:t>
            </a:r>
            <a:r>
              <a:rPr lang="tr-TR" dirty="0" smtClean="0"/>
              <a:t>.</a:t>
            </a:r>
          </a:p>
          <a:p>
            <a:pPr marL="0" lvl="0" indent="0">
              <a:buSzPts val="2800"/>
              <a:buNone/>
            </a:pPr>
            <a:r>
              <a:rPr lang="tr-TR" dirty="0" smtClean="0"/>
              <a:t>Başta </a:t>
            </a:r>
            <a:r>
              <a:rPr lang="tr-TR" dirty="0"/>
              <a:t>tercümanlar gibi diğer katılımcıları tanıtın ve neden orada olduklarını açıklayın</a:t>
            </a:r>
            <a:r>
              <a:rPr lang="tr-TR" dirty="0" smtClean="0"/>
              <a:t>.</a:t>
            </a:r>
          </a:p>
          <a:p>
            <a:pPr marL="0" lvl="0" indent="0">
              <a:buSzPts val="2800"/>
              <a:buNone/>
            </a:pPr>
            <a:r>
              <a:rPr lang="tr-TR" dirty="0" smtClean="0"/>
              <a:t>Hastanın </a:t>
            </a:r>
            <a:r>
              <a:rPr lang="tr-TR" dirty="0"/>
              <a:t>ihtiyaç duyarsa herhangi bir noktada mola vermekte özgür olduğunu bildiğinden emin olun</a:t>
            </a:r>
            <a:r>
              <a:rPr lang="tr-TR" dirty="0" smtClean="0"/>
              <a:t>.</a:t>
            </a:r>
          </a:p>
          <a:p>
            <a:pPr marL="0" lvl="0" indent="0">
              <a:buSzPts val="2800"/>
              <a:buNone/>
            </a:pPr>
            <a:r>
              <a:rPr lang="tr-TR" dirty="0" smtClean="0"/>
              <a:t>Hangi </a:t>
            </a:r>
            <a:r>
              <a:rPr lang="tr-TR" dirty="0"/>
              <a:t>yardımı sunabileceğinizi tartışırken gerçekçi ve spesifik olun</a:t>
            </a:r>
            <a:r>
              <a:rPr lang="tr-TR" dirty="0" smtClean="0"/>
              <a:t>.</a:t>
            </a:r>
          </a:p>
          <a:p>
            <a:pPr marL="0" lvl="0" indent="0">
              <a:buSzPts val="2800"/>
              <a:buNone/>
            </a:pPr>
            <a:r>
              <a:rPr lang="tr-TR" dirty="0" smtClean="0"/>
              <a:t>Uyum </a:t>
            </a:r>
            <a:r>
              <a:rPr lang="tr-TR" dirty="0"/>
              <a:t>sağlamaya odaklanın. Gerçek sorunu belirlemek birkaç seans alabilir</a:t>
            </a:r>
            <a:r>
              <a:rPr lang="tr-TR" dirty="0" smtClean="0"/>
              <a:t>.</a:t>
            </a:r>
          </a:p>
          <a:p>
            <a:pPr marL="0" lvl="0" indent="0">
              <a:buSzPts val="2800"/>
              <a:buNone/>
            </a:pPr>
            <a:r>
              <a:rPr lang="tr-TR" dirty="0" smtClean="0"/>
              <a:t>Müşterinin </a:t>
            </a:r>
            <a:r>
              <a:rPr lang="tr-TR" dirty="0"/>
              <a:t>problemini anladığınızı varsaymayın - onlarla sorunu açıklığa kavuşturun.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2"/>
          <p:cNvSpPr txBox="1">
            <a:spLocks noGrp="1"/>
          </p:cNvSpPr>
          <p:nvPr>
            <p:ph type="body" idx="1"/>
          </p:nvPr>
        </p:nvSpPr>
        <p:spPr>
          <a:xfrm>
            <a:off x="522514" y="1003602"/>
            <a:ext cx="10910977" cy="319314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50000"/>
              </a:lnSpc>
              <a:spcBef>
                <a:spcPts val="0"/>
              </a:spcBef>
              <a:spcAft>
                <a:spcPts val="0"/>
              </a:spcAft>
              <a:buClr>
                <a:schemeClr val="dk1"/>
              </a:buClr>
              <a:buSzPts val="1900"/>
              <a:buNone/>
            </a:pPr>
            <a:endParaRPr lang="tr-TR" sz="1900" u="sng" dirty="0" smtClean="0">
              <a:solidFill>
                <a:schemeClr val="hlink"/>
              </a:solidFill>
              <a:latin typeface="Arial"/>
              <a:ea typeface="Arial"/>
              <a:cs typeface="Arial"/>
              <a:sym typeface="Arial"/>
              <a:hlinkClick r:id="rId3"/>
            </a:endParaRPr>
          </a:p>
          <a:p>
            <a:pPr marL="0" lvl="0" indent="0" algn="l" rtl="0">
              <a:lnSpc>
                <a:spcPct val="150000"/>
              </a:lnSpc>
              <a:spcBef>
                <a:spcPts val="0"/>
              </a:spcBef>
              <a:spcAft>
                <a:spcPts val="0"/>
              </a:spcAft>
              <a:buClr>
                <a:schemeClr val="dk1"/>
              </a:buClr>
              <a:buSzPts val="1900"/>
              <a:buNone/>
            </a:pPr>
            <a:endParaRPr lang="tr-TR" sz="1900" u="sng" dirty="0">
              <a:solidFill>
                <a:schemeClr val="hlink"/>
              </a:solidFill>
              <a:latin typeface="Arial"/>
              <a:ea typeface="Arial"/>
              <a:cs typeface="Arial"/>
              <a:sym typeface="Arial"/>
              <a:hlinkClick r:id="rId3"/>
            </a:endParaRPr>
          </a:p>
          <a:p>
            <a:pPr marL="0" lvl="0" indent="0" algn="l" rtl="0">
              <a:lnSpc>
                <a:spcPct val="150000"/>
              </a:lnSpc>
              <a:spcBef>
                <a:spcPts val="0"/>
              </a:spcBef>
              <a:spcAft>
                <a:spcPts val="0"/>
              </a:spcAft>
              <a:buClr>
                <a:schemeClr val="dk1"/>
              </a:buClr>
              <a:buSzPts val="1900"/>
              <a:buNone/>
            </a:pPr>
            <a:endParaRPr lang="tr-TR" sz="1900" u="sng" dirty="0" smtClean="0">
              <a:solidFill>
                <a:schemeClr val="hlink"/>
              </a:solidFill>
              <a:latin typeface="Arial"/>
              <a:ea typeface="Arial"/>
              <a:cs typeface="Arial"/>
              <a:sym typeface="Arial"/>
              <a:hlinkClick r:id="rId3"/>
            </a:endParaRPr>
          </a:p>
          <a:p>
            <a:pPr marL="0" lvl="0" indent="0" algn="l" rtl="0">
              <a:lnSpc>
                <a:spcPct val="150000"/>
              </a:lnSpc>
              <a:spcBef>
                <a:spcPts val="0"/>
              </a:spcBef>
              <a:spcAft>
                <a:spcPts val="0"/>
              </a:spcAft>
              <a:buClr>
                <a:schemeClr val="dk1"/>
              </a:buClr>
              <a:buSzPts val="1900"/>
              <a:buNone/>
            </a:pPr>
            <a:endParaRPr lang="tr-TR" sz="1900" u="sng" dirty="0">
              <a:solidFill>
                <a:schemeClr val="hlink"/>
              </a:solidFill>
              <a:latin typeface="Arial"/>
              <a:ea typeface="Arial"/>
              <a:cs typeface="Arial"/>
              <a:sym typeface="Arial"/>
              <a:hlinkClick r:id="rId3"/>
            </a:endParaRPr>
          </a:p>
          <a:p>
            <a:pPr marL="0" lvl="0" indent="0" algn="l" rtl="0">
              <a:lnSpc>
                <a:spcPct val="150000"/>
              </a:lnSpc>
              <a:spcBef>
                <a:spcPts val="0"/>
              </a:spcBef>
              <a:spcAft>
                <a:spcPts val="0"/>
              </a:spcAft>
              <a:buClr>
                <a:schemeClr val="dk1"/>
              </a:buClr>
              <a:buSzPts val="1900"/>
              <a:buNone/>
            </a:pPr>
            <a:endParaRPr lang="tr-TR" sz="1900" u="sng" dirty="0" smtClean="0">
              <a:solidFill>
                <a:schemeClr val="hlink"/>
              </a:solidFill>
              <a:latin typeface="Arial"/>
              <a:ea typeface="Arial"/>
              <a:cs typeface="Arial"/>
              <a:sym typeface="Arial"/>
              <a:hlinkClick r:id="rId3"/>
            </a:endParaRPr>
          </a:p>
          <a:p>
            <a:pPr marL="0" lvl="0" indent="0" algn="l" rtl="0">
              <a:lnSpc>
                <a:spcPct val="150000"/>
              </a:lnSpc>
              <a:spcBef>
                <a:spcPts val="0"/>
              </a:spcBef>
              <a:spcAft>
                <a:spcPts val="0"/>
              </a:spcAft>
              <a:buClr>
                <a:schemeClr val="dk1"/>
              </a:buClr>
              <a:buSzPts val="1900"/>
              <a:buNone/>
            </a:pPr>
            <a:endParaRPr lang="tr-TR" sz="1900" u="sng" dirty="0">
              <a:solidFill>
                <a:schemeClr val="hlink"/>
              </a:solidFill>
              <a:latin typeface="Arial"/>
              <a:ea typeface="Arial"/>
              <a:cs typeface="Arial"/>
              <a:sym typeface="Arial"/>
              <a:hlinkClick r:id="rId3"/>
            </a:endParaRPr>
          </a:p>
          <a:p>
            <a:pPr marL="0" lvl="0" indent="0" algn="l" rtl="0">
              <a:lnSpc>
                <a:spcPct val="150000"/>
              </a:lnSpc>
              <a:spcBef>
                <a:spcPts val="0"/>
              </a:spcBef>
              <a:spcAft>
                <a:spcPts val="0"/>
              </a:spcAft>
              <a:buClr>
                <a:schemeClr val="dk1"/>
              </a:buClr>
              <a:buSzPts val="1900"/>
              <a:buNone/>
            </a:pPr>
            <a:endParaRPr lang="tr-TR" sz="1900" u="sng" dirty="0">
              <a:solidFill>
                <a:schemeClr val="hlink"/>
              </a:solidFill>
              <a:latin typeface="Arial"/>
              <a:ea typeface="Arial"/>
              <a:cs typeface="Arial"/>
              <a:sym typeface="Arial"/>
              <a:hlinkClick r:id="rId3"/>
            </a:endParaRPr>
          </a:p>
          <a:p>
            <a:pPr marL="228600" lvl="0" indent="-228600" algn="l" rtl="0">
              <a:lnSpc>
                <a:spcPct val="150000"/>
              </a:lnSpc>
              <a:spcBef>
                <a:spcPts val="0"/>
              </a:spcBef>
              <a:spcAft>
                <a:spcPts val="0"/>
              </a:spcAft>
              <a:buClr>
                <a:schemeClr val="dk1"/>
              </a:buClr>
              <a:buSzPts val="1900"/>
              <a:buChar char="•"/>
            </a:pPr>
            <a:r>
              <a:rPr lang="en-US" sz="1900" u="sng" dirty="0" smtClean="0">
                <a:solidFill>
                  <a:schemeClr val="hlink"/>
                </a:solidFill>
                <a:latin typeface="Arial"/>
                <a:ea typeface="Arial"/>
                <a:cs typeface="Arial"/>
                <a:sym typeface="Arial"/>
                <a:hlinkClick r:id="rId3"/>
              </a:rPr>
              <a:t>https</a:t>
            </a:r>
            <a:r>
              <a:rPr lang="en-US" sz="1900" u="sng" dirty="0">
                <a:solidFill>
                  <a:schemeClr val="hlink"/>
                </a:solidFill>
                <a:latin typeface="Arial"/>
                <a:ea typeface="Arial"/>
                <a:cs typeface="Arial"/>
                <a:sym typeface="Arial"/>
                <a:hlinkClick r:id="rId3"/>
              </a:rPr>
              <a:t>://www.youtube.com/watch?v=BW82k7lwI_U</a:t>
            </a:r>
            <a:r>
              <a:rPr lang="en-US" sz="1900" dirty="0">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2800"/>
              <a:buNone/>
            </a:pPr>
            <a:endParaRPr dirty="0"/>
          </a:p>
        </p:txBody>
      </p:sp>
      <p:sp>
        <p:nvSpPr>
          <p:cNvPr id="2" name="Metin kutusu 1"/>
          <p:cNvSpPr txBox="1"/>
          <p:nvPr/>
        </p:nvSpPr>
        <p:spPr>
          <a:xfrm>
            <a:off x="522514" y="1030514"/>
            <a:ext cx="9782629" cy="2031325"/>
          </a:xfrm>
          <a:prstGeom prst="rect">
            <a:avLst/>
          </a:prstGeom>
          <a:noFill/>
        </p:spPr>
        <p:txBody>
          <a:bodyPr wrap="square" rtlCol="0">
            <a:spAutoFit/>
          </a:bodyPr>
          <a:lstStyle/>
          <a:p>
            <a:r>
              <a:rPr lang="tr-TR" sz="1800" dirty="0"/>
              <a:t>İletişim </a:t>
            </a:r>
            <a:r>
              <a:rPr lang="tr-TR" sz="1800" dirty="0" smtClean="0"/>
              <a:t>Becerileri</a:t>
            </a:r>
          </a:p>
          <a:p>
            <a:r>
              <a:rPr lang="tr-TR" sz="1800" dirty="0" smtClean="0"/>
              <a:t> </a:t>
            </a:r>
            <a:r>
              <a:rPr lang="tr-TR" sz="1800" dirty="0"/>
              <a:t>1. </a:t>
            </a:r>
            <a:r>
              <a:rPr lang="tr-TR" sz="1800" dirty="0" err="1"/>
              <a:t>Dinlemeİyi</a:t>
            </a:r>
            <a:r>
              <a:rPr lang="tr-TR" sz="1800" dirty="0"/>
              <a:t> bir dinleyici olmak, iyi bir iletişimci olmanın en iyi yollarından biridir. İyi bir dinleyici değilseniz, ne yapmanızın istendiğini anlamak zor olacaktır. Dinleme becerilerinizi geliştirmenin yolu "aktif dinleme" pratiği yapmaktır. Bu, yalnızca başka bir kişinin söylediği kelimeleri değil, daha da önemlisi iletilen mesajın tamamını duymak için bilinçli bir çaba sarf ettiğiniz yerdir</a:t>
            </a:r>
            <a:r>
              <a:rPr lang="tr-TR" sz="1800" dirty="0" smtClean="0"/>
              <a:t>.</a:t>
            </a:r>
          </a:p>
          <a:p>
            <a:r>
              <a:rPr lang="tr-TR" sz="1800" dirty="0" smtClean="0"/>
              <a:t> </a:t>
            </a:r>
            <a:r>
              <a:rPr lang="tr-TR" sz="1800" dirty="0"/>
              <a:t>Aşağıda aktif dinleme becerileriyle ilgili videoyu izleyebilirsiniz.</a:t>
            </a:r>
          </a:p>
        </p:txBody>
      </p:sp>
      <p:sp>
        <p:nvSpPr>
          <p:cNvPr id="3" name="Metin kutusu 2"/>
          <p:cNvSpPr txBox="1"/>
          <p:nvPr/>
        </p:nvSpPr>
        <p:spPr>
          <a:xfrm>
            <a:off x="943429" y="4746171"/>
            <a:ext cx="9158514" cy="923330"/>
          </a:xfrm>
          <a:prstGeom prst="rect">
            <a:avLst/>
          </a:prstGeom>
          <a:noFill/>
        </p:spPr>
        <p:txBody>
          <a:bodyPr wrap="square" rtlCol="0">
            <a:spAutoFit/>
          </a:bodyPr>
          <a:lstStyle/>
          <a:p>
            <a:r>
              <a:rPr lang="en-US" sz="1800" dirty="0"/>
              <a:t>Tip: you're finding it particularly difficult to concentrate on what the customer is saying during ordering, try repeating his or her words mentally as he says them – this will reinforce his message and help you to stay focused.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a:spLocks noGrp="1"/>
          </p:cNvSpPr>
          <p:nvPr>
            <p:ph type="body" idx="1"/>
          </p:nvPr>
        </p:nvSpPr>
        <p:spPr>
          <a:xfrm>
            <a:off x="679938" y="879230"/>
            <a:ext cx="9779515" cy="5720861"/>
          </a:xfrm>
          <a:prstGeom prst="rect">
            <a:avLst/>
          </a:prstGeom>
          <a:noFill/>
          <a:ln>
            <a:noFill/>
          </a:ln>
        </p:spPr>
        <p:txBody>
          <a:bodyPr spcFirstLastPara="1" wrap="square" lIns="91425" tIns="45700" rIns="91425" bIns="45700" anchor="t" anchorCtr="0">
            <a:noAutofit/>
          </a:bodyPr>
          <a:lstStyle/>
          <a:p>
            <a:pPr marL="0" lvl="0" indent="0">
              <a:buNone/>
            </a:pPr>
            <a:r>
              <a:rPr lang="en-US" sz="1800" dirty="0">
                <a:latin typeface="Arial"/>
                <a:ea typeface="Arial"/>
                <a:cs typeface="Arial"/>
                <a:sym typeface="Arial"/>
              </a:rPr>
              <a:t/>
            </a:r>
            <a:br>
              <a:rPr lang="en-US" sz="1800" dirty="0">
                <a:latin typeface="Arial"/>
                <a:ea typeface="Arial"/>
                <a:cs typeface="Arial"/>
                <a:sym typeface="Arial"/>
              </a:rPr>
            </a:br>
            <a:r>
              <a:rPr lang="en-US" sz="1800" dirty="0">
                <a:latin typeface="Arial"/>
                <a:ea typeface="Arial"/>
                <a:cs typeface="Arial"/>
                <a:sym typeface="Arial"/>
              </a:rPr>
              <a:t> </a:t>
            </a:r>
            <a:r>
              <a:rPr lang="en-US" sz="1800" b="1" dirty="0">
                <a:latin typeface="Arial"/>
                <a:ea typeface="Arial"/>
                <a:cs typeface="Arial"/>
                <a:sym typeface="Arial"/>
              </a:rPr>
              <a:t>2. </a:t>
            </a:r>
            <a:r>
              <a:rPr lang="en-US" sz="1800" b="1" dirty="0" err="1">
                <a:latin typeface="Arial"/>
                <a:ea typeface="Arial"/>
                <a:cs typeface="Arial"/>
                <a:sym typeface="Arial"/>
              </a:rPr>
              <a:t>Sözsüz</a:t>
            </a:r>
            <a:r>
              <a:rPr lang="en-US" sz="1800" b="1" dirty="0">
                <a:latin typeface="Arial"/>
                <a:ea typeface="Arial"/>
                <a:cs typeface="Arial"/>
                <a:sym typeface="Arial"/>
              </a:rPr>
              <a:t> </a:t>
            </a:r>
            <a:r>
              <a:rPr lang="en-US" sz="1800" b="1" dirty="0" err="1" smtClean="0">
                <a:latin typeface="Arial"/>
                <a:ea typeface="Arial"/>
                <a:cs typeface="Arial"/>
                <a:sym typeface="Arial"/>
              </a:rPr>
              <a:t>iletişim</a:t>
            </a:r>
            <a:endParaRPr lang="tr-TR" sz="1800" b="1" dirty="0" smtClean="0">
              <a:latin typeface="Arial"/>
              <a:ea typeface="Arial"/>
              <a:cs typeface="Arial"/>
              <a:sym typeface="Arial"/>
            </a:endParaRPr>
          </a:p>
          <a:p>
            <a:pPr marL="0" lvl="0" indent="0">
              <a:buNone/>
            </a:pPr>
            <a:r>
              <a:rPr lang="en-US" sz="1800" dirty="0" err="1" smtClean="0">
                <a:latin typeface="Arial"/>
                <a:ea typeface="Arial"/>
                <a:cs typeface="Arial"/>
                <a:sym typeface="Arial"/>
              </a:rPr>
              <a:t>Resmi</a:t>
            </a:r>
            <a:r>
              <a:rPr lang="en-US" sz="1800" dirty="0" smtClean="0">
                <a:latin typeface="Arial"/>
                <a:ea typeface="Arial"/>
                <a:cs typeface="Arial"/>
                <a:sym typeface="Arial"/>
              </a:rPr>
              <a:t> </a:t>
            </a:r>
            <a:r>
              <a:rPr lang="en-US" sz="1800" dirty="0" err="1">
                <a:latin typeface="Arial"/>
                <a:ea typeface="Arial"/>
                <a:cs typeface="Arial"/>
                <a:sym typeface="Arial"/>
              </a:rPr>
              <a:t>olmayan</a:t>
            </a:r>
            <a:r>
              <a:rPr lang="en-US" sz="1800" dirty="0">
                <a:latin typeface="Arial"/>
                <a:ea typeface="Arial"/>
                <a:cs typeface="Arial"/>
                <a:sym typeface="Arial"/>
              </a:rPr>
              <a:t> </a:t>
            </a:r>
            <a:r>
              <a:rPr lang="en-US" sz="1800" dirty="0" err="1">
                <a:latin typeface="Arial"/>
                <a:ea typeface="Arial"/>
                <a:cs typeface="Arial"/>
                <a:sym typeface="Arial"/>
              </a:rPr>
              <a:t>iletişim</a:t>
            </a:r>
            <a:r>
              <a:rPr lang="en-US" sz="1800" dirty="0">
                <a:latin typeface="Arial"/>
                <a:ea typeface="Arial"/>
                <a:cs typeface="Arial"/>
                <a:sym typeface="Arial"/>
              </a:rPr>
              <a:t>, </a:t>
            </a:r>
            <a:r>
              <a:rPr lang="en-US" sz="1800" dirty="0" err="1">
                <a:latin typeface="Arial"/>
                <a:ea typeface="Arial"/>
                <a:cs typeface="Arial"/>
                <a:sym typeface="Arial"/>
              </a:rPr>
              <a:t>mesajların</a:t>
            </a:r>
            <a:r>
              <a:rPr lang="en-US" sz="1800" dirty="0">
                <a:latin typeface="Arial"/>
                <a:ea typeface="Arial"/>
                <a:cs typeface="Arial"/>
                <a:sym typeface="Arial"/>
              </a:rPr>
              <a:t> </a:t>
            </a:r>
            <a:r>
              <a:rPr lang="en-US" sz="1800" dirty="0" err="1">
                <a:latin typeface="Arial"/>
                <a:ea typeface="Arial"/>
                <a:cs typeface="Arial"/>
                <a:sym typeface="Arial"/>
              </a:rPr>
              <a:t>veya</a:t>
            </a:r>
            <a:r>
              <a:rPr lang="en-US" sz="1800" dirty="0">
                <a:latin typeface="Arial"/>
                <a:ea typeface="Arial"/>
                <a:cs typeface="Arial"/>
                <a:sym typeface="Arial"/>
              </a:rPr>
              <a:t> </a:t>
            </a:r>
            <a:r>
              <a:rPr lang="en-US" sz="1800" dirty="0" err="1">
                <a:latin typeface="Arial"/>
                <a:ea typeface="Arial"/>
                <a:cs typeface="Arial"/>
                <a:sym typeface="Arial"/>
              </a:rPr>
              <a:t>sinyallerin</a:t>
            </a:r>
            <a:r>
              <a:rPr lang="en-US" sz="1800" dirty="0">
                <a:latin typeface="Arial"/>
                <a:ea typeface="Arial"/>
                <a:cs typeface="Arial"/>
                <a:sym typeface="Arial"/>
              </a:rPr>
              <a:t> </a:t>
            </a:r>
            <a:r>
              <a:rPr lang="en-US" sz="1800" dirty="0" err="1">
                <a:latin typeface="Arial"/>
                <a:ea typeface="Arial"/>
                <a:cs typeface="Arial"/>
                <a:sym typeface="Arial"/>
              </a:rPr>
              <a:t>sözlü</a:t>
            </a:r>
            <a:r>
              <a:rPr lang="en-US" sz="1800" dirty="0">
                <a:latin typeface="Arial"/>
                <a:ea typeface="Arial"/>
                <a:cs typeface="Arial"/>
                <a:sym typeface="Arial"/>
              </a:rPr>
              <a:t> </a:t>
            </a:r>
            <a:r>
              <a:rPr lang="en-US" sz="1800" dirty="0" err="1">
                <a:latin typeface="Arial"/>
                <a:ea typeface="Arial"/>
                <a:cs typeface="Arial"/>
                <a:sym typeface="Arial"/>
              </a:rPr>
              <a:t>olmayan</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platform </a:t>
            </a:r>
            <a:r>
              <a:rPr lang="en-US" sz="1800" dirty="0" err="1">
                <a:latin typeface="Arial"/>
                <a:ea typeface="Arial"/>
                <a:cs typeface="Arial"/>
                <a:sym typeface="Arial"/>
              </a:rPr>
              <a:t>aracılığıyla</a:t>
            </a:r>
            <a:r>
              <a:rPr lang="en-US" sz="1800" dirty="0">
                <a:latin typeface="Arial"/>
                <a:ea typeface="Arial"/>
                <a:cs typeface="Arial"/>
                <a:sym typeface="Arial"/>
              </a:rPr>
              <a:t> </a:t>
            </a:r>
            <a:r>
              <a:rPr lang="en-US" sz="1800" dirty="0" err="1">
                <a:latin typeface="Arial"/>
                <a:ea typeface="Arial"/>
                <a:cs typeface="Arial"/>
                <a:sym typeface="Arial"/>
              </a:rPr>
              <a:t>iletilmesidir</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yüz</a:t>
            </a:r>
            <a:r>
              <a:rPr lang="en-US" sz="1800" dirty="0">
                <a:latin typeface="Arial"/>
                <a:ea typeface="Arial"/>
                <a:cs typeface="Arial"/>
                <a:sym typeface="Arial"/>
              </a:rPr>
              <a:t> </a:t>
            </a:r>
            <a:r>
              <a:rPr lang="en-US" sz="1800" dirty="0" err="1">
                <a:latin typeface="Arial"/>
                <a:ea typeface="Arial"/>
                <a:cs typeface="Arial"/>
                <a:sym typeface="Arial"/>
              </a:rPr>
              <a:t>ifadelerini</a:t>
            </a:r>
            <a:r>
              <a:rPr lang="en-US" sz="1800" dirty="0">
                <a:latin typeface="Arial"/>
                <a:ea typeface="Arial"/>
                <a:cs typeface="Arial"/>
                <a:sym typeface="Arial"/>
              </a:rPr>
              <a:t>, </a:t>
            </a:r>
            <a:r>
              <a:rPr lang="en-US" sz="1800" dirty="0" err="1">
                <a:latin typeface="Arial"/>
                <a:ea typeface="Arial"/>
                <a:cs typeface="Arial"/>
                <a:sym typeface="Arial"/>
              </a:rPr>
              <a:t>jestleri</a:t>
            </a:r>
            <a:r>
              <a:rPr lang="en-US" sz="1800" dirty="0">
                <a:latin typeface="Arial"/>
                <a:ea typeface="Arial"/>
                <a:cs typeface="Arial"/>
                <a:sym typeface="Arial"/>
              </a:rPr>
              <a:t>, </a:t>
            </a:r>
            <a:r>
              <a:rPr lang="en-US" sz="1800" dirty="0" err="1">
                <a:latin typeface="Arial"/>
                <a:ea typeface="Arial"/>
                <a:cs typeface="Arial"/>
                <a:sym typeface="Arial"/>
              </a:rPr>
              <a:t>vücut</a:t>
            </a:r>
            <a:r>
              <a:rPr lang="en-US" sz="1800" dirty="0">
                <a:latin typeface="Arial"/>
                <a:ea typeface="Arial"/>
                <a:cs typeface="Arial"/>
                <a:sym typeface="Arial"/>
              </a:rPr>
              <a:t> </a:t>
            </a:r>
            <a:r>
              <a:rPr lang="en-US" sz="1800" dirty="0" err="1">
                <a:latin typeface="Arial"/>
                <a:ea typeface="Arial"/>
                <a:cs typeface="Arial"/>
                <a:sym typeface="Arial"/>
              </a:rPr>
              <a:t>dilinizi</a:t>
            </a:r>
            <a:r>
              <a:rPr lang="en-US" sz="1800" dirty="0">
                <a:latin typeface="Arial"/>
                <a:ea typeface="Arial"/>
                <a:cs typeface="Arial"/>
                <a:sym typeface="Arial"/>
              </a:rPr>
              <a:t>, </a:t>
            </a:r>
            <a:r>
              <a:rPr lang="en-US" sz="1800" dirty="0" err="1">
                <a:latin typeface="Arial"/>
                <a:ea typeface="Arial"/>
                <a:cs typeface="Arial"/>
                <a:sym typeface="Arial"/>
              </a:rPr>
              <a:t>göz</a:t>
            </a:r>
            <a:r>
              <a:rPr lang="en-US" sz="1800" dirty="0">
                <a:latin typeface="Arial"/>
                <a:ea typeface="Arial"/>
                <a:cs typeface="Arial"/>
                <a:sym typeface="Arial"/>
              </a:rPr>
              <a:t> </a:t>
            </a:r>
            <a:r>
              <a:rPr lang="en-US" sz="1800" dirty="0" err="1">
                <a:latin typeface="Arial"/>
                <a:ea typeface="Arial"/>
                <a:cs typeface="Arial"/>
                <a:sym typeface="Arial"/>
              </a:rPr>
              <a:t>temasını</a:t>
            </a:r>
            <a:r>
              <a:rPr lang="en-US" sz="1800" dirty="0">
                <a:latin typeface="Arial"/>
                <a:ea typeface="Arial"/>
                <a:cs typeface="Arial"/>
                <a:sym typeface="Arial"/>
              </a:rPr>
              <a:t>, el </a:t>
            </a:r>
            <a:r>
              <a:rPr lang="en-US" sz="1800" dirty="0" err="1">
                <a:latin typeface="Arial"/>
                <a:ea typeface="Arial"/>
                <a:cs typeface="Arial"/>
                <a:sym typeface="Arial"/>
              </a:rPr>
              <a:t>hareketlerini</a:t>
            </a:r>
            <a:r>
              <a:rPr lang="en-US" sz="1800" dirty="0">
                <a:latin typeface="Arial"/>
                <a:ea typeface="Arial"/>
                <a:cs typeface="Arial"/>
                <a:sym typeface="Arial"/>
              </a:rPr>
              <a:t>, </a:t>
            </a:r>
            <a:r>
              <a:rPr lang="en-US" sz="1800" dirty="0" err="1">
                <a:latin typeface="Arial"/>
                <a:ea typeface="Arial"/>
                <a:cs typeface="Arial"/>
                <a:sym typeface="Arial"/>
              </a:rPr>
              <a:t>ses</a:t>
            </a:r>
            <a:r>
              <a:rPr lang="en-US" sz="1800" dirty="0">
                <a:latin typeface="Arial"/>
                <a:ea typeface="Arial"/>
                <a:cs typeface="Arial"/>
                <a:sym typeface="Arial"/>
              </a:rPr>
              <a:t> </a:t>
            </a:r>
            <a:r>
              <a:rPr lang="en-US" sz="1800" dirty="0" err="1">
                <a:latin typeface="Arial"/>
                <a:ea typeface="Arial"/>
                <a:cs typeface="Arial"/>
                <a:sym typeface="Arial"/>
              </a:rPr>
              <a:t>tonunu</a:t>
            </a:r>
            <a:r>
              <a:rPr lang="en-US" sz="1800" dirty="0">
                <a:latin typeface="Arial"/>
                <a:ea typeface="Arial"/>
                <a:cs typeface="Arial"/>
                <a:sym typeface="Arial"/>
              </a:rPr>
              <a:t> </a:t>
            </a:r>
            <a:r>
              <a:rPr lang="en-US" sz="1800" dirty="0" err="1">
                <a:latin typeface="Arial"/>
                <a:ea typeface="Arial"/>
                <a:cs typeface="Arial"/>
                <a:sym typeface="Arial"/>
              </a:rPr>
              <a:t>içerir</a:t>
            </a:r>
            <a:r>
              <a:rPr lang="en-US" sz="1800" dirty="0" smtClean="0">
                <a:latin typeface="Arial"/>
                <a:ea typeface="Arial"/>
                <a:cs typeface="Arial"/>
                <a:sym typeface="Arial"/>
              </a:rPr>
              <a:t>.</a:t>
            </a:r>
            <a:endParaRPr lang="tr-TR" sz="1800" dirty="0" smtClean="0">
              <a:latin typeface="Arial"/>
              <a:ea typeface="Arial"/>
              <a:cs typeface="Arial"/>
              <a:sym typeface="Arial"/>
            </a:endParaRPr>
          </a:p>
          <a:p>
            <a:pPr marL="0" lvl="0" indent="0">
              <a:buNone/>
            </a:pPr>
            <a:r>
              <a:rPr lang="en-US" sz="1800" dirty="0" err="1" smtClean="0">
                <a:latin typeface="Arial"/>
                <a:ea typeface="Arial"/>
                <a:cs typeface="Arial"/>
                <a:sym typeface="Arial"/>
              </a:rPr>
              <a:t>Özellikle</a:t>
            </a:r>
            <a:r>
              <a:rPr lang="en-US" sz="1800" dirty="0" smtClean="0">
                <a:latin typeface="Arial"/>
                <a:ea typeface="Arial"/>
                <a:cs typeface="Arial"/>
                <a:sym typeface="Arial"/>
              </a:rPr>
              <a:t> </a:t>
            </a:r>
            <a:r>
              <a:rPr lang="en-US" sz="1800" dirty="0" err="1">
                <a:latin typeface="Arial"/>
                <a:ea typeface="Arial"/>
                <a:cs typeface="Arial"/>
                <a:sym typeface="Arial"/>
              </a:rPr>
              <a:t>müşteri</a:t>
            </a:r>
            <a:r>
              <a:rPr lang="en-US" sz="1800" dirty="0">
                <a:latin typeface="Arial"/>
                <a:ea typeface="Arial"/>
                <a:cs typeface="Arial"/>
                <a:sym typeface="Arial"/>
              </a:rPr>
              <a:t> </a:t>
            </a:r>
            <a:r>
              <a:rPr lang="en-US" sz="1800" dirty="0" err="1">
                <a:latin typeface="Arial"/>
                <a:ea typeface="Arial"/>
                <a:cs typeface="Arial"/>
                <a:sym typeface="Arial"/>
              </a:rPr>
              <a:t>hizmetleri</a:t>
            </a:r>
            <a:r>
              <a:rPr lang="en-US" sz="1800" dirty="0">
                <a:latin typeface="Arial"/>
                <a:ea typeface="Arial"/>
                <a:cs typeface="Arial"/>
                <a:sym typeface="Arial"/>
              </a:rPr>
              <a:t> </a:t>
            </a:r>
            <a:r>
              <a:rPr lang="en-US" sz="1800" dirty="0" err="1">
                <a:latin typeface="Arial"/>
                <a:ea typeface="Arial"/>
                <a:cs typeface="Arial"/>
                <a:sym typeface="Arial"/>
              </a:rPr>
              <a:t>iyi</a:t>
            </a:r>
            <a:r>
              <a:rPr lang="en-US" sz="1800" dirty="0">
                <a:latin typeface="Arial"/>
                <a:ea typeface="Arial"/>
                <a:cs typeface="Arial"/>
                <a:sym typeface="Arial"/>
              </a:rPr>
              <a:t> ilk </a:t>
            </a:r>
            <a:r>
              <a:rPr lang="en-US" sz="1800" dirty="0" err="1">
                <a:latin typeface="Arial"/>
                <a:ea typeface="Arial"/>
                <a:cs typeface="Arial"/>
                <a:sym typeface="Arial"/>
              </a:rPr>
              <a:t>izlenimlere</a:t>
            </a:r>
            <a:r>
              <a:rPr lang="en-US" sz="1800" dirty="0">
                <a:latin typeface="Arial"/>
                <a:ea typeface="Arial"/>
                <a:cs typeface="Arial"/>
                <a:sym typeface="Arial"/>
              </a:rPr>
              <a:t> </a:t>
            </a:r>
            <a:r>
              <a:rPr lang="en-US" sz="1800" dirty="0" err="1">
                <a:latin typeface="Arial"/>
                <a:ea typeface="Arial"/>
                <a:cs typeface="Arial"/>
                <a:sym typeface="Arial"/>
              </a:rPr>
              <a:t>dayanır</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misafir</a:t>
            </a:r>
            <a:r>
              <a:rPr lang="en-US" sz="1800" dirty="0">
                <a:latin typeface="Arial"/>
                <a:ea typeface="Arial"/>
                <a:cs typeface="Arial"/>
                <a:sym typeface="Arial"/>
              </a:rPr>
              <a:t> </a:t>
            </a:r>
            <a:r>
              <a:rPr lang="en-US" sz="1800" dirty="0" err="1">
                <a:latin typeface="Arial"/>
                <a:ea typeface="Arial"/>
                <a:cs typeface="Arial"/>
                <a:sym typeface="Arial"/>
              </a:rPr>
              <a:t>restoranınıza</a:t>
            </a:r>
            <a:r>
              <a:rPr lang="en-US" sz="1800" dirty="0">
                <a:latin typeface="Arial"/>
                <a:ea typeface="Arial"/>
                <a:cs typeface="Arial"/>
                <a:sym typeface="Arial"/>
              </a:rPr>
              <a:t> </a:t>
            </a:r>
            <a:r>
              <a:rPr lang="en-US" sz="1800" dirty="0" err="1">
                <a:latin typeface="Arial"/>
                <a:ea typeface="Arial"/>
                <a:cs typeface="Arial"/>
                <a:sym typeface="Arial"/>
              </a:rPr>
              <a:t>veya</a:t>
            </a:r>
            <a:r>
              <a:rPr lang="en-US" sz="1800" dirty="0">
                <a:latin typeface="Arial"/>
                <a:ea typeface="Arial"/>
                <a:cs typeface="Arial"/>
                <a:sym typeface="Arial"/>
              </a:rPr>
              <a:t> </a:t>
            </a:r>
            <a:r>
              <a:rPr lang="en-US" sz="1800" dirty="0" err="1">
                <a:latin typeface="Arial"/>
                <a:ea typeface="Arial"/>
                <a:cs typeface="Arial"/>
                <a:sym typeface="Arial"/>
              </a:rPr>
              <a:t>yemek</a:t>
            </a:r>
            <a:r>
              <a:rPr lang="en-US" sz="1800" dirty="0">
                <a:latin typeface="Arial"/>
                <a:ea typeface="Arial"/>
                <a:cs typeface="Arial"/>
                <a:sym typeface="Arial"/>
              </a:rPr>
              <a:t> </a:t>
            </a:r>
            <a:r>
              <a:rPr lang="en-US" sz="1800" dirty="0" err="1">
                <a:latin typeface="Arial"/>
                <a:ea typeface="Arial"/>
                <a:cs typeface="Arial"/>
                <a:sym typeface="Arial"/>
              </a:rPr>
              <a:t>servisi</a:t>
            </a:r>
            <a:r>
              <a:rPr lang="en-US" sz="1800" dirty="0">
                <a:latin typeface="Arial"/>
                <a:ea typeface="Arial"/>
                <a:cs typeface="Arial"/>
                <a:sym typeface="Arial"/>
              </a:rPr>
              <a:t> </a:t>
            </a:r>
            <a:r>
              <a:rPr lang="en-US" sz="1800" dirty="0" err="1">
                <a:latin typeface="Arial"/>
                <a:ea typeface="Arial"/>
                <a:cs typeface="Arial"/>
                <a:sym typeface="Arial"/>
              </a:rPr>
              <a:t>kuruluşunuza</a:t>
            </a:r>
            <a:r>
              <a:rPr lang="en-US" sz="1800" dirty="0">
                <a:latin typeface="Arial"/>
                <a:ea typeface="Arial"/>
                <a:cs typeface="Arial"/>
                <a:sym typeface="Arial"/>
              </a:rPr>
              <a:t> </a:t>
            </a:r>
            <a:r>
              <a:rPr lang="en-US" sz="1800" dirty="0" err="1">
                <a:latin typeface="Arial"/>
                <a:ea typeface="Arial"/>
                <a:cs typeface="Arial"/>
                <a:sym typeface="Arial"/>
              </a:rPr>
              <a:t>girdiğinde</a:t>
            </a:r>
            <a:r>
              <a:rPr lang="en-US" sz="1800" dirty="0">
                <a:latin typeface="Arial"/>
                <a:ea typeface="Arial"/>
                <a:cs typeface="Arial"/>
                <a:sym typeface="Arial"/>
              </a:rPr>
              <a:t>, </a:t>
            </a:r>
            <a:r>
              <a:rPr lang="en-US" sz="1800" dirty="0" err="1">
                <a:latin typeface="Arial"/>
                <a:ea typeface="Arial"/>
                <a:cs typeface="Arial"/>
                <a:sym typeface="Arial"/>
              </a:rPr>
              <a:t>misafir</a:t>
            </a:r>
            <a:r>
              <a:rPr lang="en-US" sz="1800" dirty="0">
                <a:latin typeface="Arial"/>
                <a:ea typeface="Arial"/>
                <a:cs typeface="Arial"/>
                <a:sym typeface="Arial"/>
              </a:rPr>
              <a:t>, </a:t>
            </a:r>
            <a:r>
              <a:rPr lang="en-US" sz="1800" dirty="0" err="1">
                <a:latin typeface="Arial"/>
                <a:ea typeface="Arial"/>
                <a:cs typeface="Arial"/>
                <a:sym typeface="Arial"/>
              </a:rPr>
              <a:t>personelin</a:t>
            </a:r>
            <a:r>
              <a:rPr lang="en-US" sz="1800" dirty="0">
                <a:latin typeface="Arial"/>
                <a:ea typeface="Arial"/>
                <a:cs typeface="Arial"/>
                <a:sym typeface="Arial"/>
              </a:rPr>
              <a:t> </a:t>
            </a:r>
            <a:r>
              <a:rPr lang="en-US" sz="1800" dirty="0" err="1">
                <a:latin typeface="Arial"/>
                <a:ea typeface="Arial"/>
                <a:cs typeface="Arial"/>
                <a:sym typeface="Arial"/>
              </a:rPr>
              <a:t>görünümü</a:t>
            </a:r>
            <a:r>
              <a:rPr lang="en-US" sz="1800" dirty="0">
                <a:latin typeface="Arial"/>
                <a:ea typeface="Arial"/>
                <a:cs typeface="Arial"/>
                <a:sym typeface="Arial"/>
              </a:rPr>
              <a:t>, </a:t>
            </a:r>
            <a:r>
              <a:rPr lang="en-US" sz="1800" dirty="0" err="1">
                <a:latin typeface="Arial"/>
                <a:ea typeface="Arial"/>
                <a:cs typeface="Arial"/>
                <a:sym typeface="Arial"/>
              </a:rPr>
              <a:t>vücut</a:t>
            </a:r>
            <a:r>
              <a:rPr lang="en-US" sz="1800" dirty="0">
                <a:latin typeface="Arial"/>
                <a:ea typeface="Arial"/>
                <a:cs typeface="Arial"/>
                <a:sym typeface="Arial"/>
              </a:rPr>
              <a:t> </a:t>
            </a:r>
            <a:r>
              <a:rPr lang="en-US" sz="1800" dirty="0" err="1">
                <a:latin typeface="Arial"/>
                <a:ea typeface="Arial"/>
                <a:cs typeface="Arial"/>
                <a:sym typeface="Arial"/>
              </a:rPr>
              <a:t>dili</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nezaketine</a:t>
            </a:r>
            <a:r>
              <a:rPr lang="en-US" sz="1800" dirty="0">
                <a:latin typeface="Arial"/>
                <a:ea typeface="Arial"/>
                <a:cs typeface="Arial"/>
                <a:sym typeface="Arial"/>
              </a:rPr>
              <a:t> </a:t>
            </a:r>
            <a:r>
              <a:rPr lang="en-US" sz="1800" dirty="0" err="1">
                <a:latin typeface="Arial"/>
                <a:ea typeface="Arial"/>
                <a:cs typeface="Arial"/>
                <a:sym typeface="Arial"/>
              </a:rPr>
              <a:t>dayanarak</a:t>
            </a:r>
            <a:r>
              <a:rPr lang="en-US" sz="1800" dirty="0">
                <a:latin typeface="Arial"/>
                <a:ea typeface="Arial"/>
                <a:cs typeface="Arial"/>
                <a:sym typeface="Arial"/>
              </a:rPr>
              <a:t> </a:t>
            </a:r>
            <a:r>
              <a:rPr lang="en-US" sz="1800" dirty="0" err="1">
                <a:latin typeface="Arial"/>
                <a:ea typeface="Arial"/>
                <a:cs typeface="Arial"/>
                <a:sym typeface="Arial"/>
              </a:rPr>
              <a:t>iş</a:t>
            </a:r>
            <a:r>
              <a:rPr lang="en-US" sz="1800" dirty="0">
                <a:latin typeface="Arial"/>
                <a:ea typeface="Arial"/>
                <a:cs typeface="Arial"/>
                <a:sym typeface="Arial"/>
              </a:rPr>
              <a:t> </a:t>
            </a:r>
            <a:r>
              <a:rPr lang="en-US" sz="1800" dirty="0" err="1">
                <a:latin typeface="Arial"/>
                <a:ea typeface="Arial"/>
                <a:cs typeface="Arial"/>
                <a:sym typeface="Arial"/>
              </a:rPr>
              <a:t>hakkında</a:t>
            </a:r>
            <a:r>
              <a:rPr lang="en-US" sz="1800" dirty="0">
                <a:latin typeface="Arial"/>
                <a:ea typeface="Arial"/>
                <a:cs typeface="Arial"/>
                <a:sym typeface="Arial"/>
              </a:rPr>
              <a:t> </a:t>
            </a:r>
            <a:r>
              <a:rPr lang="en-US" sz="1800" dirty="0" err="1">
                <a:latin typeface="Arial"/>
                <a:ea typeface="Arial"/>
                <a:cs typeface="Arial"/>
                <a:sym typeface="Arial"/>
              </a:rPr>
              <a:t>yargılarda</a:t>
            </a:r>
            <a:r>
              <a:rPr lang="en-US" sz="1800" dirty="0">
                <a:latin typeface="Arial"/>
                <a:ea typeface="Arial"/>
                <a:cs typeface="Arial"/>
                <a:sym typeface="Arial"/>
              </a:rPr>
              <a:t> </a:t>
            </a:r>
            <a:r>
              <a:rPr lang="en-US" sz="1800" dirty="0" err="1">
                <a:latin typeface="Arial"/>
                <a:ea typeface="Arial"/>
                <a:cs typeface="Arial"/>
                <a:sym typeface="Arial"/>
              </a:rPr>
              <a:t>bulunur</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bu</a:t>
            </a:r>
            <a:r>
              <a:rPr lang="en-US" sz="1800" dirty="0">
                <a:latin typeface="Arial"/>
                <a:ea typeface="Arial"/>
                <a:cs typeface="Arial"/>
                <a:sym typeface="Arial"/>
              </a:rPr>
              <a:t>, </a:t>
            </a:r>
            <a:r>
              <a:rPr lang="en-US" sz="1800" dirty="0" err="1">
                <a:latin typeface="Arial"/>
                <a:ea typeface="Arial"/>
                <a:cs typeface="Arial"/>
                <a:sym typeface="Arial"/>
              </a:rPr>
              <a:t>çalışma</a:t>
            </a:r>
            <a:r>
              <a:rPr lang="en-US" sz="1800" dirty="0">
                <a:latin typeface="Arial"/>
                <a:ea typeface="Arial"/>
                <a:cs typeface="Arial"/>
                <a:sym typeface="Arial"/>
              </a:rPr>
              <a:t> </a:t>
            </a:r>
            <a:r>
              <a:rPr lang="en-US" sz="1800" dirty="0" err="1">
                <a:latin typeface="Arial"/>
                <a:ea typeface="Arial"/>
                <a:cs typeface="Arial"/>
                <a:sym typeface="Arial"/>
              </a:rPr>
              <a:t>tarzı</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görünümü</a:t>
            </a:r>
            <a:r>
              <a:rPr lang="en-US" sz="1800" dirty="0">
                <a:latin typeface="Arial"/>
                <a:ea typeface="Arial"/>
                <a:cs typeface="Arial"/>
                <a:sym typeface="Arial"/>
              </a:rPr>
              <a:t> </a:t>
            </a:r>
            <a:r>
              <a:rPr lang="en-US" sz="1800" dirty="0" err="1">
                <a:latin typeface="Arial"/>
                <a:ea typeface="Arial"/>
                <a:cs typeface="Arial"/>
                <a:sym typeface="Arial"/>
              </a:rPr>
              <a:t>hakkında</a:t>
            </a:r>
            <a:r>
              <a:rPr lang="en-US" sz="1800" dirty="0">
                <a:latin typeface="Arial"/>
                <a:ea typeface="Arial"/>
                <a:cs typeface="Arial"/>
                <a:sym typeface="Arial"/>
              </a:rPr>
              <a:t> </a:t>
            </a:r>
            <a:r>
              <a:rPr lang="en-US" sz="1800" dirty="0" err="1">
                <a:latin typeface="Arial"/>
                <a:ea typeface="Arial"/>
                <a:cs typeface="Arial"/>
                <a:sym typeface="Arial"/>
              </a:rPr>
              <a:t>çok</a:t>
            </a:r>
            <a:r>
              <a:rPr lang="en-US" sz="1800" dirty="0">
                <a:latin typeface="Arial"/>
                <a:ea typeface="Arial"/>
                <a:cs typeface="Arial"/>
                <a:sym typeface="Arial"/>
              </a:rPr>
              <a:t> </a:t>
            </a:r>
            <a:r>
              <a:rPr lang="en-US" sz="1800" dirty="0" err="1">
                <a:latin typeface="Arial"/>
                <a:ea typeface="Arial"/>
                <a:cs typeface="Arial"/>
                <a:sym typeface="Arial"/>
              </a:rPr>
              <a:t>anlamlı</a:t>
            </a:r>
            <a:r>
              <a:rPr lang="en-US" sz="1800" dirty="0">
                <a:latin typeface="Arial"/>
                <a:ea typeface="Arial"/>
                <a:cs typeface="Arial"/>
                <a:sym typeface="Arial"/>
              </a:rPr>
              <a:t> </a:t>
            </a:r>
            <a:r>
              <a:rPr lang="en-US" sz="1800" dirty="0" err="1">
                <a:latin typeface="Arial"/>
                <a:ea typeface="Arial"/>
                <a:cs typeface="Arial"/>
                <a:sym typeface="Arial"/>
              </a:rPr>
              <a:t>şeyler</a:t>
            </a:r>
            <a:r>
              <a:rPr lang="en-US" sz="1800" dirty="0">
                <a:latin typeface="Arial"/>
                <a:ea typeface="Arial"/>
                <a:cs typeface="Arial"/>
                <a:sym typeface="Arial"/>
              </a:rPr>
              <a:t> </a:t>
            </a:r>
            <a:r>
              <a:rPr lang="en-US" sz="1800" dirty="0" err="1">
                <a:latin typeface="Arial"/>
                <a:ea typeface="Arial"/>
                <a:cs typeface="Arial"/>
                <a:sym typeface="Arial"/>
              </a:rPr>
              <a:t>söyler</a:t>
            </a:r>
            <a:r>
              <a:rPr lang="en-US" sz="1800" dirty="0">
                <a:latin typeface="Arial"/>
                <a:ea typeface="Arial"/>
                <a:cs typeface="Arial"/>
                <a:sym typeface="Arial"/>
              </a:rPr>
              <a:t>. </a:t>
            </a:r>
            <a:endParaRPr lang="tr-TR" sz="1800" dirty="0" smtClean="0">
              <a:latin typeface="Arial"/>
              <a:ea typeface="Arial"/>
              <a:cs typeface="Arial"/>
              <a:sym typeface="Arial"/>
            </a:endParaRPr>
          </a:p>
          <a:p>
            <a:pPr marL="0" lvl="0" indent="0">
              <a:buNone/>
            </a:pPr>
            <a:endParaRPr lang="tr-TR" sz="1800" dirty="0" smtClean="0">
              <a:latin typeface="Arial"/>
              <a:ea typeface="Arial"/>
              <a:cs typeface="Arial"/>
              <a:sym typeface="Arial"/>
            </a:endParaRPr>
          </a:p>
          <a:p>
            <a:pPr marL="0" lvl="0" indent="0">
              <a:buNone/>
            </a:pPr>
            <a:r>
              <a:rPr lang="en-US" sz="1800" dirty="0" err="1" smtClean="0">
                <a:latin typeface="Arial"/>
                <a:ea typeface="Arial"/>
                <a:cs typeface="Arial"/>
                <a:sym typeface="Arial"/>
              </a:rPr>
              <a:t>Genel</a:t>
            </a:r>
            <a:r>
              <a:rPr lang="en-US" sz="1800" dirty="0" smtClean="0">
                <a:latin typeface="Arial"/>
                <a:ea typeface="Arial"/>
                <a:cs typeface="Arial"/>
                <a:sym typeface="Arial"/>
              </a:rPr>
              <a:t> </a:t>
            </a:r>
            <a:r>
              <a:rPr lang="en-US" sz="1800" dirty="0" err="1">
                <a:latin typeface="Arial"/>
                <a:ea typeface="Arial"/>
                <a:cs typeface="Arial"/>
                <a:sym typeface="Arial"/>
              </a:rPr>
              <a:t>İpucu</a:t>
            </a:r>
            <a:r>
              <a:rPr lang="en-US" sz="1800" dirty="0">
                <a:latin typeface="Arial"/>
                <a:ea typeface="Arial"/>
                <a:cs typeface="Arial"/>
                <a:sym typeface="Arial"/>
              </a:rPr>
              <a:t>: </a:t>
            </a:r>
            <a:endParaRPr lang="tr-TR" sz="1800" dirty="0" smtClean="0">
              <a:latin typeface="Arial"/>
              <a:ea typeface="Arial"/>
              <a:cs typeface="Arial"/>
              <a:sym typeface="Arial"/>
            </a:endParaRPr>
          </a:p>
          <a:p>
            <a:pPr marL="0" lvl="0" indent="0">
              <a:buNone/>
            </a:pPr>
            <a:r>
              <a:rPr lang="en-US" sz="1800" dirty="0" err="1" smtClean="0">
                <a:latin typeface="Arial"/>
                <a:ea typeface="Arial"/>
                <a:cs typeface="Arial"/>
                <a:sym typeface="Arial"/>
              </a:rPr>
              <a:t>Müşterilerinizle</a:t>
            </a:r>
            <a:r>
              <a:rPr lang="en-US" sz="1800" dirty="0" smtClean="0">
                <a:latin typeface="Arial"/>
                <a:ea typeface="Arial"/>
                <a:cs typeface="Arial"/>
                <a:sym typeface="Arial"/>
              </a:rPr>
              <a:t> </a:t>
            </a:r>
            <a:r>
              <a:rPr lang="en-US" sz="1800" dirty="0" err="1">
                <a:latin typeface="Arial"/>
                <a:ea typeface="Arial"/>
                <a:cs typeface="Arial"/>
                <a:sym typeface="Arial"/>
              </a:rPr>
              <a:t>iletişim</a:t>
            </a:r>
            <a:r>
              <a:rPr lang="en-US" sz="1800" dirty="0">
                <a:latin typeface="Arial"/>
                <a:ea typeface="Arial"/>
                <a:cs typeface="Arial"/>
                <a:sym typeface="Arial"/>
              </a:rPr>
              <a:t> </a:t>
            </a:r>
            <a:r>
              <a:rPr lang="en-US" sz="1800" dirty="0" err="1">
                <a:latin typeface="Arial"/>
                <a:ea typeface="Arial"/>
                <a:cs typeface="Arial"/>
                <a:sym typeface="Arial"/>
              </a:rPr>
              <a:t>kurarken</a:t>
            </a:r>
            <a:r>
              <a:rPr lang="en-US" sz="1800" dirty="0">
                <a:latin typeface="Arial"/>
                <a:ea typeface="Arial"/>
                <a:cs typeface="Arial"/>
                <a:sym typeface="Arial"/>
              </a:rPr>
              <a:t> </a:t>
            </a:r>
            <a:r>
              <a:rPr lang="en-US" sz="1800" dirty="0" err="1">
                <a:latin typeface="Arial"/>
                <a:ea typeface="Arial"/>
                <a:cs typeface="Arial"/>
                <a:sym typeface="Arial"/>
              </a:rPr>
              <a:t>duruşunuz</a:t>
            </a:r>
            <a:r>
              <a:rPr lang="en-US" sz="1800" dirty="0">
                <a:latin typeface="Arial"/>
                <a:ea typeface="Arial"/>
                <a:cs typeface="Arial"/>
                <a:sym typeface="Arial"/>
              </a:rPr>
              <a:t> </a:t>
            </a:r>
            <a:r>
              <a:rPr lang="en-US" sz="1800" dirty="0" err="1">
                <a:latin typeface="Arial"/>
                <a:ea typeface="Arial"/>
                <a:cs typeface="Arial"/>
                <a:sym typeface="Arial"/>
              </a:rPr>
              <a:t>rahat</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açık</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duruşta</a:t>
            </a:r>
            <a:r>
              <a:rPr lang="en-US" sz="1800" dirty="0">
                <a:latin typeface="Arial"/>
                <a:ea typeface="Arial"/>
                <a:cs typeface="Arial"/>
                <a:sym typeface="Arial"/>
              </a:rPr>
              <a:t> (</a:t>
            </a:r>
            <a:r>
              <a:rPr lang="en-US" sz="1800" dirty="0" err="1">
                <a:latin typeface="Arial"/>
                <a:ea typeface="Arial"/>
                <a:cs typeface="Arial"/>
                <a:sym typeface="Arial"/>
              </a:rPr>
              <a:t>kollar</a:t>
            </a:r>
            <a:r>
              <a:rPr lang="en-US" sz="1800" dirty="0">
                <a:latin typeface="Arial"/>
                <a:ea typeface="Arial"/>
                <a:cs typeface="Arial"/>
                <a:sym typeface="Arial"/>
              </a:rPr>
              <a:t> </a:t>
            </a:r>
            <a:r>
              <a:rPr lang="en-US" sz="1800" dirty="0" err="1">
                <a:latin typeface="Arial"/>
                <a:ea typeface="Arial"/>
                <a:cs typeface="Arial"/>
                <a:sym typeface="Arial"/>
              </a:rPr>
              <a:t>açık</a:t>
            </a:r>
            <a:r>
              <a:rPr lang="en-US" sz="1800" dirty="0">
                <a:latin typeface="Arial"/>
                <a:ea typeface="Arial"/>
                <a:cs typeface="Arial"/>
                <a:sym typeface="Arial"/>
              </a:rPr>
              <a:t>, </a:t>
            </a:r>
            <a:r>
              <a:rPr lang="en-US" sz="1800" dirty="0" err="1">
                <a:latin typeface="Arial"/>
                <a:ea typeface="Arial"/>
                <a:cs typeface="Arial"/>
                <a:sym typeface="Arial"/>
              </a:rPr>
              <a:t>bacaklar</a:t>
            </a:r>
            <a:r>
              <a:rPr lang="en-US" sz="1800" dirty="0">
                <a:latin typeface="Arial"/>
                <a:ea typeface="Arial"/>
                <a:cs typeface="Arial"/>
                <a:sym typeface="Arial"/>
              </a:rPr>
              <a:t> </a:t>
            </a:r>
            <a:r>
              <a:rPr lang="en-US" sz="1800" dirty="0" err="1">
                <a:latin typeface="Arial"/>
                <a:ea typeface="Arial"/>
                <a:cs typeface="Arial"/>
                <a:sym typeface="Arial"/>
              </a:rPr>
              <a:t>gevşek</a:t>
            </a:r>
            <a:r>
              <a:rPr lang="en-US" sz="1800" dirty="0">
                <a:latin typeface="Arial"/>
                <a:ea typeface="Arial"/>
                <a:cs typeface="Arial"/>
                <a:sym typeface="Arial"/>
              </a:rPr>
              <a:t>) </a:t>
            </a:r>
            <a:r>
              <a:rPr lang="en-US" sz="1800" dirty="0" err="1">
                <a:latin typeface="Arial"/>
                <a:ea typeface="Arial"/>
                <a:cs typeface="Arial"/>
                <a:sym typeface="Arial"/>
              </a:rPr>
              <a:t>olmalıdır</a:t>
            </a:r>
            <a:r>
              <a:rPr lang="en-US" sz="1800" dirty="0" smtClean="0">
                <a:latin typeface="Arial"/>
                <a:ea typeface="Arial"/>
                <a:cs typeface="Arial"/>
                <a:sym typeface="Arial"/>
              </a:rPr>
              <a:t>.</a:t>
            </a:r>
            <a:endParaRPr lang="tr-TR" sz="1800" dirty="0" smtClean="0">
              <a:latin typeface="Arial"/>
              <a:ea typeface="Arial"/>
              <a:cs typeface="Arial"/>
              <a:sym typeface="Arial"/>
            </a:endParaRPr>
          </a:p>
          <a:p>
            <a:pPr marL="0" lvl="0" indent="0">
              <a:buNone/>
            </a:pPr>
            <a:r>
              <a:rPr lang="en-US" sz="1800" dirty="0" err="1" smtClean="0">
                <a:latin typeface="Arial"/>
                <a:ea typeface="Arial"/>
                <a:cs typeface="Arial"/>
                <a:sym typeface="Arial"/>
              </a:rPr>
              <a:t>Müşteri</a:t>
            </a:r>
            <a:r>
              <a:rPr lang="en-US" sz="1800" dirty="0" smtClean="0">
                <a:latin typeface="Arial"/>
                <a:ea typeface="Arial"/>
                <a:cs typeface="Arial"/>
                <a:sym typeface="Arial"/>
              </a:rPr>
              <a:t> </a:t>
            </a:r>
            <a:r>
              <a:rPr lang="en-US" sz="1800" dirty="0" err="1">
                <a:latin typeface="Arial"/>
                <a:ea typeface="Arial"/>
                <a:cs typeface="Arial"/>
                <a:sym typeface="Arial"/>
              </a:rPr>
              <a:t>hizmetlerinden</a:t>
            </a:r>
            <a:r>
              <a:rPr lang="en-US" sz="1800" dirty="0">
                <a:latin typeface="Arial"/>
                <a:ea typeface="Arial"/>
                <a:cs typeface="Arial"/>
                <a:sym typeface="Arial"/>
              </a:rPr>
              <a:t> </a:t>
            </a:r>
            <a:r>
              <a:rPr lang="en-US" sz="1800" dirty="0" err="1">
                <a:latin typeface="Arial"/>
                <a:ea typeface="Arial"/>
                <a:cs typeface="Arial"/>
                <a:sym typeface="Arial"/>
              </a:rPr>
              <a:t>personel</a:t>
            </a:r>
            <a:r>
              <a:rPr lang="en-US" sz="1800" dirty="0">
                <a:latin typeface="Arial"/>
                <a:ea typeface="Arial"/>
                <a:cs typeface="Arial"/>
                <a:sym typeface="Arial"/>
              </a:rPr>
              <a:t> </a:t>
            </a:r>
            <a:r>
              <a:rPr lang="en-US" sz="1800" dirty="0" err="1">
                <a:latin typeface="Arial"/>
                <a:ea typeface="Arial"/>
                <a:cs typeface="Arial"/>
                <a:sym typeface="Arial"/>
              </a:rPr>
              <a:t>için</a:t>
            </a:r>
            <a:r>
              <a:rPr lang="en-US" sz="1800" dirty="0">
                <a:latin typeface="Arial"/>
                <a:ea typeface="Arial"/>
                <a:cs typeface="Arial"/>
                <a:sym typeface="Arial"/>
              </a:rPr>
              <a:t> </a:t>
            </a:r>
            <a:r>
              <a:rPr lang="en-US" sz="1800" dirty="0" err="1">
                <a:latin typeface="Arial"/>
                <a:ea typeface="Arial"/>
                <a:cs typeface="Arial"/>
                <a:sym typeface="Arial"/>
              </a:rPr>
              <a:t>ipucu</a:t>
            </a:r>
            <a:r>
              <a:rPr lang="en-US" sz="1800" dirty="0">
                <a:latin typeface="Arial"/>
                <a:ea typeface="Arial"/>
                <a:cs typeface="Arial"/>
                <a:sym typeface="Arial"/>
              </a:rPr>
              <a:t>: </a:t>
            </a:r>
            <a:endParaRPr lang="tr-TR" sz="1800" dirty="0" smtClean="0">
              <a:latin typeface="Arial"/>
              <a:ea typeface="Arial"/>
              <a:cs typeface="Arial"/>
              <a:sym typeface="Arial"/>
            </a:endParaRPr>
          </a:p>
          <a:p>
            <a:pPr marL="0" lvl="0" indent="0">
              <a:buNone/>
            </a:pPr>
            <a:r>
              <a:rPr lang="en-US" sz="1800" dirty="0" err="1" smtClean="0">
                <a:latin typeface="Arial"/>
                <a:ea typeface="Arial"/>
                <a:cs typeface="Arial"/>
                <a:sym typeface="Arial"/>
              </a:rPr>
              <a:t>Arkadaşça</a:t>
            </a:r>
            <a:r>
              <a:rPr lang="en-US" sz="1800" dirty="0" smtClean="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üslup</a:t>
            </a:r>
            <a:r>
              <a:rPr lang="en-US" sz="1800" dirty="0">
                <a:latin typeface="Arial"/>
                <a:ea typeface="Arial"/>
                <a:cs typeface="Arial"/>
                <a:sym typeface="Arial"/>
              </a:rPr>
              <a:t>, </a:t>
            </a:r>
            <a:r>
              <a:rPr lang="en-US" sz="1800" dirty="0" err="1">
                <a:latin typeface="Arial"/>
                <a:ea typeface="Arial"/>
                <a:cs typeface="Arial"/>
                <a:sym typeface="Arial"/>
              </a:rPr>
              <a:t>yaklaşılabilir</a:t>
            </a:r>
            <a:r>
              <a:rPr lang="en-US" sz="1800" dirty="0">
                <a:latin typeface="Arial"/>
                <a:ea typeface="Arial"/>
                <a:cs typeface="Arial"/>
                <a:sym typeface="Arial"/>
              </a:rPr>
              <a:t> </a:t>
            </a:r>
            <a:r>
              <a:rPr lang="en-US" sz="1800" dirty="0" err="1">
                <a:latin typeface="Arial"/>
                <a:ea typeface="Arial"/>
                <a:cs typeface="Arial"/>
                <a:sym typeface="Arial"/>
              </a:rPr>
              <a:t>görünmenizi</a:t>
            </a:r>
            <a:r>
              <a:rPr lang="en-US" sz="1800" dirty="0">
                <a:latin typeface="Arial"/>
                <a:ea typeface="Arial"/>
                <a:cs typeface="Arial"/>
                <a:sym typeface="Arial"/>
              </a:rPr>
              <a:t> </a:t>
            </a:r>
            <a:r>
              <a:rPr lang="en-US" sz="1800" dirty="0" err="1">
                <a:latin typeface="Arial"/>
                <a:ea typeface="Arial"/>
                <a:cs typeface="Arial"/>
                <a:sym typeface="Arial"/>
              </a:rPr>
              <a:t>sağlar</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samimi</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neşeli</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yüz</a:t>
            </a:r>
            <a:r>
              <a:rPr lang="en-US" sz="1800" dirty="0">
                <a:latin typeface="Arial"/>
                <a:ea typeface="Arial"/>
                <a:cs typeface="Arial"/>
                <a:sym typeface="Arial"/>
              </a:rPr>
              <a:t>, </a:t>
            </a:r>
            <a:r>
              <a:rPr lang="en-US" sz="1800" dirty="0" err="1">
                <a:latin typeface="Arial"/>
                <a:ea typeface="Arial"/>
                <a:cs typeface="Arial"/>
                <a:sym typeface="Arial"/>
              </a:rPr>
              <a:t>müşterilerinize</a:t>
            </a:r>
            <a:r>
              <a:rPr lang="en-US" sz="1800" dirty="0">
                <a:latin typeface="Arial"/>
                <a:ea typeface="Arial"/>
                <a:cs typeface="Arial"/>
                <a:sym typeface="Arial"/>
              </a:rPr>
              <a:t> </a:t>
            </a:r>
            <a:r>
              <a:rPr lang="en-US" sz="1800" dirty="0" err="1">
                <a:latin typeface="Arial"/>
                <a:ea typeface="Arial"/>
                <a:cs typeface="Arial"/>
                <a:sym typeface="Arial"/>
              </a:rPr>
              <a:t>hizmet</a:t>
            </a:r>
            <a:r>
              <a:rPr lang="en-US" sz="1800" dirty="0">
                <a:latin typeface="Arial"/>
                <a:ea typeface="Arial"/>
                <a:cs typeface="Arial"/>
                <a:sym typeface="Arial"/>
              </a:rPr>
              <a:t> </a:t>
            </a:r>
            <a:r>
              <a:rPr lang="en-US" sz="1800" dirty="0" err="1">
                <a:latin typeface="Arial"/>
                <a:ea typeface="Arial"/>
                <a:cs typeface="Arial"/>
                <a:sym typeface="Arial"/>
              </a:rPr>
              <a:t>sunmanızı</a:t>
            </a:r>
            <a:r>
              <a:rPr lang="en-US" sz="1800" dirty="0">
                <a:latin typeface="Arial"/>
                <a:ea typeface="Arial"/>
                <a:cs typeface="Arial"/>
                <a:sym typeface="Arial"/>
              </a:rPr>
              <a:t> </a:t>
            </a:r>
            <a:r>
              <a:rPr lang="en-US" sz="1800" dirty="0" err="1">
                <a:latin typeface="Arial"/>
                <a:ea typeface="Arial"/>
                <a:cs typeface="Arial"/>
                <a:sym typeface="Arial"/>
              </a:rPr>
              <a:t>sağlar</a:t>
            </a:r>
            <a:r>
              <a:rPr lang="en-US" sz="1800" dirty="0">
                <a:latin typeface="Arial"/>
                <a:ea typeface="Arial"/>
                <a:cs typeface="Arial"/>
                <a:sym typeface="Arial"/>
              </a:rPr>
              <a:t>. </a:t>
            </a:r>
            <a:r>
              <a:rPr lang="en-US" sz="1800" dirty="0" err="1">
                <a:latin typeface="Arial"/>
                <a:ea typeface="Arial"/>
                <a:cs typeface="Arial"/>
                <a:sym typeface="Arial"/>
              </a:rPr>
              <a:t>Yüz</a:t>
            </a:r>
            <a:r>
              <a:rPr lang="en-US" sz="1800" dirty="0">
                <a:latin typeface="Arial"/>
                <a:ea typeface="Arial"/>
                <a:cs typeface="Arial"/>
                <a:sym typeface="Arial"/>
              </a:rPr>
              <a:t> </a:t>
            </a:r>
            <a:r>
              <a:rPr lang="en-US" sz="1800" dirty="0" err="1">
                <a:latin typeface="Arial"/>
                <a:ea typeface="Arial"/>
                <a:cs typeface="Arial"/>
                <a:sym typeface="Arial"/>
              </a:rPr>
              <a:t>kaslarınızı</a:t>
            </a:r>
            <a:r>
              <a:rPr lang="en-US" sz="1800" dirty="0">
                <a:latin typeface="Arial"/>
                <a:ea typeface="Arial"/>
                <a:cs typeface="Arial"/>
                <a:sym typeface="Arial"/>
              </a:rPr>
              <a:t> </a:t>
            </a:r>
            <a:r>
              <a:rPr lang="en-US" sz="1800" dirty="0" err="1">
                <a:latin typeface="Arial"/>
                <a:ea typeface="Arial"/>
                <a:cs typeface="Arial"/>
                <a:sym typeface="Arial"/>
              </a:rPr>
              <a:t>gevşetme</a:t>
            </a:r>
            <a:r>
              <a:rPr lang="en-US" sz="1800" dirty="0">
                <a:latin typeface="Arial"/>
                <a:ea typeface="Arial"/>
                <a:cs typeface="Arial"/>
                <a:sym typeface="Arial"/>
              </a:rPr>
              <a:t>, </a:t>
            </a:r>
            <a:r>
              <a:rPr lang="en-US" sz="1800" dirty="0" err="1">
                <a:latin typeface="Arial"/>
                <a:ea typeface="Arial"/>
                <a:cs typeface="Arial"/>
                <a:sym typeface="Arial"/>
              </a:rPr>
              <a:t>açık</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yüz</a:t>
            </a:r>
            <a:r>
              <a:rPr lang="en-US" sz="1800" dirty="0">
                <a:latin typeface="Arial"/>
                <a:ea typeface="Arial"/>
                <a:cs typeface="Arial"/>
                <a:sym typeface="Arial"/>
              </a:rPr>
              <a:t> </a:t>
            </a:r>
            <a:r>
              <a:rPr lang="en-US" sz="1800" dirty="0" err="1">
                <a:latin typeface="Arial"/>
                <a:ea typeface="Arial"/>
                <a:cs typeface="Arial"/>
                <a:sym typeface="Arial"/>
              </a:rPr>
              <a:t>ifadesi</a:t>
            </a:r>
            <a:r>
              <a:rPr lang="en-US" sz="1800" dirty="0">
                <a:latin typeface="Arial"/>
                <a:ea typeface="Arial"/>
                <a:cs typeface="Arial"/>
                <a:sym typeface="Arial"/>
              </a:rPr>
              <a:t> </a:t>
            </a:r>
            <a:r>
              <a:rPr lang="en-US" sz="1800" dirty="0" err="1">
                <a:latin typeface="Arial"/>
                <a:ea typeface="Arial"/>
                <a:cs typeface="Arial"/>
                <a:sym typeface="Arial"/>
              </a:rPr>
              <a:t>iletme</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hatta</a:t>
            </a:r>
            <a:r>
              <a:rPr lang="en-US" sz="1800" dirty="0">
                <a:latin typeface="Arial"/>
                <a:ea typeface="Arial"/>
                <a:cs typeface="Arial"/>
                <a:sym typeface="Arial"/>
              </a:rPr>
              <a:t> </a:t>
            </a:r>
            <a:r>
              <a:rPr lang="en-US" sz="1800" dirty="0" err="1">
                <a:latin typeface="Arial"/>
                <a:ea typeface="Arial"/>
                <a:cs typeface="Arial"/>
                <a:sym typeface="Arial"/>
              </a:rPr>
              <a:t>yapabiliyorsanız</a:t>
            </a:r>
            <a:r>
              <a:rPr lang="en-US" sz="1800" dirty="0">
                <a:latin typeface="Arial"/>
                <a:ea typeface="Arial"/>
                <a:cs typeface="Arial"/>
                <a:sym typeface="Arial"/>
              </a:rPr>
              <a:t> </a:t>
            </a:r>
            <a:r>
              <a:rPr lang="en-US" sz="1800" dirty="0" err="1">
                <a:latin typeface="Arial"/>
                <a:ea typeface="Arial"/>
                <a:cs typeface="Arial"/>
                <a:sym typeface="Arial"/>
              </a:rPr>
              <a:t>biraz</a:t>
            </a:r>
            <a:r>
              <a:rPr lang="en-US" sz="1800" dirty="0">
                <a:latin typeface="Arial"/>
                <a:ea typeface="Arial"/>
                <a:cs typeface="Arial"/>
                <a:sym typeface="Arial"/>
              </a:rPr>
              <a:t> </a:t>
            </a:r>
            <a:r>
              <a:rPr lang="en-US" sz="1800" dirty="0" err="1">
                <a:latin typeface="Arial"/>
                <a:ea typeface="Arial"/>
                <a:cs typeface="Arial"/>
                <a:sym typeface="Arial"/>
              </a:rPr>
              <a:t>gülümseme</a:t>
            </a:r>
            <a:r>
              <a:rPr lang="en-US" sz="1800" dirty="0">
                <a:latin typeface="Arial"/>
                <a:ea typeface="Arial"/>
                <a:cs typeface="Arial"/>
                <a:sym typeface="Arial"/>
              </a:rPr>
              <a:t> </a:t>
            </a:r>
            <a:r>
              <a:rPr lang="en-US" sz="1800" dirty="0" err="1">
                <a:latin typeface="Arial"/>
                <a:ea typeface="Arial"/>
                <a:cs typeface="Arial"/>
                <a:sym typeface="Arial"/>
              </a:rPr>
              <a:t>alıştırması</a:t>
            </a:r>
            <a:r>
              <a:rPr lang="en-US" sz="1800" dirty="0">
                <a:latin typeface="Arial"/>
                <a:ea typeface="Arial"/>
                <a:cs typeface="Arial"/>
                <a:sym typeface="Arial"/>
              </a:rPr>
              <a:t> </a:t>
            </a:r>
            <a:r>
              <a:rPr lang="en-US" sz="1800" dirty="0" err="1">
                <a:latin typeface="Arial"/>
                <a:ea typeface="Arial"/>
                <a:cs typeface="Arial"/>
                <a:sym typeface="Arial"/>
              </a:rPr>
              <a:t>yapın</a:t>
            </a:r>
            <a:r>
              <a:rPr lang="en-US" sz="1800" dirty="0">
                <a:latin typeface="Arial"/>
                <a:ea typeface="Arial"/>
                <a:cs typeface="Arial"/>
                <a:sym typeface="Arial"/>
              </a:rPr>
              <a:t>.</a:t>
            </a:r>
            <a:endParaRPr sz="1800" dirty="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txBox="1">
            <a:spLocks noGrp="1"/>
          </p:cNvSpPr>
          <p:nvPr>
            <p:ph type="body" idx="1"/>
          </p:nvPr>
        </p:nvSpPr>
        <p:spPr>
          <a:xfrm>
            <a:off x="550985" y="762000"/>
            <a:ext cx="10802815" cy="5414963"/>
          </a:xfrm>
          <a:prstGeom prst="rect">
            <a:avLst/>
          </a:prstGeom>
          <a:noFill/>
          <a:ln>
            <a:noFill/>
          </a:ln>
        </p:spPr>
        <p:txBody>
          <a:bodyPr spcFirstLastPara="1" wrap="square" lIns="91425" tIns="45700" rIns="91425" bIns="45700" anchor="t" anchorCtr="0">
            <a:noAutofit/>
          </a:bodyPr>
          <a:lstStyle/>
          <a:p>
            <a:pPr marL="0" lvl="0" indent="0">
              <a:lnSpc>
                <a:spcPct val="170000"/>
              </a:lnSpc>
              <a:spcBef>
                <a:spcPts val="0"/>
              </a:spcBef>
              <a:buNone/>
            </a:pPr>
            <a:r>
              <a:rPr lang="en-US" sz="1800" b="1" dirty="0">
                <a:latin typeface="Arial"/>
                <a:ea typeface="Arial"/>
                <a:cs typeface="Arial"/>
                <a:sym typeface="Arial"/>
              </a:rPr>
              <a:t> 3. </a:t>
            </a:r>
            <a:r>
              <a:rPr lang="en-US" sz="1800" b="1" dirty="0" err="1">
                <a:latin typeface="Arial"/>
                <a:ea typeface="Arial"/>
                <a:cs typeface="Arial"/>
                <a:sym typeface="Arial"/>
              </a:rPr>
              <a:t>Açıklık</a:t>
            </a:r>
            <a:r>
              <a:rPr lang="en-US" sz="1800" b="1" dirty="0">
                <a:latin typeface="Arial"/>
                <a:ea typeface="Arial"/>
                <a:cs typeface="Arial"/>
                <a:sym typeface="Arial"/>
              </a:rPr>
              <a:t> </a:t>
            </a:r>
            <a:r>
              <a:rPr lang="en-US" sz="1800" b="1" dirty="0" err="1">
                <a:latin typeface="Arial"/>
                <a:ea typeface="Arial"/>
                <a:cs typeface="Arial"/>
                <a:sym typeface="Arial"/>
              </a:rPr>
              <a:t>ve</a:t>
            </a:r>
            <a:r>
              <a:rPr lang="en-US" sz="1800" b="1" dirty="0">
                <a:latin typeface="Arial"/>
                <a:ea typeface="Arial"/>
                <a:cs typeface="Arial"/>
                <a:sym typeface="Arial"/>
              </a:rPr>
              <a:t> </a:t>
            </a:r>
            <a:r>
              <a:rPr lang="en-US" sz="1800" b="1" dirty="0" err="1" smtClean="0">
                <a:latin typeface="Arial"/>
                <a:ea typeface="Arial"/>
                <a:cs typeface="Arial"/>
                <a:sym typeface="Arial"/>
              </a:rPr>
              <a:t>Sonuç</a:t>
            </a:r>
            <a:endParaRPr lang="tr-TR" sz="1800" b="1" dirty="0" smtClean="0">
              <a:latin typeface="Arial"/>
              <a:ea typeface="Arial"/>
              <a:cs typeface="Arial"/>
              <a:sym typeface="Arial"/>
            </a:endParaRPr>
          </a:p>
          <a:p>
            <a:pPr marL="0" lvl="0" indent="0">
              <a:lnSpc>
                <a:spcPct val="170000"/>
              </a:lnSpc>
              <a:spcBef>
                <a:spcPts val="0"/>
              </a:spcBef>
              <a:buNone/>
            </a:pPr>
            <a:r>
              <a:rPr lang="en-US" sz="1800" dirty="0" err="1" smtClean="0">
                <a:latin typeface="Arial"/>
                <a:ea typeface="Arial"/>
                <a:cs typeface="Arial"/>
                <a:sym typeface="Arial"/>
              </a:rPr>
              <a:t>Genel</a:t>
            </a:r>
            <a:r>
              <a:rPr lang="en-US" sz="1800" dirty="0" smtClean="0">
                <a:latin typeface="Arial"/>
                <a:ea typeface="Arial"/>
                <a:cs typeface="Arial"/>
                <a:sym typeface="Arial"/>
              </a:rPr>
              <a:t> </a:t>
            </a:r>
            <a:r>
              <a:rPr lang="en-US" sz="1800" dirty="0" err="1">
                <a:latin typeface="Arial"/>
                <a:ea typeface="Arial"/>
                <a:cs typeface="Arial"/>
                <a:sym typeface="Arial"/>
              </a:rPr>
              <a:t>İpucu</a:t>
            </a:r>
            <a:r>
              <a:rPr lang="en-US" sz="1800" dirty="0">
                <a:latin typeface="Arial"/>
                <a:ea typeface="Arial"/>
                <a:cs typeface="Arial"/>
                <a:sym typeface="Arial"/>
              </a:rPr>
              <a:t>: </a:t>
            </a:r>
            <a:r>
              <a:rPr lang="en-US" sz="1800" dirty="0" err="1">
                <a:latin typeface="Arial"/>
                <a:ea typeface="Arial"/>
                <a:cs typeface="Arial"/>
                <a:sym typeface="Arial"/>
              </a:rPr>
              <a:t>İyi</a:t>
            </a:r>
            <a:r>
              <a:rPr lang="en-US" sz="1800" dirty="0">
                <a:latin typeface="Arial"/>
                <a:ea typeface="Arial"/>
                <a:cs typeface="Arial"/>
                <a:sym typeface="Arial"/>
              </a:rPr>
              <a:t> </a:t>
            </a:r>
            <a:r>
              <a:rPr lang="en-US" sz="1800" dirty="0" err="1">
                <a:latin typeface="Arial"/>
                <a:ea typeface="Arial"/>
                <a:cs typeface="Arial"/>
                <a:sym typeface="Arial"/>
              </a:rPr>
              <a:t>sözlü</a:t>
            </a:r>
            <a:r>
              <a:rPr lang="en-US" sz="1800" dirty="0">
                <a:latin typeface="Arial"/>
                <a:ea typeface="Arial"/>
                <a:cs typeface="Arial"/>
                <a:sym typeface="Arial"/>
              </a:rPr>
              <a:t> </a:t>
            </a:r>
            <a:r>
              <a:rPr lang="en-US" sz="1800" dirty="0" err="1">
                <a:latin typeface="Arial"/>
                <a:ea typeface="Arial"/>
                <a:cs typeface="Arial"/>
                <a:sym typeface="Arial"/>
              </a:rPr>
              <a:t>iletişim</a:t>
            </a:r>
            <a:r>
              <a:rPr lang="en-US" sz="1800" dirty="0">
                <a:latin typeface="Arial"/>
                <a:ea typeface="Arial"/>
                <a:cs typeface="Arial"/>
                <a:sym typeface="Arial"/>
              </a:rPr>
              <a:t>, </a:t>
            </a:r>
            <a:r>
              <a:rPr lang="en-US" sz="1800" dirty="0" err="1">
                <a:latin typeface="Arial"/>
                <a:ea typeface="Arial"/>
                <a:cs typeface="Arial"/>
                <a:sym typeface="Arial"/>
              </a:rPr>
              <a:t>yeterince</a:t>
            </a:r>
            <a:r>
              <a:rPr lang="en-US" sz="1800" dirty="0">
                <a:latin typeface="Arial"/>
                <a:ea typeface="Arial"/>
                <a:cs typeface="Arial"/>
                <a:sym typeface="Arial"/>
              </a:rPr>
              <a:t> </a:t>
            </a:r>
            <a:r>
              <a:rPr lang="en-US" sz="1800" dirty="0" err="1">
                <a:latin typeface="Arial"/>
                <a:ea typeface="Arial"/>
                <a:cs typeface="Arial"/>
                <a:sym typeface="Arial"/>
              </a:rPr>
              <a:t>söylemek</a:t>
            </a:r>
            <a:r>
              <a:rPr lang="en-US" sz="1800" dirty="0">
                <a:latin typeface="Arial"/>
                <a:ea typeface="Arial"/>
                <a:cs typeface="Arial"/>
                <a:sym typeface="Arial"/>
              </a:rPr>
              <a:t> </a:t>
            </a:r>
            <a:r>
              <a:rPr lang="en-US" sz="1800" dirty="0" err="1">
                <a:latin typeface="Arial"/>
                <a:ea typeface="Arial"/>
                <a:cs typeface="Arial"/>
                <a:sym typeface="Arial"/>
              </a:rPr>
              <a:t>anlamına</a:t>
            </a:r>
            <a:r>
              <a:rPr lang="en-US" sz="1800" dirty="0">
                <a:latin typeface="Arial"/>
                <a:ea typeface="Arial"/>
                <a:cs typeface="Arial"/>
                <a:sym typeface="Arial"/>
              </a:rPr>
              <a:t> </a:t>
            </a:r>
            <a:r>
              <a:rPr lang="en-US" sz="1800" dirty="0" err="1">
                <a:latin typeface="Arial"/>
                <a:ea typeface="Arial"/>
                <a:cs typeface="Arial"/>
                <a:sym typeface="Arial"/>
              </a:rPr>
              <a:t>gelir</a:t>
            </a:r>
            <a:r>
              <a:rPr lang="en-US" sz="1800" dirty="0">
                <a:latin typeface="Arial"/>
                <a:ea typeface="Arial"/>
                <a:cs typeface="Arial"/>
                <a:sym typeface="Arial"/>
              </a:rPr>
              <a:t> - </a:t>
            </a:r>
            <a:r>
              <a:rPr lang="en-US" sz="1800" dirty="0" err="1">
                <a:latin typeface="Arial"/>
                <a:ea typeface="Arial"/>
                <a:cs typeface="Arial"/>
                <a:sym typeface="Arial"/>
              </a:rPr>
              <a:t>çok</a:t>
            </a:r>
            <a:r>
              <a:rPr lang="en-US" sz="1800" dirty="0">
                <a:latin typeface="Arial"/>
                <a:ea typeface="Arial"/>
                <a:cs typeface="Arial"/>
                <a:sym typeface="Arial"/>
              </a:rPr>
              <a:t> </a:t>
            </a:r>
            <a:r>
              <a:rPr lang="en-US" sz="1800" dirty="0" err="1">
                <a:latin typeface="Arial"/>
                <a:ea typeface="Arial"/>
                <a:cs typeface="Arial"/>
                <a:sym typeface="Arial"/>
              </a:rPr>
              <a:t>fazla</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çok</a:t>
            </a:r>
            <a:r>
              <a:rPr lang="en-US" sz="1800" dirty="0">
                <a:latin typeface="Arial"/>
                <a:ea typeface="Arial"/>
                <a:cs typeface="Arial"/>
                <a:sym typeface="Arial"/>
              </a:rPr>
              <a:t> </a:t>
            </a:r>
            <a:r>
              <a:rPr lang="en-US" sz="1800" dirty="0" err="1">
                <a:latin typeface="Arial"/>
                <a:ea typeface="Arial"/>
                <a:cs typeface="Arial"/>
                <a:sym typeface="Arial"/>
              </a:rPr>
              <a:t>az</a:t>
            </a:r>
            <a:r>
              <a:rPr lang="en-US" sz="1800" dirty="0">
                <a:latin typeface="Arial"/>
                <a:ea typeface="Arial"/>
                <a:cs typeface="Arial"/>
                <a:sym typeface="Arial"/>
              </a:rPr>
              <a:t> </a:t>
            </a:r>
            <a:r>
              <a:rPr lang="en-US" sz="1800" dirty="0" err="1">
                <a:latin typeface="Arial"/>
                <a:ea typeface="Arial"/>
                <a:cs typeface="Arial"/>
                <a:sym typeface="Arial"/>
              </a:rPr>
              <a:t>konuşma</a:t>
            </a:r>
            <a:r>
              <a:rPr lang="en-US" sz="1800" dirty="0">
                <a:latin typeface="Arial"/>
                <a:ea typeface="Arial"/>
                <a:cs typeface="Arial"/>
                <a:sym typeface="Arial"/>
              </a:rPr>
              <a:t>. </a:t>
            </a:r>
            <a:r>
              <a:rPr lang="en-US" sz="1800" dirty="0" err="1">
                <a:latin typeface="Arial"/>
                <a:ea typeface="Arial"/>
                <a:cs typeface="Arial"/>
                <a:sym typeface="Arial"/>
              </a:rPr>
              <a:t>Mesajınızı</a:t>
            </a:r>
            <a:r>
              <a:rPr lang="en-US" sz="1800" dirty="0">
                <a:latin typeface="Arial"/>
                <a:ea typeface="Arial"/>
                <a:cs typeface="Arial"/>
                <a:sym typeface="Arial"/>
              </a:rPr>
              <a:t> </a:t>
            </a:r>
            <a:r>
              <a:rPr lang="en-US" sz="1800" dirty="0" err="1">
                <a:latin typeface="Arial"/>
                <a:ea typeface="Arial"/>
                <a:cs typeface="Arial"/>
                <a:sym typeface="Arial"/>
              </a:rPr>
              <a:t>olabildiğince</a:t>
            </a:r>
            <a:r>
              <a:rPr lang="en-US" sz="1800" dirty="0">
                <a:latin typeface="Arial"/>
                <a:ea typeface="Arial"/>
                <a:cs typeface="Arial"/>
                <a:sym typeface="Arial"/>
              </a:rPr>
              <a:t> </a:t>
            </a:r>
            <a:r>
              <a:rPr lang="en-US" sz="1800" dirty="0" err="1">
                <a:latin typeface="Arial"/>
                <a:ea typeface="Arial"/>
                <a:cs typeface="Arial"/>
                <a:sym typeface="Arial"/>
              </a:rPr>
              <a:t>az</a:t>
            </a:r>
            <a:r>
              <a:rPr lang="en-US" sz="1800" dirty="0">
                <a:latin typeface="Arial"/>
                <a:ea typeface="Arial"/>
                <a:cs typeface="Arial"/>
                <a:sym typeface="Arial"/>
              </a:rPr>
              <a:t> </a:t>
            </a:r>
            <a:r>
              <a:rPr lang="en-US" sz="1800" dirty="0" err="1">
                <a:latin typeface="Arial"/>
                <a:ea typeface="Arial"/>
                <a:cs typeface="Arial"/>
                <a:sym typeface="Arial"/>
              </a:rPr>
              <a:t>kelimeyle</a:t>
            </a:r>
            <a:r>
              <a:rPr lang="en-US" sz="1800" dirty="0">
                <a:latin typeface="Arial"/>
                <a:ea typeface="Arial"/>
                <a:cs typeface="Arial"/>
                <a:sym typeface="Arial"/>
              </a:rPr>
              <a:t> </a:t>
            </a:r>
            <a:r>
              <a:rPr lang="en-US" sz="1800" dirty="0" err="1">
                <a:latin typeface="Arial"/>
                <a:ea typeface="Arial"/>
                <a:cs typeface="Arial"/>
                <a:sym typeface="Arial"/>
              </a:rPr>
              <a:t>aktarmaya</a:t>
            </a:r>
            <a:r>
              <a:rPr lang="en-US" sz="1800" dirty="0">
                <a:latin typeface="Arial"/>
                <a:ea typeface="Arial"/>
                <a:cs typeface="Arial"/>
                <a:sym typeface="Arial"/>
              </a:rPr>
              <a:t> </a:t>
            </a:r>
            <a:r>
              <a:rPr lang="en-US" sz="1800" dirty="0" err="1">
                <a:latin typeface="Arial"/>
                <a:ea typeface="Arial"/>
                <a:cs typeface="Arial"/>
                <a:sym typeface="Arial"/>
              </a:rPr>
              <a:t>çalışın</a:t>
            </a:r>
            <a:r>
              <a:rPr lang="en-US" sz="1800" dirty="0" smtClean="0">
                <a:latin typeface="Arial"/>
                <a:ea typeface="Arial"/>
                <a:cs typeface="Arial"/>
                <a:sym typeface="Arial"/>
              </a:rPr>
              <a:t>.</a:t>
            </a:r>
            <a:endParaRPr lang="tr-TR" sz="1800" dirty="0" smtClean="0">
              <a:latin typeface="Arial"/>
              <a:ea typeface="Arial"/>
              <a:cs typeface="Arial"/>
              <a:sym typeface="Arial"/>
            </a:endParaRPr>
          </a:p>
          <a:p>
            <a:pPr marL="0" lvl="0" indent="0">
              <a:lnSpc>
                <a:spcPct val="170000"/>
              </a:lnSpc>
              <a:spcBef>
                <a:spcPts val="0"/>
              </a:spcBef>
              <a:buNone/>
            </a:pPr>
            <a:r>
              <a:rPr lang="en-US" sz="1800" dirty="0" err="1" smtClean="0">
                <a:latin typeface="Arial"/>
                <a:ea typeface="Arial"/>
                <a:cs typeface="Arial"/>
                <a:sym typeface="Arial"/>
              </a:rPr>
              <a:t>Müşterilerin</a:t>
            </a:r>
            <a:r>
              <a:rPr lang="en-US" sz="1800" dirty="0" smtClean="0">
                <a:latin typeface="Arial"/>
                <a:ea typeface="Arial"/>
                <a:cs typeface="Arial"/>
                <a:sym typeface="Arial"/>
              </a:rPr>
              <a:t> </a:t>
            </a:r>
            <a:r>
              <a:rPr lang="en-US" sz="1800" dirty="0" err="1">
                <a:latin typeface="Arial"/>
                <a:ea typeface="Arial"/>
                <a:cs typeface="Arial"/>
                <a:sym typeface="Arial"/>
              </a:rPr>
              <a:t>kendi</a:t>
            </a:r>
            <a:r>
              <a:rPr lang="en-US" sz="1800" dirty="0">
                <a:latin typeface="Arial"/>
                <a:ea typeface="Arial"/>
                <a:cs typeface="Arial"/>
                <a:sym typeface="Arial"/>
              </a:rPr>
              <a:t> </a:t>
            </a:r>
            <a:r>
              <a:rPr lang="en-US" sz="1800" dirty="0" err="1">
                <a:latin typeface="Arial"/>
                <a:ea typeface="Arial"/>
                <a:cs typeface="Arial"/>
                <a:sym typeface="Arial"/>
              </a:rPr>
              <a:t>cümlelerini</a:t>
            </a:r>
            <a:r>
              <a:rPr lang="en-US" sz="1800" dirty="0">
                <a:latin typeface="Arial"/>
                <a:ea typeface="Arial"/>
                <a:cs typeface="Arial"/>
                <a:sym typeface="Arial"/>
              </a:rPr>
              <a:t> </a:t>
            </a:r>
            <a:r>
              <a:rPr lang="en-US" sz="1800" dirty="0" err="1">
                <a:latin typeface="Arial"/>
                <a:ea typeface="Arial"/>
                <a:cs typeface="Arial"/>
                <a:sym typeface="Arial"/>
              </a:rPr>
              <a:t>bitirmesine</a:t>
            </a:r>
            <a:r>
              <a:rPr lang="en-US" sz="1800" dirty="0">
                <a:latin typeface="Arial"/>
                <a:ea typeface="Arial"/>
                <a:cs typeface="Arial"/>
                <a:sym typeface="Arial"/>
              </a:rPr>
              <a:t> </a:t>
            </a:r>
            <a:r>
              <a:rPr lang="en-US" sz="1800" dirty="0" err="1">
                <a:latin typeface="Arial"/>
                <a:ea typeface="Arial"/>
                <a:cs typeface="Arial"/>
                <a:sym typeface="Arial"/>
              </a:rPr>
              <a:t>izin</a:t>
            </a:r>
            <a:r>
              <a:rPr lang="en-US" sz="1800" dirty="0">
                <a:latin typeface="Arial"/>
                <a:ea typeface="Arial"/>
                <a:cs typeface="Arial"/>
                <a:sym typeface="Arial"/>
              </a:rPr>
              <a:t> </a:t>
            </a:r>
            <a:r>
              <a:rPr lang="en-US" sz="1800" dirty="0" err="1">
                <a:latin typeface="Arial"/>
                <a:ea typeface="Arial"/>
                <a:cs typeface="Arial"/>
                <a:sym typeface="Arial"/>
              </a:rPr>
              <a:t>verin</a:t>
            </a:r>
            <a:r>
              <a:rPr lang="en-US" sz="1800" dirty="0">
                <a:latin typeface="Arial"/>
                <a:ea typeface="Arial"/>
                <a:cs typeface="Arial"/>
                <a:sym typeface="Arial"/>
              </a:rPr>
              <a:t>; </a:t>
            </a:r>
            <a:r>
              <a:rPr lang="en-US" sz="1800" dirty="0" err="1">
                <a:latin typeface="Arial"/>
                <a:ea typeface="Arial"/>
                <a:cs typeface="Arial"/>
                <a:sym typeface="Arial"/>
              </a:rPr>
              <a:t>yavaş</a:t>
            </a:r>
            <a:r>
              <a:rPr lang="en-US" sz="1800" dirty="0">
                <a:latin typeface="Arial"/>
                <a:ea typeface="Arial"/>
                <a:cs typeface="Arial"/>
                <a:sym typeface="Arial"/>
              </a:rPr>
              <a:t> </a:t>
            </a:r>
            <a:r>
              <a:rPr lang="en-US" sz="1800" dirty="0" err="1">
                <a:latin typeface="Arial"/>
                <a:ea typeface="Arial"/>
                <a:cs typeface="Arial"/>
                <a:sym typeface="Arial"/>
              </a:rPr>
              <a:t>konuşanlara</a:t>
            </a:r>
            <a:r>
              <a:rPr lang="en-US" sz="1800" dirty="0">
                <a:latin typeface="Arial"/>
                <a:ea typeface="Arial"/>
                <a:cs typeface="Arial"/>
                <a:sym typeface="Arial"/>
              </a:rPr>
              <a:t> </a:t>
            </a:r>
            <a:r>
              <a:rPr lang="en-US" sz="1800" dirty="0" err="1">
                <a:latin typeface="Arial"/>
                <a:ea typeface="Arial"/>
                <a:cs typeface="Arial"/>
                <a:sym typeface="Arial"/>
              </a:rPr>
              <a:t>cümlelerini</a:t>
            </a:r>
            <a:r>
              <a:rPr lang="en-US" sz="1800" dirty="0">
                <a:latin typeface="Arial"/>
                <a:ea typeface="Arial"/>
                <a:cs typeface="Arial"/>
                <a:sym typeface="Arial"/>
              </a:rPr>
              <a:t> </a:t>
            </a:r>
            <a:r>
              <a:rPr lang="en-US" sz="1800" dirty="0" err="1">
                <a:latin typeface="Arial"/>
                <a:ea typeface="Arial"/>
                <a:cs typeface="Arial"/>
                <a:sym typeface="Arial"/>
              </a:rPr>
              <a:t>onlar</a:t>
            </a:r>
            <a:r>
              <a:rPr lang="en-US" sz="1800" dirty="0">
                <a:latin typeface="Arial"/>
                <a:ea typeface="Arial"/>
                <a:cs typeface="Arial"/>
                <a:sym typeface="Arial"/>
              </a:rPr>
              <a:t> </a:t>
            </a:r>
            <a:r>
              <a:rPr lang="en-US" sz="1800" dirty="0" err="1">
                <a:latin typeface="Arial"/>
                <a:ea typeface="Arial"/>
                <a:cs typeface="Arial"/>
                <a:sym typeface="Arial"/>
              </a:rPr>
              <a:t>için</a:t>
            </a:r>
            <a:r>
              <a:rPr lang="en-US" sz="1800" dirty="0">
                <a:latin typeface="Arial"/>
                <a:ea typeface="Arial"/>
                <a:cs typeface="Arial"/>
                <a:sym typeface="Arial"/>
              </a:rPr>
              <a:t> </a:t>
            </a:r>
            <a:r>
              <a:rPr lang="en-US" sz="1800" dirty="0" err="1">
                <a:latin typeface="Arial"/>
                <a:ea typeface="Arial"/>
                <a:cs typeface="Arial"/>
                <a:sym typeface="Arial"/>
              </a:rPr>
              <a:t>bitirerek</a:t>
            </a:r>
            <a:r>
              <a:rPr lang="en-US" sz="1800" dirty="0">
                <a:latin typeface="Arial"/>
                <a:ea typeface="Arial"/>
                <a:cs typeface="Arial"/>
                <a:sym typeface="Arial"/>
              </a:rPr>
              <a:t> </a:t>
            </a:r>
            <a:r>
              <a:rPr lang="en-US" sz="1800" dirty="0" err="1">
                <a:latin typeface="Arial"/>
                <a:ea typeface="Arial"/>
                <a:cs typeface="Arial"/>
                <a:sym typeface="Arial"/>
              </a:rPr>
              <a:t>yardımcı</a:t>
            </a:r>
            <a:r>
              <a:rPr lang="en-US" sz="1800" dirty="0">
                <a:latin typeface="Arial"/>
                <a:ea typeface="Arial"/>
                <a:cs typeface="Arial"/>
                <a:sym typeface="Arial"/>
              </a:rPr>
              <a:t> </a:t>
            </a:r>
            <a:r>
              <a:rPr lang="en-US" sz="1800" dirty="0" err="1">
                <a:latin typeface="Arial"/>
                <a:ea typeface="Arial"/>
                <a:cs typeface="Arial"/>
                <a:sym typeface="Arial"/>
              </a:rPr>
              <a:t>olmayın</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konuşmacı</a:t>
            </a:r>
            <a:r>
              <a:rPr lang="en-US" sz="1800" dirty="0">
                <a:latin typeface="Arial"/>
                <a:ea typeface="Arial"/>
                <a:cs typeface="Arial"/>
                <a:sym typeface="Arial"/>
              </a:rPr>
              <a:t> </a:t>
            </a:r>
            <a:r>
              <a:rPr lang="en-US" sz="1800" dirty="0" err="1">
                <a:latin typeface="Arial"/>
                <a:ea typeface="Arial"/>
                <a:cs typeface="Arial"/>
                <a:sym typeface="Arial"/>
              </a:rPr>
              <a:t>konuşmayı</a:t>
            </a:r>
            <a:r>
              <a:rPr lang="en-US" sz="1800" dirty="0">
                <a:latin typeface="Arial"/>
                <a:ea typeface="Arial"/>
                <a:cs typeface="Arial"/>
                <a:sym typeface="Arial"/>
              </a:rPr>
              <a:t> </a:t>
            </a:r>
            <a:r>
              <a:rPr lang="en-US" sz="1800" dirty="0" err="1">
                <a:latin typeface="Arial"/>
                <a:ea typeface="Arial"/>
                <a:cs typeface="Arial"/>
                <a:sym typeface="Arial"/>
              </a:rPr>
              <a:t>bitirdiğinde</a:t>
            </a:r>
            <a:r>
              <a:rPr lang="en-US" sz="1800" dirty="0">
                <a:latin typeface="Arial"/>
                <a:ea typeface="Arial"/>
                <a:cs typeface="Arial"/>
                <a:sym typeface="Arial"/>
              </a:rPr>
              <a:t> </a:t>
            </a:r>
            <a:r>
              <a:rPr lang="en-US" sz="1800" dirty="0" err="1">
                <a:latin typeface="Arial"/>
                <a:ea typeface="Arial"/>
                <a:cs typeface="Arial"/>
                <a:sym typeface="Arial"/>
              </a:rPr>
              <a:t>veya</a:t>
            </a:r>
            <a:r>
              <a:rPr lang="en-US" sz="1800" dirty="0">
                <a:latin typeface="Arial"/>
                <a:ea typeface="Arial"/>
                <a:cs typeface="Arial"/>
                <a:sym typeface="Arial"/>
              </a:rPr>
              <a:t> </a:t>
            </a:r>
            <a:r>
              <a:rPr lang="en-US" sz="1800" dirty="0" err="1">
                <a:latin typeface="Arial"/>
                <a:ea typeface="Arial"/>
                <a:cs typeface="Arial"/>
                <a:sym typeface="Arial"/>
              </a:rPr>
              <a:t>anlayıp</a:t>
            </a:r>
            <a:r>
              <a:rPr lang="en-US" sz="1800" dirty="0">
                <a:latin typeface="Arial"/>
                <a:ea typeface="Arial"/>
                <a:cs typeface="Arial"/>
                <a:sym typeface="Arial"/>
              </a:rPr>
              <a:t> </a:t>
            </a:r>
            <a:r>
              <a:rPr lang="en-US" sz="1800" dirty="0" err="1">
                <a:latin typeface="Arial"/>
                <a:ea typeface="Arial"/>
                <a:cs typeface="Arial"/>
                <a:sym typeface="Arial"/>
              </a:rPr>
              <a:t>anlamadığınızı</a:t>
            </a:r>
            <a:r>
              <a:rPr lang="en-US" sz="1800" dirty="0">
                <a:latin typeface="Arial"/>
                <a:ea typeface="Arial"/>
                <a:cs typeface="Arial"/>
                <a:sym typeface="Arial"/>
              </a:rPr>
              <a:t> </a:t>
            </a:r>
            <a:r>
              <a:rPr lang="en-US" sz="1800" dirty="0" err="1">
                <a:latin typeface="Arial"/>
                <a:ea typeface="Arial"/>
                <a:cs typeface="Arial"/>
                <a:sym typeface="Arial"/>
              </a:rPr>
              <a:t>sorduğunda</a:t>
            </a:r>
            <a:r>
              <a:rPr lang="en-US" sz="1800" dirty="0">
                <a:latin typeface="Arial"/>
                <a:ea typeface="Arial"/>
                <a:cs typeface="Arial"/>
                <a:sym typeface="Arial"/>
              </a:rPr>
              <a:t>, </a:t>
            </a:r>
            <a:r>
              <a:rPr lang="en-US" sz="1800" dirty="0" err="1">
                <a:latin typeface="Arial"/>
                <a:ea typeface="Arial"/>
                <a:cs typeface="Arial"/>
                <a:sym typeface="Arial"/>
              </a:rPr>
              <a:t>duyduklarınızı</a:t>
            </a:r>
            <a:r>
              <a:rPr lang="en-US" sz="1800" dirty="0">
                <a:latin typeface="Arial"/>
                <a:ea typeface="Arial"/>
                <a:cs typeface="Arial"/>
                <a:sym typeface="Arial"/>
              </a:rPr>
              <a:t> </a:t>
            </a:r>
            <a:r>
              <a:rPr lang="en-US" sz="1800" dirty="0" err="1">
                <a:latin typeface="Arial"/>
                <a:ea typeface="Arial"/>
                <a:cs typeface="Arial"/>
                <a:sym typeface="Arial"/>
              </a:rPr>
              <a:t>başka</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şekilde</a:t>
            </a:r>
            <a:r>
              <a:rPr lang="en-US" sz="1800" dirty="0">
                <a:latin typeface="Arial"/>
                <a:ea typeface="Arial"/>
                <a:cs typeface="Arial"/>
                <a:sym typeface="Arial"/>
              </a:rPr>
              <a:t> </a:t>
            </a:r>
            <a:r>
              <a:rPr lang="en-US" sz="1800" dirty="0" err="1">
                <a:latin typeface="Arial"/>
                <a:ea typeface="Arial"/>
                <a:cs typeface="Arial"/>
                <a:sym typeface="Arial"/>
              </a:rPr>
              <a:t>tekrarlayın</a:t>
            </a:r>
            <a:r>
              <a:rPr lang="en-US" sz="1800" dirty="0">
                <a:latin typeface="Arial"/>
                <a:ea typeface="Arial"/>
                <a:cs typeface="Arial"/>
                <a:sym typeface="Arial"/>
              </a:rPr>
              <a:t>. </a:t>
            </a:r>
            <a:r>
              <a:rPr lang="en-US" sz="1800" dirty="0" err="1">
                <a:latin typeface="Arial"/>
                <a:ea typeface="Arial"/>
                <a:cs typeface="Arial"/>
                <a:sym typeface="Arial"/>
              </a:rPr>
              <a:t>Örneğin</a:t>
            </a:r>
            <a:r>
              <a:rPr lang="en-US" sz="1800" dirty="0">
                <a:latin typeface="Arial"/>
                <a:ea typeface="Arial"/>
                <a:cs typeface="Arial"/>
                <a:sym typeface="Arial"/>
              </a:rPr>
              <a:t>, "</a:t>
            </a:r>
            <a:r>
              <a:rPr lang="en-US" sz="1800" dirty="0" err="1">
                <a:latin typeface="Arial"/>
                <a:ea typeface="Arial"/>
                <a:cs typeface="Arial"/>
                <a:sym typeface="Arial"/>
              </a:rPr>
              <a:t>Başka</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deyişle</a:t>
            </a:r>
            <a:r>
              <a:rPr lang="en-US" sz="1800" dirty="0">
                <a:latin typeface="Arial"/>
                <a:ea typeface="Arial"/>
                <a:cs typeface="Arial"/>
                <a:sym typeface="Arial"/>
              </a:rPr>
              <a:t>, </a:t>
            </a:r>
            <a:r>
              <a:rPr lang="en-US" sz="1800" dirty="0" err="1">
                <a:latin typeface="Arial"/>
                <a:ea typeface="Arial"/>
                <a:cs typeface="Arial"/>
                <a:sym typeface="Arial"/>
              </a:rPr>
              <a:t>şunu</a:t>
            </a:r>
            <a:r>
              <a:rPr lang="en-US" sz="1800" dirty="0">
                <a:latin typeface="Arial"/>
                <a:ea typeface="Arial"/>
                <a:cs typeface="Arial"/>
                <a:sym typeface="Arial"/>
              </a:rPr>
              <a:t> </a:t>
            </a:r>
            <a:r>
              <a:rPr lang="en-US" sz="1800" dirty="0" err="1">
                <a:latin typeface="Arial"/>
                <a:ea typeface="Arial"/>
                <a:cs typeface="Arial"/>
                <a:sym typeface="Arial"/>
              </a:rPr>
              <a:t>söylüyorsunuz</a:t>
            </a:r>
            <a:r>
              <a:rPr lang="en-US" sz="1800" dirty="0">
                <a:latin typeface="Arial"/>
                <a:ea typeface="Arial"/>
                <a:cs typeface="Arial"/>
                <a:sym typeface="Arial"/>
              </a:rPr>
              <a:t> ...</a:t>
            </a:r>
            <a:r>
              <a:rPr lang="en-US" sz="1800" dirty="0" err="1">
                <a:latin typeface="Arial"/>
                <a:ea typeface="Arial"/>
                <a:cs typeface="Arial"/>
                <a:sym typeface="Arial"/>
              </a:rPr>
              <a:t>Müşteri</a:t>
            </a:r>
            <a:r>
              <a:rPr lang="en-US" sz="1800" dirty="0">
                <a:latin typeface="Arial"/>
                <a:ea typeface="Arial"/>
                <a:cs typeface="Arial"/>
                <a:sym typeface="Arial"/>
              </a:rPr>
              <a:t> </a:t>
            </a:r>
            <a:r>
              <a:rPr lang="en-US" sz="1800" dirty="0" err="1">
                <a:latin typeface="Arial"/>
                <a:ea typeface="Arial"/>
                <a:cs typeface="Arial"/>
                <a:sym typeface="Arial"/>
              </a:rPr>
              <a:t>hizmetleri</a:t>
            </a:r>
            <a:r>
              <a:rPr lang="en-US" sz="1800" dirty="0">
                <a:latin typeface="Arial"/>
                <a:ea typeface="Arial"/>
                <a:cs typeface="Arial"/>
                <a:sym typeface="Arial"/>
              </a:rPr>
              <a:t> </a:t>
            </a:r>
            <a:r>
              <a:rPr lang="en-US" sz="1800" dirty="0" err="1">
                <a:latin typeface="Arial"/>
                <a:ea typeface="Arial"/>
                <a:cs typeface="Arial"/>
                <a:sym typeface="Arial"/>
              </a:rPr>
              <a:t>için</a:t>
            </a:r>
            <a:r>
              <a:rPr lang="en-US" sz="1800" dirty="0">
                <a:latin typeface="Arial"/>
                <a:ea typeface="Arial"/>
                <a:cs typeface="Arial"/>
                <a:sym typeface="Arial"/>
              </a:rPr>
              <a:t> </a:t>
            </a:r>
            <a:r>
              <a:rPr lang="en-US" sz="1800" dirty="0" err="1">
                <a:latin typeface="Arial"/>
                <a:ea typeface="Arial"/>
                <a:cs typeface="Arial"/>
                <a:sym typeface="Arial"/>
              </a:rPr>
              <a:t>ipucu</a:t>
            </a:r>
            <a:r>
              <a:rPr lang="en-US" sz="1800" dirty="0" smtClean="0">
                <a:latin typeface="Arial"/>
                <a:ea typeface="Arial"/>
                <a:cs typeface="Arial"/>
                <a:sym typeface="Arial"/>
              </a:rPr>
              <a:t>:</a:t>
            </a:r>
            <a:endParaRPr lang="tr-TR" sz="1800" dirty="0" smtClean="0">
              <a:latin typeface="Arial"/>
              <a:ea typeface="Arial"/>
              <a:cs typeface="Arial"/>
              <a:sym typeface="Arial"/>
            </a:endParaRPr>
          </a:p>
          <a:p>
            <a:pPr marL="0" lvl="0" indent="0">
              <a:lnSpc>
                <a:spcPct val="170000"/>
              </a:lnSpc>
              <a:spcBef>
                <a:spcPts val="0"/>
              </a:spcBef>
              <a:buNone/>
            </a:pPr>
            <a:r>
              <a:rPr lang="en-US" sz="1800" dirty="0" smtClean="0">
                <a:latin typeface="Arial"/>
                <a:ea typeface="Arial"/>
                <a:cs typeface="Arial"/>
                <a:sym typeface="Arial"/>
              </a:rPr>
              <a:t> </a:t>
            </a:r>
            <a:r>
              <a:rPr lang="en-US" sz="1800" dirty="0" err="1">
                <a:latin typeface="Arial"/>
                <a:ea typeface="Arial"/>
                <a:cs typeface="Arial"/>
                <a:sym typeface="Arial"/>
              </a:rPr>
              <a:t>Sipariş</a:t>
            </a:r>
            <a:r>
              <a:rPr lang="en-US" sz="1800" dirty="0">
                <a:latin typeface="Arial"/>
                <a:ea typeface="Arial"/>
                <a:cs typeface="Arial"/>
                <a:sym typeface="Arial"/>
              </a:rPr>
              <a:t> </a:t>
            </a:r>
            <a:r>
              <a:rPr lang="en-US" sz="1800" dirty="0" err="1">
                <a:latin typeface="Arial"/>
                <a:ea typeface="Arial"/>
                <a:cs typeface="Arial"/>
                <a:sym typeface="Arial"/>
              </a:rPr>
              <a:t>sırasında</a:t>
            </a:r>
            <a:r>
              <a:rPr lang="en-US" sz="1800" dirty="0">
                <a:latin typeface="Arial"/>
                <a:ea typeface="Arial"/>
                <a:cs typeface="Arial"/>
                <a:sym typeface="Arial"/>
              </a:rPr>
              <a:t> </a:t>
            </a:r>
            <a:r>
              <a:rPr lang="en-US" sz="1800" dirty="0" err="1">
                <a:latin typeface="Arial"/>
                <a:ea typeface="Arial"/>
                <a:cs typeface="Arial"/>
                <a:sym typeface="Arial"/>
              </a:rPr>
              <a:t>söylemeden</a:t>
            </a:r>
            <a:r>
              <a:rPr lang="en-US" sz="1800" dirty="0">
                <a:latin typeface="Arial"/>
                <a:ea typeface="Arial"/>
                <a:cs typeface="Arial"/>
                <a:sym typeface="Arial"/>
              </a:rPr>
              <a:t> </a:t>
            </a:r>
            <a:r>
              <a:rPr lang="en-US" sz="1800" dirty="0" err="1">
                <a:latin typeface="Arial"/>
                <a:ea typeface="Arial"/>
                <a:cs typeface="Arial"/>
                <a:sym typeface="Arial"/>
              </a:rPr>
              <a:t>önce</a:t>
            </a:r>
            <a:r>
              <a:rPr lang="en-US" sz="1800" dirty="0">
                <a:latin typeface="Arial"/>
                <a:ea typeface="Arial"/>
                <a:cs typeface="Arial"/>
                <a:sym typeface="Arial"/>
              </a:rPr>
              <a:t> ne </a:t>
            </a:r>
            <a:r>
              <a:rPr lang="en-US" sz="1800" dirty="0" err="1">
                <a:latin typeface="Arial"/>
                <a:ea typeface="Arial"/>
                <a:cs typeface="Arial"/>
                <a:sym typeface="Arial"/>
              </a:rPr>
              <a:t>söylemek</a:t>
            </a:r>
            <a:r>
              <a:rPr lang="en-US" sz="1800" dirty="0">
                <a:latin typeface="Arial"/>
                <a:ea typeface="Arial"/>
                <a:cs typeface="Arial"/>
                <a:sym typeface="Arial"/>
              </a:rPr>
              <a:t> </a:t>
            </a:r>
            <a:r>
              <a:rPr lang="en-US" sz="1800" dirty="0" err="1">
                <a:latin typeface="Arial"/>
                <a:ea typeface="Arial"/>
                <a:cs typeface="Arial"/>
                <a:sym typeface="Arial"/>
              </a:rPr>
              <a:t>istediğinizi</a:t>
            </a:r>
            <a:r>
              <a:rPr lang="en-US" sz="1800" dirty="0">
                <a:latin typeface="Arial"/>
                <a:ea typeface="Arial"/>
                <a:cs typeface="Arial"/>
                <a:sym typeface="Arial"/>
              </a:rPr>
              <a:t> </a:t>
            </a:r>
            <a:r>
              <a:rPr lang="en-US" sz="1800" dirty="0" err="1">
                <a:latin typeface="Arial"/>
                <a:ea typeface="Arial"/>
                <a:cs typeface="Arial"/>
                <a:sym typeface="Arial"/>
              </a:rPr>
              <a:t>düşünün</a:t>
            </a:r>
            <a:r>
              <a:rPr lang="en-US" sz="1800" dirty="0">
                <a:latin typeface="Arial"/>
                <a:ea typeface="Arial"/>
                <a:cs typeface="Arial"/>
                <a:sym typeface="Arial"/>
              </a:rPr>
              <a:t>. Bu, </a:t>
            </a:r>
            <a:r>
              <a:rPr lang="en-US" sz="1800" dirty="0" err="1">
                <a:latin typeface="Arial"/>
                <a:ea typeface="Arial"/>
                <a:cs typeface="Arial"/>
                <a:sym typeface="Arial"/>
              </a:rPr>
              <a:t>müşterinizin</a:t>
            </a:r>
            <a:r>
              <a:rPr lang="en-US" sz="1800" dirty="0">
                <a:latin typeface="Arial"/>
                <a:ea typeface="Arial"/>
                <a:cs typeface="Arial"/>
                <a:sym typeface="Arial"/>
              </a:rPr>
              <a:t> </a:t>
            </a:r>
            <a:r>
              <a:rPr lang="en-US" sz="1800" dirty="0" err="1">
                <a:latin typeface="Arial"/>
                <a:ea typeface="Arial"/>
                <a:cs typeface="Arial"/>
                <a:sym typeface="Arial"/>
              </a:rPr>
              <a:t>kafasını</a:t>
            </a:r>
            <a:r>
              <a:rPr lang="en-US" sz="1800" dirty="0">
                <a:latin typeface="Arial"/>
                <a:ea typeface="Arial"/>
                <a:cs typeface="Arial"/>
                <a:sym typeface="Arial"/>
              </a:rPr>
              <a:t> </a:t>
            </a:r>
            <a:r>
              <a:rPr lang="en-US" sz="1800" dirty="0" err="1">
                <a:latin typeface="Arial"/>
                <a:ea typeface="Arial"/>
                <a:cs typeface="Arial"/>
                <a:sym typeface="Arial"/>
              </a:rPr>
              <a:t>karıştırmaktan</a:t>
            </a:r>
            <a:r>
              <a:rPr lang="en-US" sz="1800" dirty="0">
                <a:latin typeface="Arial"/>
                <a:ea typeface="Arial"/>
                <a:cs typeface="Arial"/>
                <a:sym typeface="Arial"/>
              </a:rPr>
              <a:t> </a:t>
            </a:r>
            <a:r>
              <a:rPr lang="en-US" sz="1800" dirty="0" err="1">
                <a:latin typeface="Arial"/>
                <a:ea typeface="Arial"/>
                <a:cs typeface="Arial"/>
                <a:sym typeface="Arial"/>
              </a:rPr>
              <a:t>veya</a:t>
            </a:r>
            <a:r>
              <a:rPr lang="en-US" sz="1800" dirty="0">
                <a:latin typeface="Arial"/>
                <a:ea typeface="Arial"/>
                <a:cs typeface="Arial"/>
                <a:sym typeface="Arial"/>
              </a:rPr>
              <a:t> </a:t>
            </a:r>
            <a:r>
              <a:rPr lang="en-US" sz="1800" dirty="0" err="1">
                <a:latin typeface="Arial"/>
                <a:ea typeface="Arial"/>
                <a:cs typeface="Arial"/>
                <a:sym typeface="Arial"/>
              </a:rPr>
              <a:t>aşırı</a:t>
            </a:r>
            <a:r>
              <a:rPr lang="en-US" sz="1800" dirty="0">
                <a:latin typeface="Arial"/>
                <a:ea typeface="Arial"/>
                <a:cs typeface="Arial"/>
                <a:sym typeface="Arial"/>
              </a:rPr>
              <a:t> </a:t>
            </a:r>
            <a:r>
              <a:rPr lang="en-US" sz="1800" dirty="0" err="1">
                <a:latin typeface="Arial"/>
                <a:ea typeface="Arial"/>
                <a:cs typeface="Arial"/>
                <a:sym typeface="Arial"/>
              </a:rPr>
              <a:t>konuşmaktan</a:t>
            </a:r>
            <a:r>
              <a:rPr lang="en-US" sz="1800" dirty="0">
                <a:latin typeface="Arial"/>
                <a:ea typeface="Arial"/>
                <a:cs typeface="Arial"/>
                <a:sym typeface="Arial"/>
              </a:rPr>
              <a:t> </a:t>
            </a:r>
            <a:r>
              <a:rPr lang="en-US" sz="1800" dirty="0" err="1">
                <a:latin typeface="Arial"/>
                <a:ea typeface="Arial"/>
                <a:cs typeface="Arial"/>
                <a:sym typeface="Arial"/>
              </a:rPr>
              <a:t>kaçınmanıza</a:t>
            </a:r>
            <a:r>
              <a:rPr lang="en-US" sz="1800" dirty="0">
                <a:latin typeface="Arial"/>
                <a:ea typeface="Arial"/>
                <a:cs typeface="Arial"/>
                <a:sym typeface="Arial"/>
              </a:rPr>
              <a:t> </a:t>
            </a:r>
            <a:r>
              <a:rPr lang="en-US" sz="1800" dirty="0" err="1">
                <a:latin typeface="Arial"/>
                <a:ea typeface="Arial"/>
                <a:cs typeface="Arial"/>
                <a:sym typeface="Arial"/>
              </a:rPr>
              <a:t>yardımcı</a:t>
            </a:r>
            <a:r>
              <a:rPr lang="en-US" sz="1800" dirty="0">
                <a:latin typeface="Arial"/>
                <a:ea typeface="Arial"/>
                <a:cs typeface="Arial"/>
                <a:sym typeface="Arial"/>
              </a:rPr>
              <a:t> </a:t>
            </a:r>
            <a:r>
              <a:rPr lang="en-US" sz="1800" dirty="0" err="1">
                <a:latin typeface="Arial"/>
                <a:ea typeface="Arial"/>
                <a:cs typeface="Arial"/>
                <a:sym typeface="Arial"/>
              </a:rPr>
              <a:t>olacaktır</a:t>
            </a:r>
            <a:r>
              <a:rPr lang="en-US" sz="1800" dirty="0">
                <a:latin typeface="Arial"/>
                <a:ea typeface="Arial"/>
                <a:cs typeface="Arial"/>
                <a:sym typeface="Arial"/>
              </a:rPr>
              <a:t>.</a:t>
            </a:r>
            <a:endParaRPr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84"/>
          <p:cNvSpPr txBox="1">
            <a:spLocks noGrp="1"/>
          </p:cNvSpPr>
          <p:nvPr>
            <p:ph type="body" idx="1"/>
          </p:nvPr>
        </p:nvSpPr>
        <p:spPr>
          <a:xfrm>
            <a:off x="550985" y="762000"/>
            <a:ext cx="10802815" cy="5414963"/>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1000"/>
              </a:spcBef>
              <a:spcAft>
                <a:spcPts val="0"/>
              </a:spcAft>
              <a:buClr>
                <a:schemeClr val="dk1"/>
              </a:buClr>
              <a:buSzPts val="1800"/>
              <a:buNone/>
            </a:pPr>
            <a:endParaRPr sz="1800" dirty="0">
              <a:latin typeface="Arial"/>
              <a:ea typeface="Arial"/>
              <a:cs typeface="Arial"/>
              <a:sym typeface="Arial"/>
            </a:endParaRPr>
          </a:p>
          <a:p>
            <a:pPr marL="0" lvl="0" indent="0">
              <a:buNone/>
            </a:pPr>
            <a:r>
              <a:rPr lang="en-US" sz="1800" b="1" dirty="0">
                <a:latin typeface="Arial"/>
                <a:ea typeface="Arial"/>
                <a:cs typeface="Arial"/>
                <a:sym typeface="Arial"/>
              </a:rPr>
              <a:t>4. </a:t>
            </a:r>
            <a:r>
              <a:rPr lang="en-US" sz="1800" b="1" dirty="0" err="1" smtClean="0">
                <a:latin typeface="Arial"/>
                <a:ea typeface="Arial"/>
                <a:cs typeface="Arial"/>
                <a:sym typeface="Arial"/>
              </a:rPr>
              <a:t>Dostluk</a:t>
            </a:r>
            <a:endParaRPr lang="tr-TR" sz="1800" b="1" dirty="0" smtClean="0">
              <a:latin typeface="Arial"/>
              <a:ea typeface="Arial"/>
              <a:cs typeface="Arial"/>
              <a:sym typeface="Arial"/>
            </a:endParaRPr>
          </a:p>
          <a:p>
            <a:pPr marL="0" lvl="0" indent="0">
              <a:buNone/>
            </a:pPr>
            <a:r>
              <a:rPr lang="en-US" sz="1800" dirty="0" err="1" smtClean="0">
                <a:latin typeface="Arial"/>
                <a:ea typeface="Arial"/>
                <a:cs typeface="Arial"/>
                <a:sym typeface="Arial"/>
              </a:rPr>
              <a:t>Genel</a:t>
            </a:r>
            <a:r>
              <a:rPr lang="en-US" sz="1800" dirty="0" smtClean="0">
                <a:latin typeface="Arial"/>
                <a:ea typeface="Arial"/>
                <a:cs typeface="Arial"/>
                <a:sym typeface="Arial"/>
              </a:rPr>
              <a:t> </a:t>
            </a:r>
            <a:r>
              <a:rPr lang="en-US" sz="1800" dirty="0" err="1">
                <a:latin typeface="Arial"/>
                <a:ea typeface="Arial"/>
                <a:cs typeface="Arial"/>
                <a:sym typeface="Arial"/>
              </a:rPr>
              <a:t>İpucu</a:t>
            </a:r>
            <a:r>
              <a:rPr lang="en-US" sz="1800" dirty="0" smtClean="0">
                <a:latin typeface="Arial"/>
                <a:ea typeface="Arial"/>
                <a:cs typeface="Arial"/>
                <a:sym typeface="Arial"/>
              </a:rPr>
              <a:t>:</a:t>
            </a:r>
            <a:endParaRPr lang="tr-TR" sz="1800" dirty="0" smtClean="0">
              <a:latin typeface="Arial"/>
              <a:ea typeface="Arial"/>
              <a:cs typeface="Arial"/>
              <a:sym typeface="Arial"/>
            </a:endParaRPr>
          </a:p>
          <a:p>
            <a:pPr marL="0" lvl="0" indent="0">
              <a:buNone/>
            </a:pPr>
            <a:r>
              <a:rPr lang="en-US" sz="1800" dirty="0" smtClean="0">
                <a:latin typeface="Arial"/>
                <a:ea typeface="Arial"/>
                <a:cs typeface="Arial"/>
                <a:sym typeface="Arial"/>
              </a:rPr>
              <a:t> </a:t>
            </a:r>
            <a:r>
              <a:rPr lang="en-US" sz="1800" dirty="0" err="1">
                <a:latin typeface="Arial"/>
                <a:ea typeface="Arial"/>
                <a:cs typeface="Arial"/>
                <a:sym typeface="Arial"/>
              </a:rPr>
              <a:t>Arkadaşça</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üslupla</a:t>
            </a:r>
            <a:r>
              <a:rPr lang="en-US" sz="1800" dirty="0">
                <a:latin typeface="Arial"/>
                <a:ea typeface="Arial"/>
                <a:cs typeface="Arial"/>
                <a:sym typeface="Arial"/>
              </a:rPr>
              <a:t>, </a:t>
            </a:r>
            <a:r>
              <a:rPr lang="en-US" sz="1800" dirty="0" err="1">
                <a:latin typeface="Arial"/>
                <a:ea typeface="Arial"/>
                <a:cs typeface="Arial"/>
                <a:sym typeface="Arial"/>
              </a:rPr>
              <a:t>kişisel</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soruyla</a:t>
            </a:r>
            <a:r>
              <a:rPr lang="en-US" sz="1800" dirty="0">
                <a:latin typeface="Arial"/>
                <a:ea typeface="Arial"/>
                <a:cs typeface="Arial"/>
                <a:sym typeface="Arial"/>
              </a:rPr>
              <a:t> </a:t>
            </a:r>
            <a:r>
              <a:rPr lang="en-US" sz="1800" dirty="0" err="1">
                <a:latin typeface="Arial"/>
                <a:ea typeface="Arial"/>
                <a:cs typeface="Arial"/>
                <a:sym typeface="Arial"/>
              </a:rPr>
              <a:t>veya</a:t>
            </a:r>
            <a:r>
              <a:rPr lang="en-US" sz="1800" dirty="0">
                <a:latin typeface="Arial"/>
                <a:ea typeface="Arial"/>
                <a:cs typeface="Arial"/>
                <a:sym typeface="Arial"/>
              </a:rPr>
              <a:t> </a:t>
            </a:r>
            <a:r>
              <a:rPr lang="en-US" sz="1800" dirty="0" err="1">
                <a:latin typeface="Arial"/>
                <a:ea typeface="Arial"/>
                <a:cs typeface="Arial"/>
                <a:sym typeface="Arial"/>
              </a:rPr>
              <a:t>sadece</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gülümsemeyle</a:t>
            </a:r>
            <a:r>
              <a:rPr lang="en-US" sz="1800" dirty="0">
                <a:latin typeface="Arial"/>
                <a:ea typeface="Arial"/>
                <a:cs typeface="Arial"/>
                <a:sym typeface="Arial"/>
              </a:rPr>
              <a:t>, </a:t>
            </a:r>
            <a:r>
              <a:rPr lang="en-US" sz="1800" dirty="0" err="1">
                <a:latin typeface="Arial"/>
                <a:ea typeface="Arial"/>
                <a:cs typeface="Arial"/>
                <a:sym typeface="Arial"/>
              </a:rPr>
              <a:t>diğer</a:t>
            </a:r>
            <a:r>
              <a:rPr lang="en-US" sz="1800" dirty="0">
                <a:latin typeface="Arial"/>
                <a:ea typeface="Arial"/>
                <a:cs typeface="Arial"/>
                <a:sym typeface="Arial"/>
              </a:rPr>
              <a:t> </a:t>
            </a:r>
            <a:r>
              <a:rPr lang="en-US" sz="1800" dirty="0" err="1">
                <a:latin typeface="Arial"/>
                <a:ea typeface="Arial"/>
                <a:cs typeface="Arial"/>
                <a:sym typeface="Arial"/>
              </a:rPr>
              <a:t>insanları</a:t>
            </a:r>
            <a:r>
              <a:rPr lang="en-US" sz="1800" dirty="0">
                <a:latin typeface="Arial"/>
                <a:ea typeface="Arial"/>
                <a:cs typeface="Arial"/>
                <a:sym typeface="Arial"/>
              </a:rPr>
              <a:t> </a:t>
            </a:r>
            <a:r>
              <a:rPr lang="en-US" sz="1800" dirty="0" err="1">
                <a:latin typeface="Arial"/>
                <a:ea typeface="Arial"/>
                <a:cs typeface="Arial"/>
                <a:sym typeface="Arial"/>
              </a:rPr>
              <a:t>sizinle</a:t>
            </a:r>
            <a:r>
              <a:rPr lang="en-US" sz="1800" dirty="0">
                <a:latin typeface="Arial"/>
                <a:ea typeface="Arial"/>
                <a:cs typeface="Arial"/>
                <a:sym typeface="Arial"/>
              </a:rPr>
              <a:t> </a:t>
            </a:r>
            <a:r>
              <a:rPr lang="en-US" sz="1800" dirty="0" err="1">
                <a:latin typeface="Arial"/>
                <a:ea typeface="Arial"/>
                <a:cs typeface="Arial"/>
                <a:sym typeface="Arial"/>
              </a:rPr>
              <a:t>açık</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dürüst</a:t>
            </a:r>
            <a:r>
              <a:rPr lang="en-US" sz="1800" dirty="0">
                <a:latin typeface="Arial"/>
                <a:ea typeface="Arial"/>
                <a:cs typeface="Arial"/>
                <a:sym typeface="Arial"/>
              </a:rPr>
              <a:t> </a:t>
            </a:r>
            <a:r>
              <a:rPr lang="en-US" sz="1800" dirty="0" err="1">
                <a:latin typeface="Arial"/>
                <a:ea typeface="Arial"/>
                <a:cs typeface="Arial"/>
                <a:sym typeface="Arial"/>
              </a:rPr>
              <a:t>iletişim</a:t>
            </a:r>
            <a:r>
              <a:rPr lang="en-US" sz="1800" dirty="0">
                <a:latin typeface="Arial"/>
                <a:ea typeface="Arial"/>
                <a:cs typeface="Arial"/>
                <a:sym typeface="Arial"/>
              </a:rPr>
              <a:t> </a:t>
            </a:r>
            <a:r>
              <a:rPr lang="en-US" sz="1800" dirty="0" err="1">
                <a:latin typeface="Arial"/>
                <a:ea typeface="Arial"/>
                <a:cs typeface="Arial"/>
                <a:sym typeface="Arial"/>
              </a:rPr>
              <a:t>kurmaya</a:t>
            </a:r>
            <a:r>
              <a:rPr lang="en-US" sz="1800" dirty="0">
                <a:latin typeface="Arial"/>
                <a:ea typeface="Arial"/>
                <a:cs typeface="Arial"/>
                <a:sym typeface="Arial"/>
              </a:rPr>
              <a:t> </a:t>
            </a:r>
            <a:r>
              <a:rPr lang="en-US" sz="1800" dirty="0" err="1">
                <a:latin typeface="Arial"/>
                <a:ea typeface="Arial"/>
                <a:cs typeface="Arial"/>
                <a:sym typeface="Arial"/>
              </a:rPr>
              <a:t>teşvik</a:t>
            </a:r>
            <a:r>
              <a:rPr lang="en-US" sz="1800" dirty="0">
                <a:latin typeface="Arial"/>
                <a:ea typeface="Arial"/>
                <a:cs typeface="Arial"/>
                <a:sym typeface="Arial"/>
              </a:rPr>
              <a:t> </a:t>
            </a:r>
            <a:r>
              <a:rPr lang="en-US" sz="1800" dirty="0" err="1">
                <a:latin typeface="Arial"/>
                <a:ea typeface="Arial"/>
                <a:cs typeface="Arial"/>
                <a:sym typeface="Arial"/>
              </a:rPr>
              <a:t>edeceksiniz</a:t>
            </a:r>
            <a:r>
              <a:rPr lang="en-US" sz="1800" dirty="0" smtClean="0">
                <a:latin typeface="Arial"/>
                <a:ea typeface="Arial"/>
                <a:cs typeface="Arial"/>
                <a:sym typeface="Arial"/>
              </a:rPr>
              <a:t>.</a:t>
            </a:r>
            <a:endParaRPr lang="tr-TR" sz="1800" dirty="0" smtClean="0">
              <a:latin typeface="Arial"/>
              <a:ea typeface="Arial"/>
              <a:cs typeface="Arial"/>
              <a:sym typeface="Arial"/>
            </a:endParaRPr>
          </a:p>
          <a:p>
            <a:pPr marL="0" lvl="0" indent="0">
              <a:buNone/>
            </a:pPr>
            <a:r>
              <a:rPr lang="en-US" sz="1800" dirty="0" err="1" smtClean="0">
                <a:latin typeface="Arial"/>
                <a:ea typeface="Arial"/>
                <a:cs typeface="Arial"/>
                <a:sym typeface="Arial"/>
              </a:rPr>
              <a:t>Müşteri</a:t>
            </a:r>
            <a:r>
              <a:rPr lang="en-US" sz="1800" dirty="0" smtClean="0">
                <a:latin typeface="Arial"/>
                <a:ea typeface="Arial"/>
                <a:cs typeface="Arial"/>
                <a:sym typeface="Arial"/>
              </a:rPr>
              <a:t> </a:t>
            </a:r>
            <a:r>
              <a:rPr lang="en-US" sz="1800" dirty="0" err="1">
                <a:latin typeface="Arial"/>
                <a:ea typeface="Arial"/>
                <a:cs typeface="Arial"/>
                <a:sym typeface="Arial"/>
              </a:rPr>
              <a:t>hizmetleri</a:t>
            </a:r>
            <a:r>
              <a:rPr lang="en-US" sz="1800" dirty="0">
                <a:latin typeface="Arial"/>
                <a:ea typeface="Arial"/>
                <a:cs typeface="Arial"/>
                <a:sym typeface="Arial"/>
              </a:rPr>
              <a:t>, </a:t>
            </a:r>
            <a:r>
              <a:rPr lang="en-US" sz="1800" dirty="0" err="1">
                <a:latin typeface="Arial"/>
                <a:ea typeface="Arial"/>
                <a:cs typeface="Arial"/>
                <a:sym typeface="Arial"/>
              </a:rPr>
              <a:t>temizlik</a:t>
            </a:r>
            <a:r>
              <a:rPr lang="en-US" sz="1800" dirty="0">
                <a:latin typeface="Arial"/>
                <a:ea typeface="Arial"/>
                <a:cs typeface="Arial"/>
                <a:sym typeface="Arial"/>
              </a:rPr>
              <a:t> </a:t>
            </a:r>
            <a:r>
              <a:rPr lang="en-US" sz="1800" dirty="0" err="1">
                <a:latin typeface="Arial"/>
                <a:ea typeface="Arial"/>
                <a:cs typeface="Arial"/>
                <a:sym typeface="Arial"/>
              </a:rPr>
              <a:t>personeli</a:t>
            </a:r>
            <a:r>
              <a:rPr lang="en-US" sz="1800" dirty="0">
                <a:latin typeface="Arial"/>
                <a:ea typeface="Arial"/>
                <a:cs typeface="Arial"/>
                <a:sym typeface="Arial"/>
              </a:rPr>
              <a:t> / </a:t>
            </a:r>
            <a:r>
              <a:rPr lang="en-US" sz="1800" dirty="0" err="1">
                <a:latin typeface="Arial"/>
                <a:ea typeface="Arial"/>
                <a:cs typeface="Arial"/>
                <a:sym typeface="Arial"/>
              </a:rPr>
              <a:t>uzmanı</a:t>
            </a:r>
            <a:r>
              <a:rPr lang="en-US" sz="1800" dirty="0">
                <a:latin typeface="Arial"/>
                <a:ea typeface="Arial"/>
                <a:cs typeface="Arial"/>
                <a:sym typeface="Arial"/>
              </a:rPr>
              <a:t> </a:t>
            </a:r>
            <a:r>
              <a:rPr lang="en-US" sz="1800" dirty="0" err="1">
                <a:latin typeface="Arial"/>
                <a:ea typeface="Arial"/>
                <a:cs typeface="Arial"/>
                <a:sym typeface="Arial"/>
              </a:rPr>
              <a:t>veya</a:t>
            </a:r>
            <a:r>
              <a:rPr lang="en-US" sz="1800" dirty="0">
                <a:latin typeface="Arial"/>
                <a:ea typeface="Arial"/>
                <a:cs typeface="Arial"/>
                <a:sym typeface="Arial"/>
              </a:rPr>
              <a:t> </a:t>
            </a:r>
            <a:r>
              <a:rPr lang="en-US" sz="1800" dirty="0" err="1">
                <a:latin typeface="Arial"/>
                <a:ea typeface="Arial"/>
                <a:cs typeface="Arial"/>
                <a:sym typeface="Arial"/>
              </a:rPr>
              <a:t>mutfak</a:t>
            </a:r>
            <a:r>
              <a:rPr lang="en-US" sz="1800" dirty="0">
                <a:latin typeface="Arial"/>
                <a:ea typeface="Arial"/>
                <a:cs typeface="Arial"/>
                <a:sym typeface="Arial"/>
              </a:rPr>
              <a:t> </a:t>
            </a:r>
            <a:r>
              <a:rPr lang="en-US" sz="1800" dirty="0" err="1">
                <a:latin typeface="Arial"/>
                <a:ea typeface="Arial"/>
                <a:cs typeface="Arial"/>
                <a:sym typeface="Arial"/>
              </a:rPr>
              <a:t>sektörü</a:t>
            </a:r>
            <a:r>
              <a:rPr lang="en-US" sz="1800" dirty="0">
                <a:latin typeface="Arial"/>
                <a:ea typeface="Arial"/>
                <a:cs typeface="Arial"/>
                <a:sym typeface="Arial"/>
              </a:rPr>
              <a:t> </a:t>
            </a:r>
            <a:r>
              <a:rPr lang="en-US" sz="1800" dirty="0" err="1">
                <a:latin typeface="Arial"/>
                <a:ea typeface="Arial"/>
                <a:cs typeface="Arial"/>
                <a:sym typeface="Arial"/>
              </a:rPr>
              <a:t>yöneticileri</a:t>
            </a:r>
            <a:r>
              <a:rPr lang="en-US" sz="1800" dirty="0">
                <a:latin typeface="Arial"/>
                <a:ea typeface="Arial"/>
                <a:cs typeface="Arial"/>
                <a:sym typeface="Arial"/>
              </a:rPr>
              <a:t> / </a:t>
            </a:r>
            <a:r>
              <a:rPr lang="en-US" sz="1800" dirty="0" err="1">
                <a:latin typeface="Arial"/>
                <a:ea typeface="Arial"/>
                <a:cs typeface="Arial"/>
                <a:sym typeface="Arial"/>
              </a:rPr>
              <a:t>uzmanları</a:t>
            </a:r>
            <a:r>
              <a:rPr lang="en-US" sz="1800" dirty="0">
                <a:latin typeface="Arial"/>
                <a:ea typeface="Arial"/>
                <a:cs typeface="Arial"/>
                <a:sym typeface="Arial"/>
              </a:rPr>
              <a:t> </a:t>
            </a:r>
            <a:r>
              <a:rPr lang="en-US" sz="1800" dirty="0" err="1">
                <a:latin typeface="Arial"/>
                <a:ea typeface="Arial"/>
                <a:cs typeface="Arial"/>
                <a:sym typeface="Arial"/>
              </a:rPr>
              <a:t>için</a:t>
            </a:r>
            <a:r>
              <a:rPr lang="en-US" sz="1800" dirty="0">
                <a:latin typeface="Arial"/>
                <a:ea typeface="Arial"/>
                <a:cs typeface="Arial"/>
                <a:sym typeface="Arial"/>
              </a:rPr>
              <a:t> </a:t>
            </a:r>
            <a:r>
              <a:rPr lang="en-US" sz="1800" dirty="0" err="1">
                <a:latin typeface="Arial"/>
                <a:ea typeface="Arial"/>
                <a:cs typeface="Arial"/>
                <a:sym typeface="Arial"/>
              </a:rPr>
              <a:t>ipucu</a:t>
            </a:r>
            <a:r>
              <a:rPr lang="en-US" sz="1800" dirty="0">
                <a:latin typeface="Arial"/>
                <a:ea typeface="Arial"/>
                <a:cs typeface="Arial"/>
                <a:sym typeface="Arial"/>
              </a:rPr>
              <a:t>: </a:t>
            </a:r>
            <a:endParaRPr lang="tr-TR" sz="1800" dirty="0" smtClean="0">
              <a:latin typeface="Arial"/>
              <a:ea typeface="Arial"/>
              <a:cs typeface="Arial"/>
              <a:sym typeface="Arial"/>
            </a:endParaRPr>
          </a:p>
          <a:p>
            <a:pPr marL="0" lvl="0" indent="0">
              <a:buNone/>
            </a:pPr>
            <a:r>
              <a:rPr lang="en-US" sz="1800" dirty="0" err="1" smtClean="0">
                <a:latin typeface="Arial"/>
                <a:ea typeface="Arial"/>
                <a:cs typeface="Arial"/>
                <a:sym typeface="Arial"/>
              </a:rPr>
              <a:t>Başkalarının</a:t>
            </a:r>
            <a:r>
              <a:rPr lang="en-US" sz="1800" dirty="0" smtClean="0">
                <a:latin typeface="Arial"/>
                <a:ea typeface="Arial"/>
                <a:cs typeface="Arial"/>
                <a:sym typeface="Arial"/>
              </a:rPr>
              <a:t> </a:t>
            </a:r>
            <a:r>
              <a:rPr lang="en-US" sz="1800" dirty="0" err="1">
                <a:latin typeface="Arial"/>
                <a:ea typeface="Arial"/>
                <a:cs typeface="Arial"/>
                <a:sym typeface="Arial"/>
              </a:rPr>
              <a:t>varlığını</a:t>
            </a:r>
            <a:r>
              <a:rPr lang="en-US" sz="1800" dirty="0">
                <a:latin typeface="Arial"/>
                <a:ea typeface="Arial"/>
                <a:cs typeface="Arial"/>
                <a:sym typeface="Arial"/>
              </a:rPr>
              <a:t> </a:t>
            </a:r>
            <a:r>
              <a:rPr lang="en-US" sz="1800" dirty="0" err="1">
                <a:latin typeface="Arial"/>
                <a:ea typeface="Arial"/>
                <a:cs typeface="Arial"/>
                <a:sym typeface="Arial"/>
              </a:rPr>
              <a:t>onlarla</a:t>
            </a:r>
            <a:r>
              <a:rPr lang="en-US" sz="1800" dirty="0">
                <a:latin typeface="Arial"/>
                <a:ea typeface="Arial"/>
                <a:cs typeface="Arial"/>
                <a:sym typeface="Arial"/>
              </a:rPr>
              <a:t> </a:t>
            </a:r>
            <a:r>
              <a:rPr lang="en-US" sz="1800" dirty="0" err="1">
                <a:latin typeface="Arial"/>
                <a:ea typeface="Arial"/>
                <a:cs typeface="Arial"/>
                <a:sym typeface="Arial"/>
              </a:rPr>
              <a:t>konuşmanıza</a:t>
            </a:r>
            <a:r>
              <a:rPr lang="en-US" sz="1800" dirty="0">
                <a:latin typeface="Arial"/>
                <a:ea typeface="Arial"/>
                <a:cs typeface="Arial"/>
                <a:sym typeface="Arial"/>
              </a:rPr>
              <a:t> </a:t>
            </a:r>
            <a:r>
              <a:rPr lang="en-US" sz="1800" dirty="0" err="1">
                <a:latin typeface="Arial"/>
                <a:ea typeface="Arial"/>
                <a:cs typeface="Arial"/>
                <a:sym typeface="Arial"/>
              </a:rPr>
              <a:t>gerek</a:t>
            </a:r>
            <a:r>
              <a:rPr lang="en-US" sz="1800" dirty="0">
                <a:latin typeface="Arial"/>
                <a:ea typeface="Arial"/>
                <a:cs typeface="Arial"/>
                <a:sym typeface="Arial"/>
              </a:rPr>
              <a:t> </a:t>
            </a:r>
            <a:r>
              <a:rPr lang="en-US" sz="1800" dirty="0" err="1">
                <a:latin typeface="Arial"/>
                <a:ea typeface="Arial"/>
                <a:cs typeface="Arial"/>
                <a:sym typeface="Arial"/>
              </a:rPr>
              <a:t>kalmadığında</a:t>
            </a:r>
            <a:r>
              <a:rPr lang="en-US" sz="1800" dirty="0">
                <a:latin typeface="Arial"/>
                <a:ea typeface="Arial"/>
                <a:cs typeface="Arial"/>
                <a:sym typeface="Arial"/>
              </a:rPr>
              <a:t> bile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merhaba</a:t>
            </a:r>
            <a:r>
              <a:rPr lang="en-US" sz="1800" dirty="0">
                <a:latin typeface="Arial"/>
                <a:ea typeface="Arial"/>
                <a:cs typeface="Arial"/>
                <a:sym typeface="Arial"/>
              </a:rPr>
              <a:t>" </a:t>
            </a:r>
            <a:r>
              <a:rPr lang="en-US" sz="1800" dirty="0" err="1">
                <a:latin typeface="Arial"/>
                <a:ea typeface="Arial"/>
                <a:cs typeface="Arial"/>
                <a:sym typeface="Arial"/>
              </a:rPr>
              <a:t>veya</a:t>
            </a:r>
            <a:r>
              <a:rPr lang="en-US" sz="1800" dirty="0">
                <a:latin typeface="Arial"/>
                <a:ea typeface="Arial"/>
                <a:cs typeface="Arial"/>
                <a:sym typeface="Arial"/>
              </a:rPr>
              <a:t> </a:t>
            </a:r>
            <a:r>
              <a:rPr lang="en-US" sz="1800" dirty="0" err="1">
                <a:latin typeface="Arial"/>
                <a:ea typeface="Arial"/>
                <a:cs typeface="Arial"/>
                <a:sym typeface="Arial"/>
              </a:rPr>
              <a:t>bir</a:t>
            </a:r>
            <a:r>
              <a:rPr lang="en-US" sz="1800" dirty="0">
                <a:latin typeface="Arial"/>
                <a:ea typeface="Arial"/>
                <a:cs typeface="Arial"/>
                <a:sym typeface="Arial"/>
              </a:rPr>
              <a:t> </a:t>
            </a:r>
            <a:r>
              <a:rPr lang="en-US" sz="1800" dirty="0" err="1">
                <a:latin typeface="Arial"/>
                <a:ea typeface="Arial"/>
                <a:cs typeface="Arial"/>
                <a:sym typeface="Arial"/>
              </a:rPr>
              <a:t>gülümsemeyle</a:t>
            </a:r>
            <a:r>
              <a:rPr lang="en-US" sz="1800" dirty="0">
                <a:latin typeface="Arial"/>
                <a:ea typeface="Arial"/>
                <a:cs typeface="Arial"/>
                <a:sym typeface="Arial"/>
              </a:rPr>
              <a:t> </a:t>
            </a:r>
            <a:r>
              <a:rPr lang="en-US" sz="1800" dirty="0" err="1">
                <a:latin typeface="Arial"/>
                <a:ea typeface="Arial"/>
                <a:cs typeface="Arial"/>
                <a:sym typeface="Arial"/>
              </a:rPr>
              <a:t>tanıyın</a:t>
            </a:r>
            <a:r>
              <a:rPr lang="en-US" sz="1800" dirty="0">
                <a:latin typeface="Arial"/>
                <a:ea typeface="Arial"/>
                <a:cs typeface="Arial"/>
                <a:sym typeface="Arial"/>
              </a:rPr>
              <a:t/>
            </a:r>
            <a:br>
              <a:rPr lang="en-US" sz="1800" dirty="0">
                <a:latin typeface="Arial"/>
                <a:ea typeface="Arial"/>
                <a:cs typeface="Arial"/>
                <a:sym typeface="Arial"/>
              </a:rPr>
            </a:br>
            <a:endParaRPr sz="1800" dirty="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endParaRPr sz="1800" dirty="0"/>
          </a:p>
          <a:p>
            <a:pPr marL="0" lvl="0" indent="0" algn="l" rtl="0">
              <a:lnSpc>
                <a:spcPct val="90000"/>
              </a:lnSpc>
              <a:spcBef>
                <a:spcPts val="1000"/>
              </a:spcBef>
              <a:spcAft>
                <a:spcPts val="0"/>
              </a:spcAft>
              <a:buClr>
                <a:schemeClr val="dk1"/>
              </a:buClr>
              <a:buSzPts val="1800"/>
              <a:buNone/>
            </a:pPr>
            <a:endParaRPr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body" idx="1"/>
          </p:nvPr>
        </p:nvSpPr>
        <p:spPr>
          <a:xfrm>
            <a:off x="838200" y="1500996"/>
            <a:ext cx="10515600" cy="4675967"/>
          </a:xfrm>
          <a:prstGeom prst="rect">
            <a:avLst/>
          </a:prstGeom>
          <a:noFill/>
          <a:ln>
            <a:noFill/>
          </a:ln>
        </p:spPr>
        <p:txBody>
          <a:bodyPr spcFirstLastPara="1" wrap="square" lIns="91425" tIns="45700" rIns="91425" bIns="45700" anchor="t" anchorCtr="0">
            <a:normAutofit/>
          </a:bodyPr>
          <a:lstStyle/>
          <a:p>
            <a:pPr marL="0" lvl="0" indent="0">
              <a:spcBef>
                <a:spcPts val="0"/>
              </a:spcBef>
              <a:buSzPts val="1900"/>
              <a:buNone/>
            </a:pPr>
            <a:r>
              <a:rPr lang="en-US" sz="1800" b="1" i="1" u="sng" dirty="0">
                <a:latin typeface="Arial"/>
                <a:ea typeface="Arial"/>
                <a:cs typeface="Arial"/>
                <a:sym typeface="Arial"/>
              </a:rPr>
              <a:t/>
            </a:r>
            <a:br>
              <a:rPr lang="en-US" sz="1800" b="1" i="1" u="sng" dirty="0">
                <a:latin typeface="Arial"/>
                <a:ea typeface="Arial"/>
                <a:cs typeface="Arial"/>
                <a:sym typeface="Arial"/>
              </a:rPr>
            </a:br>
            <a:r>
              <a:rPr lang="en-US" sz="1800" b="1" dirty="0">
                <a:latin typeface="Arial"/>
                <a:ea typeface="Arial"/>
                <a:cs typeface="Arial"/>
                <a:sym typeface="Arial"/>
              </a:rPr>
              <a:t>5. </a:t>
            </a:r>
            <a:r>
              <a:rPr lang="en-US" sz="1800" b="1" dirty="0" err="1" smtClean="0">
                <a:latin typeface="Arial"/>
                <a:ea typeface="Arial"/>
                <a:cs typeface="Arial"/>
                <a:sym typeface="Arial"/>
              </a:rPr>
              <a:t>Güven</a:t>
            </a:r>
            <a:endParaRPr lang="tr-TR" sz="1800" b="1" dirty="0" smtClean="0">
              <a:latin typeface="Arial"/>
              <a:ea typeface="Arial"/>
              <a:cs typeface="Arial"/>
              <a:sym typeface="Arial"/>
            </a:endParaRPr>
          </a:p>
          <a:p>
            <a:pPr marL="0" lvl="0" indent="0">
              <a:spcBef>
                <a:spcPts val="0"/>
              </a:spcBef>
              <a:buSzPts val="1900"/>
              <a:buNone/>
            </a:pPr>
            <a:endParaRPr lang="tr-TR" sz="1800" dirty="0">
              <a:latin typeface="Arial"/>
              <a:ea typeface="Arial"/>
              <a:cs typeface="Arial"/>
              <a:sym typeface="Arial"/>
            </a:endParaRPr>
          </a:p>
          <a:p>
            <a:pPr marL="0" lvl="0" indent="0">
              <a:spcBef>
                <a:spcPts val="0"/>
              </a:spcBef>
              <a:buSzPts val="1900"/>
              <a:buNone/>
            </a:pPr>
            <a:r>
              <a:rPr lang="en-US" sz="1800" dirty="0" err="1" smtClean="0">
                <a:latin typeface="Arial"/>
                <a:ea typeface="Arial"/>
                <a:cs typeface="Arial"/>
                <a:sym typeface="Arial"/>
              </a:rPr>
              <a:t>Başkalarıyla</a:t>
            </a:r>
            <a:r>
              <a:rPr lang="en-US" sz="1800" dirty="0" smtClean="0">
                <a:latin typeface="Arial"/>
                <a:ea typeface="Arial"/>
                <a:cs typeface="Arial"/>
                <a:sym typeface="Arial"/>
              </a:rPr>
              <a:t> </a:t>
            </a:r>
            <a:r>
              <a:rPr lang="en-US" sz="1800" dirty="0" err="1">
                <a:latin typeface="Arial"/>
                <a:ea typeface="Arial"/>
                <a:cs typeface="Arial"/>
                <a:sym typeface="Arial"/>
              </a:rPr>
              <a:t>olan</a:t>
            </a:r>
            <a:r>
              <a:rPr lang="en-US" sz="1800" dirty="0">
                <a:latin typeface="Arial"/>
                <a:ea typeface="Arial"/>
                <a:cs typeface="Arial"/>
                <a:sym typeface="Arial"/>
              </a:rPr>
              <a:t> </a:t>
            </a:r>
            <a:r>
              <a:rPr lang="en-US" sz="1800" dirty="0" err="1">
                <a:latin typeface="Arial"/>
                <a:ea typeface="Arial"/>
                <a:cs typeface="Arial"/>
                <a:sym typeface="Arial"/>
              </a:rPr>
              <a:t>etkileşimlerinizden</a:t>
            </a:r>
            <a:r>
              <a:rPr lang="en-US" sz="1800" dirty="0">
                <a:latin typeface="Arial"/>
                <a:ea typeface="Arial"/>
                <a:cs typeface="Arial"/>
                <a:sym typeface="Arial"/>
              </a:rPr>
              <a:t> </a:t>
            </a:r>
            <a:r>
              <a:rPr lang="en-US" sz="1800" dirty="0" err="1">
                <a:latin typeface="Arial"/>
                <a:ea typeface="Arial"/>
                <a:cs typeface="Arial"/>
                <a:sym typeface="Arial"/>
              </a:rPr>
              <a:t>emin</a:t>
            </a:r>
            <a:r>
              <a:rPr lang="en-US" sz="1800" dirty="0">
                <a:latin typeface="Arial"/>
                <a:ea typeface="Arial"/>
                <a:cs typeface="Arial"/>
                <a:sym typeface="Arial"/>
              </a:rPr>
              <a:t> </a:t>
            </a:r>
            <a:r>
              <a:rPr lang="en-US" sz="1800" dirty="0" err="1">
                <a:latin typeface="Arial"/>
                <a:ea typeface="Arial"/>
                <a:cs typeface="Arial"/>
                <a:sym typeface="Arial"/>
              </a:rPr>
              <a:t>olmak</a:t>
            </a:r>
            <a:r>
              <a:rPr lang="en-US" sz="1800" dirty="0">
                <a:latin typeface="Arial"/>
                <a:ea typeface="Arial"/>
                <a:cs typeface="Arial"/>
                <a:sym typeface="Arial"/>
              </a:rPr>
              <a:t> </a:t>
            </a:r>
            <a:r>
              <a:rPr lang="en-US" sz="1800" dirty="0" err="1">
                <a:latin typeface="Arial"/>
                <a:ea typeface="Arial"/>
                <a:cs typeface="Arial"/>
                <a:sym typeface="Arial"/>
              </a:rPr>
              <a:t>önemlidir</a:t>
            </a:r>
            <a:r>
              <a:rPr lang="en-US" sz="1800" dirty="0">
                <a:latin typeface="Arial"/>
                <a:ea typeface="Arial"/>
                <a:cs typeface="Arial"/>
                <a:sym typeface="Arial"/>
              </a:rPr>
              <a:t>. </a:t>
            </a:r>
            <a:r>
              <a:rPr lang="en-US" sz="1800" dirty="0" err="1">
                <a:latin typeface="Arial"/>
                <a:ea typeface="Arial"/>
                <a:cs typeface="Arial"/>
                <a:sym typeface="Arial"/>
              </a:rPr>
              <a:t>Güven</a:t>
            </a:r>
            <a:r>
              <a:rPr lang="en-US" sz="1800" dirty="0">
                <a:latin typeface="Arial"/>
                <a:ea typeface="Arial"/>
                <a:cs typeface="Arial"/>
                <a:sym typeface="Arial"/>
              </a:rPr>
              <a:t>, </a:t>
            </a:r>
            <a:r>
              <a:rPr lang="en-US" sz="1800" dirty="0" err="1">
                <a:latin typeface="Arial"/>
                <a:ea typeface="Arial"/>
                <a:cs typeface="Arial"/>
                <a:sym typeface="Arial"/>
              </a:rPr>
              <a:t>iş</a:t>
            </a:r>
            <a:r>
              <a:rPr lang="en-US" sz="1800" dirty="0">
                <a:latin typeface="Arial"/>
                <a:ea typeface="Arial"/>
                <a:cs typeface="Arial"/>
                <a:sym typeface="Arial"/>
              </a:rPr>
              <a:t> </a:t>
            </a:r>
            <a:r>
              <a:rPr lang="en-US" sz="1800" dirty="0" err="1">
                <a:latin typeface="Arial"/>
                <a:ea typeface="Arial"/>
                <a:cs typeface="Arial"/>
                <a:sym typeface="Arial"/>
              </a:rPr>
              <a:t>arkadaşlarınıza</a:t>
            </a:r>
            <a:r>
              <a:rPr lang="en-US" sz="1800" dirty="0">
                <a:latin typeface="Arial"/>
                <a:ea typeface="Arial"/>
                <a:cs typeface="Arial"/>
                <a:sym typeface="Arial"/>
              </a:rPr>
              <a:t> </a:t>
            </a:r>
            <a:r>
              <a:rPr lang="en-US" sz="1800" dirty="0" err="1">
                <a:latin typeface="Arial"/>
                <a:ea typeface="Arial"/>
                <a:cs typeface="Arial"/>
                <a:sym typeface="Arial"/>
              </a:rPr>
              <a:t>söylediklerinize</a:t>
            </a:r>
            <a:r>
              <a:rPr lang="en-US" sz="1800" dirty="0">
                <a:latin typeface="Arial"/>
                <a:ea typeface="Arial"/>
                <a:cs typeface="Arial"/>
                <a:sym typeface="Arial"/>
              </a:rPr>
              <a:t> </a:t>
            </a:r>
            <a:r>
              <a:rPr lang="en-US" sz="1800" dirty="0" err="1">
                <a:latin typeface="Arial"/>
                <a:ea typeface="Arial"/>
                <a:cs typeface="Arial"/>
                <a:sym typeface="Arial"/>
              </a:rPr>
              <a:t>inandığınızı</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bunu</a:t>
            </a:r>
            <a:r>
              <a:rPr lang="en-US" sz="1800" dirty="0">
                <a:latin typeface="Arial"/>
                <a:ea typeface="Arial"/>
                <a:cs typeface="Arial"/>
                <a:sym typeface="Arial"/>
              </a:rPr>
              <a:t> </a:t>
            </a:r>
            <a:r>
              <a:rPr lang="en-US" sz="1800" dirty="0" err="1">
                <a:latin typeface="Arial"/>
                <a:ea typeface="Arial"/>
                <a:cs typeface="Arial"/>
                <a:sym typeface="Arial"/>
              </a:rPr>
              <a:t>gerçekleştireceğinizi</a:t>
            </a:r>
            <a:r>
              <a:rPr lang="en-US" sz="1800" dirty="0">
                <a:latin typeface="Arial"/>
                <a:ea typeface="Arial"/>
                <a:cs typeface="Arial"/>
                <a:sym typeface="Arial"/>
              </a:rPr>
              <a:t> </a:t>
            </a:r>
            <a:r>
              <a:rPr lang="en-US" sz="1800" dirty="0" err="1">
                <a:latin typeface="Arial"/>
                <a:ea typeface="Arial"/>
                <a:cs typeface="Arial"/>
                <a:sym typeface="Arial"/>
              </a:rPr>
              <a:t>gösterir</a:t>
            </a:r>
            <a:r>
              <a:rPr lang="en-US" sz="1800" dirty="0">
                <a:latin typeface="Arial"/>
                <a:ea typeface="Arial"/>
                <a:cs typeface="Arial"/>
                <a:sym typeface="Arial"/>
              </a:rPr>
              <a:t>. </a:t>
            </a:r>
            <a:endParaRPr lang="tr-TR" sz="1800" dirty="0" smtClean="0">
              <a:latin typeface="Arial"/>
              <a:ea typeface="Arial"/>
              <a:cs typeface="Arial"/>
              <a:sym typeface="Arial"/>
            </a:endParaRPr>
          </a:p>
          <a:p>
            <a:pPr marL="0" lvl="0" indent="0">
              <a:spcBef>
                <a:spcPts val="0"/>
              </a:spcBef>
              <a:buSzPts val="1900"/>
              <a:buNone/>
            </a:pPr>
            <a:endParaRPr lang="tr-TR" sz="1800" b="1" u="sng" dirty="0">
              <a:latin typeface="Arial"/>
              <a:ea typeface="Arial"/>
              <a:cs typeface="Arial"/>
              <a:sym typeface="Arial"/>
            </a:endParaRPr>
          </a:p>
          <a:p>
            <a:pPr marL="0" lvl="0" indent="0">
              <a:spcBef>
                <a:spcPts val="0"/>
              </a:spcBef>
              <a:buSzPts val="1900"/>
              <a:buNone/>
            </a:pPr>
            <a:r>
              <a:rPr lang="en-US" sz="1800" b="1" dirty="0" smtClean="0">
                <a:latin typeface="Arial"/>
                <a:ea typeface="Arial"/>
                <a:cs typeface="Arial"/>
                <a:sym typeface="Arial"/>
              </a:rPr>
              <a:t>6</a:t>
            </a:r>
            <a:r>
              <a:rPr lang="en-US" sz="1800" b="1" dirty="0">
                <a:latin typeface="Arial"/>
                <a:ea typeface="Arial"/>
                <a:cs typeface="Arial"/>
                <a:sym typeface="Arial"/>
              </a:rPr>
              <a:t>. </a:t>
            </a:r>
            <a:r>
              <a:rPr lang="en-US" sz="1800" b="1" dirty="0" err="1" smtClean="0">
                <a:latin typeface="Arial"/>
                <a:ea typeface="Arial"/>
                <a:cs typeface="Arial"/>
                <a:sym typeface="Arial"/>
              </a:rPr>
              <a:t>Empati</a:t>
            </a:r>
            <a:endParaRPr lang="tr-TR" sz="1800" b="1" dirty="0" smtClean="0">
              <a:latin typeface="Arial"/>
              <a:ea typeface="Arial"/>
              <a:cs typeface="Arial"/>
              <a:sym typeface="Arial"/>
            </a:endParaRPr>
          </a:p>
          <a:p>
            <a:pPr marL="0" lvl="0" indent="0">
              <a:spcBef>
                <a:spcPts val="0"/>
              </a:spcBef>
              <a:buSzPts val="1900"/>
              <a:buNone/>
            </a:pPr>
            <a:endParaRPr lang="tr-TR" sz="1800" dirty="0">
              <a:latin typeface="Arial"/>
              <a:ea typeface="Arial"/>
              <a:cs typeface="Arial"/>
              <a:sym typeface="Arial"/>
            </a:endParaRPr>
          </a:p>
          <a:p>
            <a:pPr marL="0" lvl="0" indent="0">
              <a:spcBef>
                <a:spcPts val="0"/>
              </a:spcBef>
              <a:buSzPts val="1900"/>
              <a:buNone/>
            </a:pPr>
            <a:r>
              <a:rPr lang="en-US" sz="1800" dirty="0" smtClean="0">
                <a:latin typeface="Arial"/>
                <a:ea typeface="Arial"/>
                <a:cs typeface="Arial"/>
                <a:sym typeface="Arial"/>
              </a:rPr>
              <a:t>"</a:t>
            </a:r>
            <a:r>
              <a:rPr lang="en-US" sz="1800" dirty="0" err="1">
                <a:latin typeface="Arial"/>
                <a:ea typeface="Arial"/>
                <a:cs typeface="Arial"/>
                <a:sym typeface="Arial"/>
              </a:rPr>
              <a:t>Nereden</a:t>
            </a:r>
            <a:r>
              <a:rPr lang="en-US" sz="1800" dirty="0">
                <a:latin typeface="Arial"/>
                <a:ea typeface="Arial"/>
                <a:cs typeface="Arial"/>
                <a:sym typeface="Arial"/>
              </a:rPr>
              <a:t> </a:t>
            </a:r>
            <a:r>
              <a:rPr lang="en-US" sz="1800" dirty="0" err="1">
                <a:latin typeface="Arial"/>
                <a:ea typeface="Arial"/>
                <a:cs typeface="Arial"/>
                <a:sym typeface="Arial"/>
              </a:rPr>
              <a:t>geldiğinizi</a:t>
            </a:r>
            <a:r>
              <a:rPr lang="en-US" sz="1800" dirty="0">
                <a:latin typeface="Arial"/>
                <a:ea typeface="Arial"/>
                <a:cs typeface="Arial"/>
                <a:sym typeface="Arial"/>
              </a:rPr>
              <a:t> </a:t>
            </a:r>
            <a:r>
              <a:rPr lang="en-US" sz="1800" dirty="0" err="1">
                <a:latin typeface="Arial"/>
                <a:ea typeface="Arial"/>
                <a:cs typeface="Arial"/>
                <a:sym typeface="Arial"/>
              </a:rPr>
              <a:t>anlıyorum</a:t>
            </a:r>
            <a:r>
              <a:rPr lang="en-US" sz="1800" dirty="0">
                <a:latin typeface="Arial"/>
                <a:ea typeface="Arial"/>
                <a:cs typeface="Arial"/>
                <a:sym typeface="Arial"/>
              </a:rPr>
              <a:t>" </a:t>
            </a:r>
            <a:r>
              <a:rPr lang="en-US" sz="1800" dirty="0" err="1">
                <a:latin typeface="Arial"/>
                <a:ea typeface="Arial"/>
                <a:cs typeface="Arial"/>
                <a:sym typeface="Arial"/>
              </a:rPr>
              <a:t>gibi</a:t>
            </a:r>
            <a:r>
              <a:rPr lang="en-US" sz="1800" dirty="0">
                <a:latin typeface="Arial"/>
                <a:ea typeface="Arial"/>
                <a:cs typeface="Arial"/>
                <a:sym typeface="Arial"/>
              </a:rPr>
              <a:t> </a:t>
            </a:r>
            <a:r>
              <a:rPr lang="en-US" sz="1800" dirty="0" err="1">
                <a:latin typeface="Arial"/>
                <a:ea typeface="Arial"/>
                <a:cs typeface="Arial"/>
                <a:sym typeface="Arial"/>
              </a:rPr>
              <a:t>basit</a:t>
            </a:r>
            <a:r>
              <a:rPr lang="en-US" sz="1800" dirty="0">
                <a:latin typeface="Arial"/>
                <a:ea typeface="Arial"/>
                <a:cs typeface="Arial"/>
                <a:sym typeface="Arial"/>
              </a:rPr>
              <a:t> </a:t>
            </a:r>
            <a:r>
              <a:rPr lang="en-US" sz="1800" dirty="0" err="1">
                <a:latin typeface="Arial"/>
                <a:ea typeface="Arial"/>
                <a:cs typeface="Arial"/>
                <a:sym typeface="Arial"/>
              </a:rPr>
              <a:t>ifadeler</a:t>
            </a:r>
            <a:r>
              <a:rPr lang="en-US" sz="1800" dirty="0">
                <a:latin typeface="Arial"/>
                <a:ea typeface="Arial"/>
                <a:cs typeface="Arial"/>
                <a:sym typeface="Arial"/>
              </a:rPr>
              <a:t> </a:t>
            </a:r>
            <a:r>
              <a:rPr lang="en-US" sz="1800" dirty="0" err="1">
                <a:latin typeface="Arial"/>
                <a:ea typeface="Arial"/>
                <a:cs typeface="Arial"/>
                <a:sym typeface="Arial"/>
              </a:rPr>
              <a:t>kullanmak</a:t>
            </a:r>
            <a:r>
              <a:rPr lang="en-US" sz="1800" dirty="0">
                <a:latin typeface="Arial"/>
                <a:ea typeface="Arial"/>
                <a:cs typeface="Arial"/>
                <a:sym typeface="Arial"/>
              </a:rPr>
              <a:t>, </a:t>
            </a:r>
            <a:r>
              <a:rPr lang="en-US" sz="1800" dirty="0" err="1">
                <a:latin typeface="Arial"/>
                <a:ea typeface="Arial"/>
                <a:cs typeface="Arial"/>
                <a:sym typeface="Arial"/>
              </a:rPr>
              <a:t>karşınızdaki</a:t>
            </a:r>
            <a:r>
              <a:rPr lang="en-US" sz="1800" dirty="0">
                <a:latin typeface="Arial"/>
                <a:ea typeface="Arial"/>
                <a:cs typeface="Arial"/>
                <a:sym typeface="Arial"/>
              </a:rPr>
              <a:t> </a:t>
            </a:r>
            <a:r>
              <a:rPr lang="en-US" sz="1800" dirty="0" err="1">
                <a:latin typeface="Arial"/>
                <a:ea typeface="Arial"/>
                <a:cs typeface="Arial"/>
                <a:sym typeface="Arial"/>
              </a:rPr>
              <a:t>kişiyi</a:t>
            </a:r>
            <a:r>
              <a:rPr lang="en-US" sz="1800" dirty="0">
                <a:latin typeface="Arial"/>
                <a:ea typeface="Arial"/>
                <a:cs typeface="Arial"/>
                <a:sym typeface="Arial"/>
              </a:rPr>
              <a:t> </a:t>
            </a:r>
            <a:r>
              <a:rPr lang="en-US" sz="1800" dirty="0" err="1">
                <a:latin typeface="Arial"/>
                <a:ea typeface="Arial"/>
                <a:cs typeface="Arial"/>
                <a:sym typeface="Arial"/>
              </a:rPr>
              <a:t>dinlediğinizi</a:t>
            </a:r>
            <a:r>
              <a:rPr lang="en-US" sz="1800" dirty="0">
                <a:latin typeface="Arial"/>
                <a:ea typeface="Arial"/>
                <a:cs typeface="Arial"/>
                <a:sym typeface="Arial"/>
              </a:rPr>
              <a:t> </a:t>
            </a:r>
            <a:r>
              <a:rPr lang="en-US" sz="1800" dirty="0" err="1">
                <a:latin typeface="Arial"/>
                <a:ea typeface="Arial"/>
                <a:cs typeface="Arial"/>
                <a:sym typeface="Arial"/>
              </a:rPr>
              <a:t>ve</a:t>
            </a:r>
            <a:r>
              <a:rPr lang="en-US" sz="1800" dirty="0">
                <a:latin typeface="Arial"/>
                <a:ea typeface="Arial"/>
                <a:cs typeface="Arial"/>
                <a:sym typeface="Arial"/>
              </a:rPr>
              <a:t> </a:t>
            </a:r>
            <a:r>
              <a:rPr lang="en-US" sz="1800" dirty="0" err="1">
                <a:latin typeface="Arial"/>
                <a:ea typeface="Arial"/>
                <a:cs typeface="Arial"/>
                <a:sym typeface="Arial"/>
              </a:rPr>
              <a:t>fikirlerine</a:t>
            </a:r>
            <a:r>
              <a:rPr lang="en-US" sz="1800" dirty="0">
                <a:latin typeface="Arial"/>
                <a:ea typeface="Arial"/>
                <a:cs typeface="Arial"/>
                <a:sym typeface="Arial"/>
              </a:rPr>
              <a:t> </a:t>
            </a:r>
            <a:r>
              <a:rPr lang="en-US" sz="1800" dirty="0" err="1">
                <a:latin typeface="Arial"/>
                <a:ea typeface="Arial"/>
                <a:cs typeface="Arial"/>
                <a:sym typeface="Arial"/>
              </a:rPr>
              <a:t>saygı</a:t>
            </a:r>
            <a:r>
              <a:rPr lang="en-US" sz="1800" dirty="0">
                <a:latin typeface="Arial"/>
                <a:ea typeface="Arial"/>
                <a:cs typeface="Arial"/>
                <a:sym typeface="Arial"/>
              </a:rPr>
              <a:t> </a:t>
            </a:r>
            <a:r>
              <a:rPr lang="en-US" sz="1800" dirty="0" err="1">
                <a:latin typeface="Arial"/>
                <a:ea typeface="Arial"/>
                <a:cs typeface="Arial"/>
                <a:sym typeface="Arial"/>
              </a:rPr>
              <a:t>duyduğunuzu</a:t>
            </a:r>
            <a:r>
              <a:rPr lang="en-US" sz="1800" dirty="0">
                <a:latin typeface="Arial"/>
                <a:ea typeface="Arial"/>
                <a:cs typeface="Arial"/>
                <a:sym typeface="Arial"/>
              </a:rPr>
              <a:t> </a:t>
            </a:r>
            <a:r>
              <a:rPr lang="en-US" sz="1800" dirty="0" err="1">
                <a:latin typeface="Arial"/>
                <a:ea typeface="Arial"/>
                <a:cs typeface="Arial"/>
                <a:sym typeface="Arial"/>
              </a:rPr>
              <a:t>gösterir</a:t>
            </a:r>
            <a:r>
              <a:rPr lang="en-US" sz="1800" dirty="0">
                <a:latin typeface="Arial"/>
                <a:ea typeface="Arial"/>
                <a:cs typeface="Arial"/>
                <a:sym typeface="Arial"/>
              </a:rPr>
              <a:t>.</a:t>
            </a:r>
            <a:endParaRPr sz="1800" dirty="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6"/>
          <p:cNvSpPr txBox="1">
            <a:spLocks noGrp="1"/>
          </p:cNvSpPr>
          <p:nvPr>
            <p:ph type="body" idx="1"/>
          </p:nvPr>
        </p:nvSpPr>
        <p:spPr>
          <a:xfrm>
            <a:off x="838200" y="1853184"/>
            <a:ext cx="10515600" cy="4323779"/>
          </a:xfrm>
          <a:prstGeom prst="rect">
            <a:avLst/>
          </a:prstGeom>
          <a:noFill/>
          <a:ln>
            <a:noFill/>
          </a:ln>
        </p:spPr>
        <p:txBody>
          <a:bodyPr spcFirstLastPara="1" wrap="square" lIns="91425" tIns="45700" rIns="91425" bIns="45700" anchor="t" anchorCtr="0">
            <a:normAutofit fontScale="85000" lnSpcReduction="10000"/>
          </a:bodyPr>
          <a:lstStyle/>
          <a:p>
            <a:pPr marL="0" lvl="0" indent="0">
              <a:buSzPts val="2800"/>
              <a:buNone/>
            </a:pPr>
            <a:r>
              <a:rPr lang="tr-TR" dirty="0"/>
              <a:t>TOPOI modeli, iletişimi analiz etmenin yanı sıra müdahaleler için bir modeldir. ve bir konuşma sırasında veya sonrasında olası yanlış anlamaları tespit etmek için analitik bir araçtır. </a:t>
            </a:r>
            <a:endParaRPr lang="tr-TR" dirty="0" smtClean="0"/>
          </a:p>
          <a:p>
            <a:pPr marL="0" lvl="0" indent="0">
              <a:buSzPts val="2800"/>
              <a:buNone/>
            </a:pPr>
            <a:r>
              <a:rPr lang="tr-TR" dirty="0" smtClean="0"/>
              <a:t>Bu </a:t>
            </a:r>
            <a:r>
              <a:rPr lang="tr-TR" dirty="0"/>
              <a:t>şekilde, müşteriler ve meslektaşları ile iletişimi geliştirmek ve iletişimin nerede eksik olduğunu ve nerede yanlış gittiğini, yani kendini yansıtma, açıklama ve araştırmayı amaçladığını bulmalarını sağlamak için yararlı bir araçtır</a:t>
            </a:r>
            <a:r>
              <a:rPr lang="tr-TR" dirty="0" smtClean="0"/>
              <a:t>.</a:t>
            </a:r>
          </a:p>
          <a:p>
            <a:pPr marL="0" lvl="0" indent="0">
              <a:buSzPts val="2800"/>
              <a:buNone/>
            </a:pPr>
            <a:r>
              <a:rPr lang="tr-TR" b="1" dirty="0" smtClean="0"/>
              <a:t>TOPOI </a:t>
            </a:r>
            <a:r>
              <a:rPr lang="tr-TR" b="1" dirty="0"/>
              <a:t>modeli aşağıdaki varsayımlara dayanmaktadır</a:t>
            </a:r>
            <a:r>
              <a:rPr lang="tr-TR" b="1" dirty="0" smtClean="0"/>
              <a:t>:</a:t>
            </a:r>
          </a:p>
          <a:p>
            <a:pPr marL="0" lvl="0" indent="0">
              <a:buSzPts val="2800"/>
              <a:buNone/>
            </a:pPr>
            <a:r>
              <a:rPr lang="tr-TR" dirty="0" smtClean="0"/>
              <a:t>İletişim evrenseldir</a:t>
            </a:r>
          </a:p>
          <a:p>
            <a:pPr marL="0" lvl="0" indent="0">
              <a:buSzPts val="2800"/>
              <a:buNone/>
            </a:pPr>
            <a:r>
              <a:rPr lang="tr-TR" dirty="0" smtClean="0"/>
              <a:t>Odak </a:t>
            </a:r>
            <a:r>
              <a:rPr lang="tr-TR" dirty="0"/>
              <a:t>noktası kültür değil </a:t>
            </a:r>
            <a:r>
              <a:rPr lang="tr-TR" dirty="0" smtClean="0"/>
              <a:t>etkileşimdir</a:t>
            </a:r>
          </a:p>
          <a:p>
            <a:pPr marL="0" lvl="0" indent="0">
              <a:buSzPts val="2800"/>
              <a:buNone/>
            </a:pPr>
            <a:r>
              <a:rPr lang="tr-TR" dirty="0" smtClean="0"/>
              <a:t>İletişim </a:t>
            </a:r>
            <a:r>
              <a:rPr lang="tr-TR" dirty="0"/>
              <a:t>döngüsel bir süreçtir(Kültürlerarası) iletişim, açık, düşünceli bir tutum </a:t>
            </a:r>
            <a:r>
              <a:rPr lang="tr-TR" dirty="0" smtClean="0"/>
              <a:t>ister</a:t>
            </a:r>
          </a:p>
          <a:p>
            <a:pPr marL="0" lvl="0" indent="0">
              <a:buSzPts val="2800"/>
              <a:buNone/>
            </a:pPr>
            <a:r>
              <a:rPr lang="tr-TR" dirty="0" smtClean="0"/>
              <a:t>İletişim </a:t>
            </a:r>
            <a:r>
              <a:rPr lang="tr-TR" dirty="0"/>
              <a:t>konusunda kötümser olun, insanlar hakkında iyimser olun</a:t>
            </a:r>
            <a:endParaRPr dirty="0"/>
          </a:p>
        </p:txBody>
      </p:sp>
      <p:sp>
        <p:nvSpPr>
          <p:cNvPr id="373" name="Google Shape;373;p36"/>
          <p:cNvSpPr txBox="1"/>
          <p:nvPr/>
        </p:nvSpPr>
        <p:spPr>
          <a:xfrm>
            <a:off x="838200" y="994611"/>
            <a:ext cx="7263063"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500" b="1" i="0" u="none" strike="noStrike" cap="none">
                <a:solidFill>
                  <a:schemeClr val="accent1"/>
                </a:solidFill>
                <a:latin typeface="Arial"/>
                <a:ea typeface="Arial"/>
                <a:cs typeface="Arial"/>
                <a:sym typeface="Arial"/>
              </a:rPr>
              <a:t>2.3. The TOPOI Model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3200"/>
              <a:buFont typeface="Arial"/>
              <a:buNone/>
            </a:pPr>
            <a:r>
              <a:rPr lang="en-US" sz="3200" b="1">
                <a:solidFill>
                  <a:srgbClr val="4472C4"/>
                </a:solidFill>
                <a:latin typeface="Arial"/>
                <a:ea typeface="Arial"/>
                <a:cs typeface="Arial"/>
                <a:sym typeface="Arial"/>
              </a:rPr>
              <a:t>PRIORITY FOR CULINARY SECTOR POSITIONS</a:t>
            </a:r>
            <a:endParaRPr sz="3200" b="1">
              <a:solidFill>
                <a:srgbClr val="4472C4"/>
              </a:solidFill>
              <a:latin typeface="Arial"/>
              <a:ea typeface="Arial"/>
              <a:cs typeface="Arial"/>
              <a:sym typeface="Arial"/>
            </a:endParaRPr>
          </a:p>
        </p:txBody>
      </p:sp>
      <p:sp>
        <p:nvSpPr>
          <p:cNvPr id="153" name="Google Shape;153;p4"/>
          <p:cNvSpPr txBox="1"/>
          <p:nvPr/>
        </p:nvSpPr>
        <p:spPr>
          <a:xfrm>
            <a:off x="838200" y="2073364"/>
            <a:ext cx="10515600" cy="1543313"/>
          </a:xfrm>
          <a:prstGeom prst="rect">
            <a:avLst/>
          </a:prstGeom>
          <a:noFill/>
          <a:ln>
            <a:noFill/>
          </a:ln>
        </p:spPr>
        <p:txBody>
          <a:bodyPr spcFirstLastPara="1" wrap="square" lIns="91425" tIns="45700" rIns="91425" bIns="45700" anchor="t" anchorCtr="0">
            <a:normAutofit/>
          </a:bodyPr>
          <a:lstStyle/>
          <a:p>
            <a:pPr lvl="0">
              <a:lnSpc>
                <a:spcPct val="90000"/>
              </a:lnSpc>
              <a:spcBef>
                <a:spcPts val="1000"/>
              </a:spcBef>
              <a:buClr>
                <a:schemeClr val="dk1"/>
              </a:buClr>
              <a:buSzPts val="1800"/>
            </a:pPr>
            <a:r>
              <a:rPr lang="tr-TR" sz="1800" dirty="0">
                <a:solidFill>
                  <a:schemeClr val="dk1"/>
                </a:solidFill>
                <a:latin typeface="Calibri"/>
                <a:ea typeface="Calibri"/>
                <a:cs typeface="Calibri"/>
                <a:sym typeface="Calibri"/>
              </a:rPr>
              <a:t>Peki, bu modül mesleğiniz için bir öncelik mi? Lütfen aşağıdaki meslek gruplarına göre öncelikleri inceleyin</a:t>
            </a:r>
            <a:r>
              <a:rPr lang="tr-TR" sz="1800" dirty="0" smtClean="0">
                <a:solidFill>
                  <a:schemeClr val="dk1"/>
                </a:solidFill>
                <a:latin typeface="Calibri"/>
                <a:ea typeface="Calibri"/>
                <a:cs typeface="Calibri"/>
                <a:sym typeface="Calibri"/>
              </a:rPr>
              <a:t>.</a:t>
            </a:r>
          </a:p>
          <a:p>
            <a:pPr lvl="0">
              <a:lnSpc>
                <a:spcPct val="90000"/>
              </a:lnSpc>
              <a:spcBef>
                <a:spcPts val="1000"/>
              </a:spcBef>
              <a:buClr>
                <a:schemeClr val="dk1"/>
              </a:buClr>
              <a:buSzPts val="1800"/>
            </a:pPr>
            <a:r>
              <a:rPr lang="tr-TR" sz="1800" dirty="0" smtClean="0">
                <a:solidFill>
                  <a:schemeClr val="dk1"/>
                </a:solidFill>
                <a:latin typeface="Calibri"/>
                <a:ea typeface="Calibri"/>
                <a:cs typeface="Calibri"/>
                <a:sym typeface="Calibri"/>
              </a:rPr>
              <a:t>“</a:t>
            </a:r>
            <a:r>
              <a:rPr lang="tr-TR" sz="1800" dirty="0">
                <a:solidFill>
                  <a:schemeClr val="dk1"/>
                </a:solidFill>
                <a:latin typeface="Calibri"/>
                <a:ea typeface="Calibri"/>
                <a:cs typeface="Calibri"/>
                <a:sym typeface="Calibri"/>
              </a:rPr>
              <a:t>Mutfak Sektöründe Çalışanlar İçin Yumuşak Becerilere Giriş</a:t>
            </a:r>
            <a:r>
              <a:rPr lang="tr-TR" sz="1800" dirty="0" smtClean="0">
                <a:solidFill>
                  <a:schemeClr val="dk1"/>
                </a:solidFill>
                <a:latin typeface="Calibri"/>
                <a:ea typeface="Calibri"/>
                <a:cs typeface="Calibri"/>
                <a:sym typeface="Calibri"/>
              </a:rPr>
              <a:t>”</a:t>
            </a:r>
          </a:p>
          <a:p>
            <a:pPr lvl="0">
              <a:lnSpc>
                <a:spcPct val="90000"/>
              </a:lnSpc>
              <a:spcBef>
                <a:spcPts val="1000"/>
              </a:spcBef>
              <a:buClr>
                <a:schemeClr val="dk1"/>
              </a:buClr>
              <a:buSzPts val="1800"/>
            </a:pPr>
            <a:r>
              <a:rPr lang="tr-TR" sz="1800" dirty="0" smtClean="0">
                <a:solidFill>
                  <a:schemeClr val="dk1"/>
                </a:solidFill>
                <a:latin typeface="Calibri"/>
                <a:ea typeface="Calibri"/>
                <a:cs typeface="Calibri"/>
                <a:sym typeface="Calibri"/>
              </a:rPr>
              <a:t> </a:t>
            </a:r>
            <a:r>
              <a:rPr lang="tr-TR" sz="1800" dirty="0">
                <a:solidFill>
                  <a:schemeClr val="dk1"/>
                </a:solidFill>
                <a:latin typeface="Calibri"/>
                <a:ea typeface="Calibri"/>
                <a:cs typeface="Calibri"/>
                <a:sym typeface="Calibri"/>
              </a:rPr>
              <a:t>modülünün meslek grupları için önceliği aşağıdaki gibidir:</a:t>
            </a:r>
            <a:endParaRPr sz="1800" b="0" i="0" u="none" strike="noStrike" cap="none" dirty="0">
              <a:solidFill>
                <a:schemeClr val="dk1"/>
              </a:solidFill>
              <a:latin typeface="Calibri"/>
              <a:ea typeface="Calibri"/>
              <a:cs typeface="Calibri"/>
              <a:sym typeface="Calibri"/>
            </a:endParaRPr>
          </a:p>
        </p:txBody>
      </p:sp>
      <p:grpSp>
        <p:nvGrpSpPr>
          <p:cNvPr id="154" name="Google Shape;154;p4"/>
          <p:cNvGrpSpPr/>
          <p:nvPr/>
        </p:nvGrpSpPr>
        <p:grpSpPr>
          <a:xfrm>
            <a:off x="1283368" y="3815998"/>
            <a:ext cx="10070432" cy="2697097"/>
            <a:chOff x="2483536" y="5946163"/>
            <a:chExt cx="12131743" cy="4086616"/>
          </a:xfrm>
        </p:grpSpPr>
        <p:sp>
          <p:nvSpPr>
            <p:cNvPr id="155" name="Google Shape;155;p4"/>
            <p:cNvSpPr/>
            <p:nvPr/>
          </p:nvSpPr>
          <p:spPr>
            <a:xfrm>
              <a:off x="2483536" y="5946163"/>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56" name="Google Shape;156;p4"/>
            <p:cNvSpPr/>
            <p:nvPr/>
          </p:nvSpPr>
          <p:spPr>
            <a:xfrm>
              <a:off x="2483536" y="6996715"/>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57" name="Google Shape;157;p4"/>
            <p:cNvSpPr/>
            <p:nvPr/>
          </p:nvSpPr>
          <p:spPr>
            <a:xfrm>
              <a:off x="2511587" y="8097205"/>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58" name="Google Shape;158;p4"/>
            <p:cNvSpPr/>
            <p:nvPr/>
          </p:nvSpPr>
          <p:spPr>
            <a:xfrm>
              <a:off x="2483536" y="9181306"/>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59" name="Google Shape;159;p4"/>
            <p:cNvSpPr txBox="1"/>
            <p:nvPr/>
          </p:nvSpPr>
          <p:spPr>
            <a:xfrm>
              <a:off x="5457253" y="6070053"/>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60" name="Google Shape;160;p4"/>
            <p:cNvSpPr txBox="1"/>
            <p:nvPr/>
          </p:nvSpPr>
          <p:spPr>
            <a:xfrm>
              <a:off x="5471279" y="7139122"/>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61" name="Google Shape;161;p4"/>
            <p:cNvSpPr txBox="1"/>
            <p:nvPr/>
          </p:nvSpPr>
          <p:spPr>
            <a:xfrm>
              <a:off x="5471279" y="8350193"/>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62" name="Google Shape;162;p4"/>
            <p:cNvSpPr txBox="1"/>
            <p:nvPr/>
          </p:nvSpPr>
          <p:spPr>
            <a:xfrm>
              <a:off x="5471279" y="9434888"/>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sp>
        <p:nvSpPr>
          <p:cNvPr id="2" name="Dikdörtgen 1"/>
          <p:cNvSpPr/>
          <p:nvPr/>
        </p:nvSpPr>
        <p:spPr>
          <a:xfrm>
            <a:off x="1553068" y="3970914"/>
            <a:ext cx="1840568" cy="307777"/>
          </a:xfrm>
          <a:prstGeom prst="rect">
            <a:avLst/>
          </a:prstGeom>
        </p:spPr>
        <p:txBody>
          <a:bodyPr wrap="none">
            <a:spAutoFit/>
          </a:bodyPr>
          <a:lstStyle/>
          <a:p>
            <a:r>
              <a:rPr lang="tr-TR" b="1" dirty="0"/>
              <a:t>DÜŞÜK ÖNCELİKLİ</a:t>
            </a:r>
          </a:p>
        </p:txBody>
      </p:sp>
      <p:sp>
        <p:nvSpPr>
          <p:cNvPr id="3" name="Dikdörtgen 2"/>
          <p:cNvSpPr/>
          <p:nvPr/>
        </p:nvSpPr>
        <p:spPr>
          <a:xfrm>
            <a:off x="1529783" y="4625192"/>
            <a:ext cx="1840568" cy="307777"/>
          </a:xfrm>
          <a:prstGeom prst="rect">
            <a:avLst/>
          </a:prstGeom>
        </p:spPr>
        <p:txBody>
          <a:bodyPr wrap="none">
            <a:spAutoFit/>
          </a:bodyPr>
          <a:lstStyle/>
          <a:p>
            <a:r>
              <a:rPr lang="tr-TR" b="1" dirty="0"/>
              <a:t>DÜŞÜK ÖNCELİKLİ</a:t>
            </a:r>
          </a:p>
        </p:txBody>
      </p:sp>
      <p:sp>
        <p:nvSpPr>
          <p:cNvPr id="4" name="Dikdörtgen 3"/>
          <p:cNvSpPr/>
          <p:nvPr/>
        </p:nvSpPr>
        <p:spPr>
          <a:xfrm>
            <a:off x="1568255" y="5357331"/>
            <a:ext cx="1840568" cy="307777"/>
          </a:xfrm>
          <a:prstGeom prst="rect">
            <a:avLst/>
          </a:prstGeom>
        </p:spPr>
        <p:txBody>
          <a:bodyPr wrap="none">
            <a:spAutoFit/>
          </a:bodyPr>
          <a:lstStyle/>
          <a:p>
            <a:r>
              <a:rPr lang="tr-TR" b="1" dirty="0"/>
              <a:t>DÜŞÜK ÖNCELİKLİ</a:t>
            </a:r>
          </a:p>
        </p:txBody>
      </p:sp>
      <p:sp>
        <p:nvSpPr>
          <p:cNvPr id="5" name="Dikdörtgen 4"/>
          <p:cNvSpPr/>
          <p:nvPr/>
        </p:nvSpPr>
        <p:spPr>
          <a:xfrm>
            <a:off x="1606727" y="6078227"/>
            <a:ext cx="1840568" cy="307777"/>
          </a:xfrm>
          <a:prstGeom prst="rect">
            <a:avLst/>
          </a:prstGeom>
        </p:spPr>
        <p:txBody>
          <a:bodyPr wrap="none">
            <a:spAutoFit/>
          </a:bodyPr>
          <a:lstStyle/>
          <a:p>
            <a:r>
              <a:rPr lang="tr-TR" b="1" dirty="0"/>
              <a:t>DÜŞÜK ÖNCELİKLİ</a:t>
            </a:r>
          </a:p>
        </p:txBody>
      </p:sp>
      <p:sp>
        <p:nvSpPr>
          <p:cNvPr id="6" name="Dikdörtgen 5"/>
          <p:cNvSpPr/>
          <p:nvPr/>
        </p:nvSpPr>
        <p:spPr>
          <a:xfrm>
            <a:off x="3847995" y="3928519"/>
            <a:ext cx="3377848" cy="369332"/>
          </a:xfrm>
          <a:prstGeom prst="rect">
            <a:avLst/>
          </a:prstGeom>
        </p:spPr>
        <p:txBody>
          <a:bodyPr wrap="none">
            <a:spAutoFit/>
          </a:bodyPr>
          <a:lstStyle/>
          <a:p>
            <a:r>
              <a:rPr lang="tr-TR" sz="1800" b="1" dirty="0"/>
              <a:t>1. Şefler ve Aşçılık Uzmanları</a:t>
            </a:r>
          </a:p>
        </p:txBody>
      </p:sp>
      <p:sp>
        <p:nvSpPr>
          <p:cNvPr id="7" name="Dikdörtgen 6"/>
          <p:cNvSpPr/>
          <p:nvPr/>
        </p:nvSpPr>
        <p:spPr>
          <a:xfrm>
            <a:off x="3847995" y="4662642"/>
            <a:ext cx="4980851" cy="369332"/>
          </a:xfrm>
          <a:prstGeom prst="rect">
            <a:avLst/>
          </a:prstGeom>
        </p:spPr>
        <p:txBody>
          <a:bodyPr wrap="none">
            <a:spAutoFit/>
          </a:bodyPr>
          <a:lstStyle/>
          <a:p>
            <a:r>
              <a:rPr lang="tr-TR" sz="1800" b="1" dirty="0"/>
              <a:t>2. Mutfak Endüstrisi Yöneticileri / Uzmanları</a:t>
            </a:r>
          </a:p>
        </p:txBody>
      </p:sp>
      <p:sp>
        <p:nvSpPr>
          <p:cNvPr id="8" name="Dikdörtgen 7"/>
          <p:cNvSpPr/>
          <p:nvPr/>
        </p:nvSpPr>
        <p:spPr>
          <a:xfrm>
            <a:off x="3863182" y="5357397"/>
            <a:ext cx="2428870" cy="369332"/>
          </a:xfrm>
          <a:prstGeom prst="rect">
            <a:avLst/>
          </a:prstGeom>
        </p:spPr>
        <p:txBody>
          <a:bodyPr wrap="none">
            <a:spAutoFit/>
          </a:bodyPr>
          <a:lstStyle/>
          <a:p>
            <a:r>
              <a:rPr lang="tr-TR" sz="1800" b="1" dirty="0"/>
              <a:t>3. Müşteri Hizmetleri</a:t>
            </a:r>
          </a:p>
        </p:txBody>
      </p:sp>
      <p:sp>
        <p:nvSpPr>
          <p:cNvPr id="9" name="Dikdörtgen 8"/>
          <p:cNvSpPr/>
          <p:nvPr/>
        </p:nvSpPr>
        <p:spPr>
          <a:xfrm>
            <a:off x="3847995" y="6048014"/>
            <a:ext cx="3390672" cy="369332"/>
          </a:xfrm>
          <a:prstGeom prst="rect">
            <a:avLst/>
          </a:prstGeom>
        </p:spPr>
        <p:txBody>
          <a:bodyPr wrap="none">
            <a:spAutoFit/>
          </a:bodyPr>
          <a:lstStyle/>
          <a:p>
            <a:r>
              <a:rPr lang="tr-TR" sz="1800" b="1" dirty="0"/>
              <a:t>4. Temizlik personeli / Uzman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7"/>
        <p:cNvGrpSpPr/>
        <p:nvPr/>
      </p:nvGrpSpPr>
      <p:grpSpPr>
        <a:xfrm>
          <a:off x="0" y="0"/>
          <a:ext cx="0" cy="0"/>
          <a:chOff x="0" y="0"/>
          <a:chExt cx="0" cy="0"/>
        </a:xfrm>
      </p:grpSpPr>
      <p:sp>
        <p:nvSpPr>
          <p:cNvPr id="378" name="Google Shape;378;p37"/>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379" name="Google Shape;379;p37"/>
          <p:cNvGraphicFramePr/>
          <p:nvPr>
            <p:extLst>
              <p:ext uri="{D42A27DB-BD31-4B8C-83A1-F6EECF244321}">
                <p14:modId xmlns:p14="http://schemas.microsoft.com/office/powerpoint/2010/main" val="3774902664"/>
              </p:ext>
            </p:extLst>
          </p:nvPr>
        </p:nvGraphicFramePr>
        <p:xfrm>
          <a:off x="838200" y="1586818"/>
          <a:ext cx="10308350" cy="2851070"/>
        </p:xfrm>
        <a:graphic>
          <a:graphicData uri="http://schemas.openxmlformats.org/drawingml/2006/table">
            <a:tbl>
              <a:tblPr>
                <a:noFill/>
                <a:tableStyleId>{5A06E517-86C7-41F1-8343-C952E443F7DA}</a:tableStyleId>
              </a:tblPr>
              <a:tblGrid>
                <a:gridCol w="2546050">
                  <a:extLst>
                    <a:ext uri="{9D8B030D-6E8A-4147-A177-3AD203B41FA5}">
                      <a16:colId xmlns:a16="http://schemas.microsoft.com/office/drawing/2014/main" val="20000"/>
                    </a:ext>
                  </a:extLst>
                </a:gridCol>
                <a:gridCol w="7762300">
                  <a:extLst>
                    <a:ext uri="{9D8B030D-6E8A-4147-A177-3AD203B41FA5}">
                      <a16:colId xmlns:a16="http://schemas.microsoft.com/office/drawing/2014/main" val="20001"/>
                    </a:ext>
                  </a:extLst>
                </a:gridCol>
              </a:tblGrid>
              <a:tr h="203250">
                <a:tc>
                  <a:txBody>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latin typeface="Arial"/>
                          <a:ea typeface="Arial"/>
                          <a:cs typeface="Arial"/>
                          <a:sym typeface="Arial"/>
                        </a:rPr>
                        <a:t>Dil</a:t>
                      </a:r>
                      <a:endParaRPr sz="1800" b="1"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BBB5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smtClean="0">
                          <a:latin typeface="Arial"/>
                          <a:ea typeface="Arial"/>
                          <a:cs typeface="Arial"/>
                          <a:sym typeface="Arial"/>
                        </a:rPr>
                        <a:t>İnsanlar sözlü ve sözsüz olarak etkiler</a:t>
                      </a: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671850">
                <a:tc>
                  <a:txBody>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latin typeface="Arial"/>
                          <a:ea typeface="Arial"/>
                          <a:cs typeface="Arial"/>
                          <a:sym typeface="Arial"/>
                        </a:rPr>
                        <a:t>Sipariş</a:t>
                      </a:r>
                      <a:endParaRPr sz="1800" b="1"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BBB5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smtClean="0">
                          <a:solidFill>
                            <a:srgbClr val="000000"/>
                          </a:solidFill>
                          <a:latin typeface="Arial"/>
                          <a:ea typeface="Arial"/>
                          <a:cs typeface="Arial"/>
                          <a:sym typeface="Arial"/>
                        </a:rPr>
                        <a:t>Gerçeklik algısı, gerçeğin göreliliği</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1"/>
                    </a:solidFill>
                  </a:tcPr>
                </a:tc>
                <a:extLst>
                  <a:ext uri="{0D108BD9-81ED-4DB2-BD59-A6C34878D82A}">
                    <a16:rowId xmlns:a16="http://schemas.microsoft.com/office/drawing/2014/main" val="10001"/>
                  </a:ext>
                </a:extLst>
              </a:tr>
              <a:tr h="671850">
                <a:tc>
                  <a:txBody>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latin typeface="Arial"/>
                          <a:ea typeface="Arial"/>
                          <a:cs typeface="Arial"/>
                          <a:sym typeface="Arial"/>
                        </a:rPr>
                        <a:t>Kişi</a:t>
                      </a:r>
                      <a:endParaRPr sz="1800" b="1"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BBB5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smtClean="0">
                          <a:solidFill>
                            <a:srgbClr val="000000"/>
                          </a:solidFill>
                          <a:latin typeface="Arial"/>
                          <a:ea typeface="Arial"/>
                          <a:cs typeface="Arial"/>
                          <a:sym typeface="Arial"/>
                        </a:rPr>
                        <a:t>İlişkisel düzey ve sosyal yönler</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A"/>
                    </a:solidFill>
                  </a:tcPr>
                </a:tc>
                <a:extLst>
                  <a:ext uri="{0D108BD9-81ED-4DB2-BD59-A6C34878D82A}">
                    <a16:rowId xmlns:a16="http://schemas.microsoft.com/office/drawing/2014/main" val="10002"/>
                  </a:ext>
                </a:extLst>
              </a:tr>
              <a:tr h="1208425">
                <a:tc>
                  <a:txBody>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latin typeface="Arial"/>
                          <a:ea typeface="Arial"/>
                          <a:cs typeface="Arial"/>
                          <a:sym typeface="Arial"/>
                        </a:rPr>
                        <a:t>Organizasyon</a:t>
                      </a:r>
                      <a:endParaRPr sz="1800" b="1"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BBB59"/>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smtClean="0">
                          <a:latin typeface="Arial"/>
                          <a:ea typeface="Arial"/>
                          <a:cs typeface="Arial"/>
                          <a:sym typeface="Arial"/>
                        </a:rPr>
                        <a:t>Bir organizasyonun bağlamından etkilenen iletişim</a:t>
                      </a: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1"/>
                    </a:solidFill>
                  </a:tcPr>
                </a:tc>
                <a:extLst>
                  <a:ext uri="{0D108BD9-81ED-4DB2-BD59-A6C34878D82A}">
                    <a16:rowId xmlns:a16="http://schemas.microsoft.com/office/drawing/2014/main" val="10003"/>
                  </a:ext>
                </a:extLst>
              </a:tr>
            </a:tbl>
          </a:graphicData>
        </a:graphic>
      </p:graphicFrame>
      <p:graphicFrame>
        <p:nvGraphicFramePr>
          <p:cNvPr id="380" name="Google Shape;380;p37"/>
          <p:cNvGraphicFramePr/>
          <p:nvPr>
            <p:extLst>
              <p:ext uri="{D42A27DB-BD31-4B8C-83A1-F6EECF244321}">
                <p14:modId xmlns:p14="http://schemas.microsoft.com/office/powerpoint/2010/main" val="2364535032"/>
              </p:ext>
            </p:extLst>
          </p:nvPr>
        </p:nvGraphicFramePr>
        <p:xfrm>
          <a:off x="838200" y="4437888"/>
          <a:ext cx="10308350" cy="999750"/>
        </p:xfrm>
        <a:graphic>
          <a:graphicData uri="http://schemas.openxmlformats.org/drawingml/2006/table">
            <a:tbl>
              <a:tblPr firstRow="1" firstCol="1" bandRow="1">
                <a:noFill/>
                <a:tableStyleId>{DABD4AEB-CBCA-4B78-B97A-515A3E71BC79}</a:tableStyleId>
              </a:tblPr>
              <a:tblGrid>
                <a:gridCol w="2538975">
                  <a:extLst>
                    <a:ext uri="{9D8B030D-6E8A-4147-A177-3AD203B41FA5}">
                      <a16:colId xmlns:a16="http://schemas.microsoft.com/office/drawing/2014/main" val="20000"/>
                    </a:ext>
                  </a:extLst>
                </a:gridCol>
                <a:gridCol w="7769375">
                  <a:extLst>
                    <a:ext uri="{9D8B030D-6E8A-4147-A177-3AD203B41FA5}">
                      <a16:colId xmlns:a16="http://schemas.microsoft.com/office/drawing/2014/main" val="20001"/>
                    </a:ext>
                  </a:extLst>
                </a:gridCol>
              </a:tblGrid>
              <a:tr h="999750">
                <a:tc>
                  <a:txBody>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dirty="0" smtClean="0">
                          <a:solidFill>
                            <a:schemeClr val="dk1"/>
                          </a:solidFill>
                          <a:latin typeface="Arial"/>
                          <a:ea typeface="Arial"/>
                          <a:cs typeface="Arial"/>
                          <a:sym typeface="Arial"/>
                        </a:rPr>
                        <a:t>Niyetler ve etki</a:t>
                      </a:r>
                      <a:endParaRPr sz="1800" b="1" i="0" u="none" strike="noStrike" cap="none" dirty="0">
                        <a:solidFill>
                          <a:schemeClr val="dk1"/>
                        </a:solidFill>
                        <a:latin typeface="Arial"/>
                        <a:ea typeface="Arial"/>
                        <a:cs typeface="Arial"/>
                        <a:sym typeface="Arial"/>
                      </a:endParaRPr>
                    </a:p>
                  </a:txBody>
                  <a:tcPr marL="68575" marR="68575" marT="9525" marB="0">
                    <a:solidFill>
                      <a:srgbClr val="A8D08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tr-TR" sz="1800" b="0" i="0" u="none" strike="noStrike" cap="none" dirty="0" smtClean="0">
                          <a:solidFill>
                            <a:schemeClr val="dk1"/>
                          </a:solidFill>
                          <a:latin typeface="Arial"/>
                          <a:ea typeface="Arial"/>
                          <a:cs typeface="Arial"/>
                          <a:sym typeface="Arial"/>
                        </a:rPr>
                        <a:t>İletişimin amacı ve gerçek etkisi</a:t>
                      </a:r>
                      <a:endParaRPr sz="1800" b="0" i="0" u="none" strike="noStrike" cap="none" dirty="0">
                        <a:solidFill>
                          <a:schemeClr val="dk1"/>
                        </a:solidFill>
                        <a:latin typeface="Arial"/>
                        <a:ea typeface="Arial"/>
                        <a:cs typeface="Arial"/>
                        <a:sym typeface="Arial"/>
                      </a:endParaRPr>
                    </a:p>
                  </a:txBody>
                  <a:tcPr marL="68575" marR="68575" marT="9525" marB="0">
                    <a:solidFill>
                      <a:srgbClr val="E1EFD8"/>
                    </a:solidFill>
                  </a:tcPr>
                </a:tc>
                <a:extLst>
                  <a:ext uri="{0D108BD9-81ED-4DB2-BD59-A6C34878D82A}">
                    <a16:rowId xmlns:a16="http://schemas.microsoft.com/office/drawing/2014/main" val="10000"/>
                  </a:ext>
                </a:extLst>
              </a:tr>
            </a:tbl>
          </a:graphicData>
        </a:graphic>
      </p:graphicFrame>
      <p:sp>
        <p:nvSpPr>
          <p:cNvPr id="381" name="Google Shape;381;p37"/>
          <p:cNvSpPr txBox="1"/>
          <p:nvPr/>
        </p:nvSpPr>
        <p:spPr>
          <a:xfrm>
            <a:off x="1400783" y="5964064"/>
            <a:ext cx="83566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Table 2: TOPO Model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8"/>
          <p:cNvSpPr txBox="1">
            <a:spLocks noGrp="1"/>
          </p:cNvSpPr>
          <p:nvPr>
            <p:ph type="body" idx="1"/>
          </p:nvPr>
        </p:nvSpPr>
        <p:spPr>
          <a:xfrm>
            <a:off x="786004" y="995619"/>
            <a:ext cx="10515600" cy="5150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472C4"/>
              </a:buClr>
              <a:buSzPts val="3200"/>
              <a:buNone/>
            </a:pPr>
            <a:r>
              <a:rPr lang="en-US" sz="2500" b="1" dirty="0">
                <a:solidFill>
                  <a:schemeClr val="accent1"/>
                </a:solidFill>
                <a:latin typeface="Arial"/>
                <a:ea typeface="Arial"/>
                <a:cs typeface="Arial"/>
                <a:sym typeface="Arial"/>
              </a:rPr>
              <a:t>2.4.Teamwork skills </a:t>
            </a:r>
            <a:endParaRPr sz="2500" b="1" dirty="0">
              <a:solidFill>
                <a:schemeClr val="accent1"/>
              </a:solidFill>
              <a:latin typeface="Arial"/>
              <a:ea typeface="Arial"/>
              <a:cs typeface="Arial"/>
              <a:sym typeface="Arial"/>
            </a:endParaRPr>
          </a:p>
          <a:p>
            <a:pPr marL="228600" lvl="0" indent="-50800">
              <a:buSzPts val="2800"/>
              <a:buNone/>
            </a:pPr>
            <a:r>
              <a:rPr lang="tr-TR" sz="2000" dirty="0"/>
              <a:t>Takım çalışması </a:t>
            </a:r>
            <a:r>
              <a:rPr lang="tr-TR" sz="2000" dirty="0" smtClean="0"/>
              <a:t>becerileri</a:t>
            </a:r>
          </a:p>
          <a:p>
            <a:pPr marL="228600" lvl="0" indent="-50800">
              <a:buSzPts val="2800"/>
              <a:buNone/>
            </a:pPr>
            <a:r>
              <a:rPr lang="tr-TR" sz="2000" dirty="0" smtClean="0"/>
              <a:t>Ekip </a:t>
            </a:r>
            <a:r>
              <a:rPr lang="tr-TR" sz="2000" dirty="0"/>
              <a:t>çalışması becerileri, toplantılar, projeler veya diğer işbirlikleri sırasında başkalarıyla iyi çalışmanıza izin veren nitelikler ve yeteneklerdir ve aşağıda belirtilen ekip çalışması becerileri ve beceriler arasında güçlü bir işbirliği vardır.</a:t>
            </a:r>
            <a:endParaRPr sz="2000" dirty="0"/>
          </a:p>
          <a:p>
            <a:pPr marL="0" lvl="0" indent="0" algn="l" rtl="0">
              <a:lnSpc>
                <a:spcPct val="90000"/>
              </a:lnSpc>
              <a:spcBef>
                <a:spcPts val="1000"/>
              </a:spcBef>
              <a:spcAft>
                <a:spcPts val="0"/>
              </a:spcAft>
              <a:buClr>
                <a:schemeClr val="dk1"/>
              </a:buClr>
              <a:buSzPts val="2800"/>
              <a:buNone/>
            </a:pPr>
            <a:r>
              <a:rPr lang="en-US" sz="2000" dirty="0"/>
              <a:t>                                                                                              </a:t>
            </a:r>
            <a:endParaRPr sz="2000" dirty="0"/>
          </a:p>
        </p:txBody>
      </p:sp>
      <p:sp>
        <p:nvSpPr>
          <p:cNvPr id="387" name="Google Shape;387;p38"/>
          <p:cNvSpPr/>
          <p:nvPr/>
        </p:nvSpPr>
        <p:spPr>
          <a:xfrm>
            <a:off x="1441704" y="2950782"/>
            <a:ext cx="1677924" cy="1641221"/>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tr-TR" sz="1200" b="1" dirty="0">
                <a:solidFill>
                  <a:schemeClr val="accent1">
                    <a:lumMod val="75000"/>
                  </a:schemeClr>
                </a:solidFill>
                <a:latin typeface="Calibri"/>
                <a:ea typeface="Calibri"/>
                <a:cs typeface="Calibri"/>
                <a:sym typeface="Calibri"/>
              </a:rPr>
              <a:t>Sunum becerileri</a:t>
            </a:r>
            <a:endParaRPr sz="1200" b="1" i="0" u="none" strike="noStrike" cap="none" dirty="0">
              <a:solidFill>
                <a:schemeClr val="accent1">
                  <a:lumMod val="75000"/>
                </a:schemeClr>
              </a:solidFill>
              <a:latin typeface="Calibri"/>
              <a:ea typeface="Calibri"/>
              <a:cs typeface="Calibri"/>
              <a:sym typeface="Calibri"/>
            </a:endParaRPr>
          </a:p>
        </p:txBody>
      </p:sp>
      <p:sp>
        <p:nvSpPr>
          <p:cNvPr id="388" name="Google Shape;388;p38"/>
          <p:cNvSpPr/>
          <p:nvPr/>
        </p:nvSpPr>
        <p:spPr>
          <a:xfrm>
            <a:off x="4577715" y="2950782"/>
            <a:ext cx="1754888" cy="1660827"/>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tr-TR" sz="1200" b="1" dirty="0">
                <a:solidFill>
                  <a:schemeClr val="accent1">
                    <a:lumMod val="75000"/>
                  </a:schemeClr>
                </a:solidFill>
                <a:latin typeface="Calibri"/>
                <a:ea typeface="Calibri"/>
                <a:cs typeface="Calibri"/>
                <a:sym typeface="Calibri"/>
              </a:rPr>
              <a:t>İletişim yetenekleri</a:t>
            </a:r>
            <a:endParaRPr sz="1200" b="1" i="0" u="none" strike="noStrike" cap="none" dirty="0">
              <a:solidFill>
                <a:schemeClr val="accent1">
                  <a:lumMod val="75000"/>
                </a:schemeClr>
              </a:solidFill>
              <a:latin typeface="Calibri"/>
              <a:ea typeface="Calibri"/>
              <a:cs typeface="Calibri"/>
              <a:sym typeface="Calibri"/>
            </a:endParaRPr>
          </a:p>
        </p:txBody>
      </p:sp>
      <p:sp>
        <p:nvSpPr>
          <p:cNvPr id="389" name="Google Shape;389;p38"/>
          <p:cNvSpPr/>
          <p:nvPr/>
        </p:nvSpPr>
        <p:spPr>
          <a:xfrm>
            <a:off x="7506464" y="2931176"/>
            <a:ext cx="1714496" cy="1660827"/>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tr-TR" sz="1200" b="1" dirty="0">
                <a:solidFill>
                  <a:schemeClr val="accent1">
                    <a:lumMod val="75000"/>
                  </a:schemeClr>
                </a:solidFill>
                <a:latin typeface="Calibri"/>
                <a:ea typeface="Calibri"/>
                <a:cs typeface="Calibri"/>
                <a:sym typeface="Calibri"/>
              </a:rPr>
              <a:t>Karar verme becerileri</a:t>
            </a:r>
            <a:endParaRPr sz="1200" b="1" i="0" u="none" strike="noStrike" cap="none" dirty="0">
              <a:solidFill>
                <a:schemeClr val="accent1">
                  <a:lumMod val="75000"/>
                </a:schemeClr>
              </a:solidFill>
              <a:latin typeface="Calibri"/>
              <a:ea typeface="Calibri"/>
              <a:cs typeface="Calibri"/>
              <a:sym typeface="Calibri"/>
            </a:endParaRPr>
          </a:p>
        </p:txBody>
      </p:sp>
      <p:sp>
        <p:nvSpPr>
          <p:cNvPr id="390" name="Google Shape;390;p38"/>
          <p:cNvSpPr/>
          <p:nvPr/>
        </p:nvSpPr>
        <p:spPr>
          <a:xfrm>
            <a:off x="3012186" y="4495039"/>
            <a:ext cx="1754888" cy="160909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tr-TR" sz="1200" b="1" dirty="0">
                <a:solidFill>
                  <a:schemeClr val="accent1">
                    <a:lumMod val="75000"/>
                  </a:schemeClr>
                </a:solidFill>
                <a:latin typeface="Calibri"/>
                <a:ea typeface="Calibri"/>
                <a:cs typeface="Calibri"/>
                <a:sym typeface="Calibri"/>
              </a:rPr>
              <a:t>Çatışma çözme becerileri</a:t>
            </a:r>
            <a:endParaRPr sz="1200" b="1" i="0" u="none" strike="noStrike" cap="none" dirty="0">
              <a:solidFill>
                <a:schemeClr val="accent1">
                  <a:lumMod val="75000"/>
                </a:schemeClr>
              </a:solidFill>
              <a:latin typeface="Calibri"/>
              <a:ea typeface="Calibri"/>
              <a:cs typeface="Calibri"/>
              <a:sym typeface="Calibri"/>
            </a:endParaRPr>
          </a:p>
        </p:txBody>
      </p:sp>
      <p:sp>
        <p:nvSpPr>
          <p:cNvPr id="391" name="Google Shape;391;p38"/>
          <p:cNvSpPr/>
          <p:nvPr/>
        </p:nvSpPr>
        <p:spPr>
          <a:xfrm flipH="1">
            <a:off x="6148197" y="4533185"/>
            <a:ext cx="1691640" cy="1660827"/>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tr-TR" sz="1200" b="1" dirty="0">
                <a:solidFill>
                  <a:schemeClr val="accent1">
                    <a:lumMod val="75000"/>
                  </a:schemeClr>
                </a:solidFill>
                <a:latin typeface="Calibri"/>
                <a:ea typeface="Calibri"/>
                <a:cs typeface="Calibri"/>
                <a:sym typeface="Calibri"/>
              </a:rPr>
              <a:t>Dinleme ve geri bildirim becerileri</a:t>
            </a:r>
            <a:endParaRPr sz="1200" b="1" i="0" u="none" strike="noStrike" cap="none" dirty="0">
              <a:solidFill>
                <a:schemeClr val="accent1">
                  <a:lumMod val="75000"/>
                </a:schemeClr>
              </a:solidFill>
              <a:latin typeface="Calibri"/>
              <a:ea typeface="Calibri"/>
              <a:cs typeface="Calibri"/>
              <a:sym typeface="Calibri"/>
            </a:endParaRPr>
          </a:p>
        </p:txBody>
      </p:sp>
      <p:sp>
        <p:nvSpPr>
          <p:cNvPr id="392" name="Google Shape;392;p38"/>
          <p:cNvSpPr/>
          <p:nvPr/>
        </p:nvSpPr>
        <p:spPr>
          <a:xfrm>
            <a:off x="9022844" y="4519169"/>
            <a:ext cx="1676400" cy="158496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buSzPts val="1200"/>
            </a:pPr>
            <a:r>
              <a:rPr lang="tr-TR" sz="1200" b="1" dirty="0">
                <a:solidFill>
                  <a:schemeClr val="accent1">
                    <a:lumMod val="75000"/>
                  </a:schemeClr>
                </a:solidFill>
                <a:latin typeface="Calibri"/>
                <a:ea typeface="Calibri"/>
                <a:cs typeface="Calibri"/>
                <a:sym typeface="Calibri"/>
              </a:rPr>
              <a:t>Dinleme ve geri bildirim becerileri</a:t>
            </a:r>
            <a:endParaRPr sz="1200" b="1" i="0" u="none" strike="noStrike" cap="none" dirty="0">
              <a:solidFill>
                <a:schemeClr val="accent1">
                  <a:lumMod val="75000"/>
                </a:schemeClr>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398" name="Google Shape;398;p39"/>
          <p:cNvSpPr txBox="1"/>
          <p:nvPr/>
        </p:nvSpPr>
        <p:spPr>
          <a:xfrm>
            <a:off x="838200" y="1719072"/>
            <a:ext cx="10146792" cy="3016170"/>
          </a:xfrm>
          <a:prstGeom prst="rect">
            <a:avLst/>
          </a:prstGeom>
          <a:noFill/>
          <a:ln>
            <a:noFill/>
          </a:ln>
        </p:spPr>
        <p:txBody>
          <a:bodyPr spcFirstLastPara="1" wrap="square" lIns="91425" tIns="45700" rIns="91425" bIns="45700" anchor="t" anchorCtr="0">
            <a:spAutoFit/>
          </a:bodyPr>
          <a:lstStyle/>
          <a:p>
            <a:pPr lvl="0">
              <a:buSzPts val="1800"/>
            </a:pPr>
            <a:r>
              <a:rPr lang="tr-TR" sz="2800" b="1" dirty="0">
                <a:solidFill>
                  <a:schemeClr val="accent1">
                    <a:lumMod val="75000"/>
                  </a:schemeClr>
                </a:solidFill>
                <a:latin typeface="Calibri"/>
                <a:ea typeface="Calibri"/>
                <a:cs typeface="Calibri"/>
                <a:sym typeface="Calibri"/>
              </a:rPr>
              <a:t>2.5. Ekip çalışması becerileri nasıl </a:t>
            </a:r>
            <a:r>
              <a:rPr lang="tr-TR" sz="2800" b="1" dirty="0" smtClean="0">
                <a:solidFill>
                  <a:schemeClr val="accent1">
                    <a:lumMod val="75000"/>
                  </a:schemeClr>
                </a:solidFill>
                <a:latin typeface="Calibri"/>
                <a:ea typeface="Calibri"/>
                <a:cs typeface="Calibri"/>
                <a:sym typeface="Calibri"/>
              </a:rPr>
              <a:t>geliştirilir</a:t>
            </a:r>
          </a:p>
          <a:p>
            <a:pPr lvl="0">
              <a:buSzPts val="1800"/>
            </a:pPr>
            <a:endParaRPr lang="tr-TR" sz="1800" dirty="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Takım </a:t>
            </a:r>
            <a:r>
              <a:rPr lang="tr-TR" sz="1800" dirty="0">
                <a:solidFill>
                  <a:schemeClr val="dk1"/>
                </a:solidFill>
                <a:latin typeface="Calibri"/>
                <a:ea typeface="Calibri"/>
                <a:cs typeface="Calibri"/>
                <a:sym typeface="Calibri"/>
              </a:rPr>
              <a:t>çalışması gibi yumuşak becerileri geliştirmek zaman alabilir ve çalışabilirse de, bu nitelikleri inşa etmek kesinlikle mümkündür. Ekip çalışması becerilerinizi geliştirmek için atabileceğiniz birkaç adım</a:t>
            </a:r>
            <a:r>
              <a:rPr lang="tr-TR" sz="1800" dirty="0" smtClean="0">
                <a:solidFill>
                  <a:schemeClr val="dk1"/>
                </a:solidFill>
                <a:latin typeface="Calibri"/>
                <a:ea typeface="Calibri"/>
                <a:cs typeface="Calibri"/>
                <a:sym typeface="Calibri"/>
              </a:rPr>
              <a:t>:</a:t>
            </a:r>
          </a:p>
          <a:p>
            <a:pPr lvl="0">
              <a:buSzPts val="1800"/>
            </a:pPr>
            <a:endParaRPr lang="tr-TR" sz="1800" dirty="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Dürüst </a:t>
            </a:r>
            <a:r>
              <a:rPr lang="tr-TR" sz="1800" dirty="0">
                <a:solidFill>
                  <a:schemeClr val="dk1"/>
                </a:solidFill>
                <a:latin typeface="Calibri"/>
                <a:ea typeface="Calibri"/>
                <a:cs typeface="Calibri"/>
                <a:sym typeface="Calibri"/>
              </a:rPr>
              <a:t>geri bildirim alın. Kendi gelişim alanlarınızı belirlemek zor olabilir</a:t>
            </a:r>
            <a:r>
              <a:rPr lang="tr-TR" sz="1800" dirty="0" smtClean="0">
                <a:solidFill>
                  <a:schemeClr val="dk1"/>
                </a:solidFill>
                <a:latin typeface="Calibri"/>
                <a:ea typeface="Calibri"/>
                <a:cs typeface="Calibri"/>
                <a:sym typeface="Calibri"/>
              </a:rPr>
              <a:t>.</a:t>
            </a:r>
          </a:p>
          <a:p>
            <a:pPr lvl="0">
              <a:buSzPts val="1800"/>
            </a:pPr>
            <a:endParaRPr lang="tr-TR" sz="1800" dirty="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İpucu</a:t>
            </a:r>
            <a:r>
              <a:rPr lang="tr-TR" sz="1800" dirty="0">
                <a:solidFill>
                  <a:schemeClr val="dk1"/>
                </a:solidFill>
                <a:latin typeface="Calibri"/>
                <a:ea typeface="Calibri"/>
                <a:cs typeface="Calibri"/>
                <a:sym typeface="Calibri"/>
              </a:rPr>
              <a:t>: </a:t>
            </a:r>
            <a:endParaRPr lang="tr-TR" sz="1800" dirty="0" smtClean="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Ekip </a:t>
            </a:r>
            <a:r>
              <a:rPr lang="tr-TR" sz="1800" dirty="0">
                <a:solidFill>
                  <a:schemeClr val="dk1"/>
                </a:solidFill>
                <a:latin typeface="Calibri"/>
                <a:ea typeface="Calibri"/>
                <a:cs typeface="Calibri"/>
                <a:sym typeface="Calibri"/>
              </a:rPr>
              <a:t>çalışmasının güçlü ve zayıf yönleriniz hakkında size dürüst geri bildirimde bulunabilecek güvenilir bir arkadaş, meslektaş veya akıl hocası bulun, onları geliştirmenize yardımcı olabilir.</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04" name="Google Shape;404;p40"/>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05" name="Google Shape;405;p40"/>
          <p:cNvSpPr txBox="1"/>
          <p:nvPr/>
        </p:nvSpPr>
        <p:spPr>
          <a:xfrm>
            <a:off x="838200" y="1024128"/>
            <a:ext cx="7012406" cy="5355272"/>
          </a:xfrm>
          <a:prstGeom prst="rect">
            <a:avLst/>
          </a:prstGeom>
          <a:noFill/>
          <a:ln>
            <a:noFill/>
          </a:ln>
        </p:spPr>
        <p:txBody>
          <a:bodyPr spcFirstLastPara="1" wrap="square" lIns="91425" tIns="45700" rIns="91425" bIns="45700" anchor="t" anchorCtr="0">
            <a:spAutoFit/>
          </a:bodyPr>
          <a:lstStyle/>
          <a:p>
            <a:pPr lvl="0">
              <a:buSzPts val="1800"/>
            </a:pPr>
            <a:r>
              <a:rPr lang="tr-TR" sz="1800" dirty="0">
                <a:solidFill>
                  <a:schemeClr val="dk1"/>
                </a:solidFill>
                <a:latin typeface="Calibri"/>
                <a:ea typeface="Calibri"/>
                <a:cs typeface="Calibri"/>
                <a:sym typeface="Calibri"/>
              </a:rPr>
              <a:t>2. Kişisel hedefler belirleyin. Ulaşılabilir oluşturmak için hem kendi gözlemlerinizi hem de başkalarından gelen geri bildirimleri kullanarak,  alakalı ve zaman kısıtlamalı hedefler, her seferinde bir ekip çalışması becerisini geliştirmenize yardımcı olabilir</a:t>
            </a:r>
            <a:r>
              <a:rPr lang="tr-TR" sz="1800" dirty="0" smtClean="0">
                <a:solidFill>
                  <a:schemeClr val="dk1"/>
                </a:solidFill>
                <a:latin typeface="Calibri"/>
                <a:ea typeface="Calibri"/>
                <a:cs typeface="Calibri"/>
                <a:sym typeface="Calibri"/>
              </a:rPr>
              <a:t>.</a:t>
            </a:r>
          </a:p>
          <a:p>
            <a:pPr lvl="0">
              <a:buSzPts val="1800"/>
            </a:pPr>
            <a:endParaRPr lang="tr-TR" sz="1800" dirty="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SMART </a:t>
            </a:r>
            <a:r>
              <a:rPr lang="tr-TR" sz="1800" dirty="0">
                <a:solidFill>
                  <a:schemeClr val="dk1"/>
                </a:solidFill>
                <a:latin typeface="Calibri"/>
                <a:ea typeface="Calibri"/>
                <a:cs typeface="Calibri"/>
                <a:sym typeface="Calibri"/>
              </a:rPr>
              <a:t>hedef çerçevesini kullanmak, kariyeriniz için uygun hedefler belirlemenin kolay bir yoludur.ve hedeflerinizi net ve ulaşılabilir kılmanızı sağlar</a:t>
            </a:r>
            <a:r>
              <a:rPr lang="tr-TR" sz="1800" dirty="0" smtClean="0">
                <a:solidFill>
                  <a:schemeClr val="dk1"/>
                </a:solidFill>
                <a:latin typeface="Calibri"/>
                <a:ea typeface="Calibri"/>
                <a:cs typeface="Calibri"/>
                <a:sym typeface="Calibri"/>
              </a:rPr>
              <a:t>.</a:t>
            </a:r>
          </a:p>
          <a:p>
            <a:pPr lvl="0">
              <a:buSzPts val="1800"/>
            </a:pPr>
            <a:r>
              <a:rPr lang="tr-TR" sz="1800" dirty="0" smtClean="0">
                <a:solidFill>
                  <a:schemeClr val="dk1"/>
                </a:solidFill>
                <a:latin typeface="Calibri"/>
                <a:ea typeface="Calibri"/>
                <a:cs typeface="Calibri"/>
                <a:sym typeface="Calibri"/>
              </a:rPr>
              <a:t>Hedefiniz </a:t>
            </a:r>
            <a:r>
              <a:rPr lang="tr-TR" sz="1800" dirty="0">
                <a:solidFill>
                  <a:schemeClr val="dk1"/>
                </a:solidFill>
                <a:latin typeface="Calibri"/>
                <a:ea typeface="Calibri"/>
                <a:cs typeface="Calibri"/>
                <a:sym typeface="Calibri"/>
              </a:rPr>
              <a:t>şöyle olmalıdır</a:t>
            </a:r>
            <a:r>
              <a:rPr lang="tr-TR" sz="1800" dirty="0" smtClean="0">
                <a:solidFill>
                  <a:schemeClr val="dk1"/>
                </a:solidFill>
                <a:latin typeface="Calibri"/>
                <a:ea typeface="Calibri"/>
                <a:cs typeface="Calibri"/>
                <a:sym typeface="Calibri"/>
              </a:rPr>
              <a:t>:</a:t>
            </a:r>
          </a:p>
          <a:p>
            <a:pPr lvl="0">
              <a:buSzPts val="1800"/>
            </a:pPr>
            <a:endParaRPr lang="tr-TR" sz="1800" dirty="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Spesifik </a:t>
            </a:r>
            <a:r>
              <a:rPr lang="tr-TR" sz="1800" dirty="0">
                <a:solidFill>
                  <a:schemeClr val="dk1"/>
                </a:solidFill>
                <a:latin typeface="Calibri"/>
                <a:ea typeface="Calibri"/>
                <a:cs typeface="Calibri"/>
                <a:sym typeface="Calibri"/>
              </a:rPr>
              <a:t>(basit, mantıklı, anlamlı)Beş "W" sorusunu yanıtlamaya çalışın (Ne, Neden, Ne Zaman, Hangisi, Nerede)Aşçılık sektöründe neyi başarmak istiyorum</a:t>
            </a:r>
            <a:r>
              <a:rPr lang="tr-TR" sz="1800" dirty="0" smtClean="0">
                <a:solidFill>
                  <a:schemeClr val="dk1"/>
                </a:solidFill>
                <a:latin typeface="Calibri"/>
                <a:ea typeface="Calibri"/>
                <a:cs typeface="Calibri"/>
                <a:sym typeface="Calibri"/>
              </a:rPr>
              <a:t>?</a:t>
            </a:r>
          </a:p>
          <a:p>
            <a:pPr lvl="0">
              <a:buSzPts val="1800"/>
            </a:pPr>
            <a:r>
              <a:rPr lang="tr-TR" sz="1800" dirty="0" smtClean="0">
                <a:solidFill>
                  <a:schemeClr val="dk1"/>
                </a:solidFill>
                <a:latin typeface="Calibri"/>
                <a:ea typeface="Calibri"/>
                <a:cs typeface="Calibri"/>
                <a:sym typeface="Calibri"/>
              </a:rPr>
              <a:t>Bu </a:t>
            </a:r>
            <a:r>
              <a:rPr lang="tr-TR" sz="1800" dirty="0">
                <a:solidFill>
                  <a:schemeClr val="dk1"/>
                </a:solidFill>
                <a:latin typeface="Calibri"/>
                <a:ea typeface="Calibri"/>
                <a:cs typeface="Calibri"/>
                <a:sym typeface="Calibri"/>
              </a:rPr>
              <a:t>hedef iş için neden önemlidir</a:t>
            </a:r>
            <a:r>
              <a:rPr lang="tr-TR" sz="1800" dirty="0" smtClean="0">
                <a:solidFill>
                  <a:schemeClr val="dk1"/>
                </a:solidFill>
                <a:latin typeface="Calibri"/>
                <a:ea typeface="Calibri"/>
                <a:cs typeface="Calibri"/>
                <a:sym typeface="Calibri"/>
              </a:rPr>
              <a:t>?</a:t>
            </a:r>
          </a:p>
          <a:p>
            <a:pPr lvl="0">
              <a:buSzPts val="1800"/>
            </a:pPr>
            <a:r>
              <a:rPr lang="tr-TR" sz="1800" dirty="0" smtClean="0">
                <a:solidFill>
                  <a:schemeClr val="dk1"/>
                </a:solidFill>
                <a:latin typeface="Calibri"/>
                <a:ea typeface="Calibri"/>
                <a:cs typeface="Calibri"/>
                <a:sym typeface="Calibri"/>
              </a:rPr>
              <a:t>Hangi </a:t>
            </a:r>
            <a:r>
              <a:rPr lang="tr-TR" sz="1800" dirty="0">
                <a:solidFill>
                  <a:schemeClr val="dk1"/>
                </a:solidFill>
                <a:latin typeface="Calibri"/>
                <a:ea typeface="Calibri"/>
                <a:cs typeface="Calibri"/>
                <a:sym typeface="Calibri"/>
              </a:rPr>
              <a:t>kaynaklara ihtiyacım var</a:t>
            </a:r>
            <a:r>
              <a:rPr lang="tr-TR" sz="1800" dirty="0" smtClean="0">
                <a:solidFill>
                  <a:schemeClr val="dk1"/>
                </a:solidFill>
                <a:latin typeface="Calibri"/>
                <a:ea typeface="Calibri"/>
                <a:cs typeface="Calibri"/>
                <a:sym typeface="Calibri"/>
              </a:rPr>
              <a:t>?</a:t>
            </a:r>
          </a:p>
          <a:p>
            <a:pPr lvl="0">
              <a:buSzPts val="1800"/>
            </a:pPr>
            <a:r>
              <a:rPr lang="tr-TR" sz="1800" dirty="0" smtClean="0">
                <a:solidFill>
                  <a:schemeClr val="dk1"/>
                </a:solidFill>
                <a:latin typeface="Calibri"/>
                <a:ea typeface="Calibri"/>
                <a:cs typeface="Calibri"/>
                <a:sym typeface="Calibri"/>
              </a:rPr>
              <a:t>Ölçülebilir </a:t>
            </a:r>
            <a:r>
              <a:rPr lang="tr-TR" sz="1800" dirty="0">
                <a:solidFill>
                  <a:schemeClr val="dk1"/>
                </a:solidFill>
                <a:latin typeface="Calibri"/>
                <a:ea typeface="Calibri"/>
                <a:cs typeface="Calibri"/>
                <a:sym typeface="Calibri"/>
              </a:rPr>
              <a:t>(anlamlı, motive edici</a:t>
            </a:r>
            <a:r>
              <a:rPr lang="tr-TR" sz="1800" dirty="0" smtClean="0">
                <a:solidFill>
                  <a:schemeClr val="dk1"/>
                </a:solidFill>
                <a:latin typeface="Calibri"/>
                <a:ea typeface="Calibri"/>
                <a:cs typeface="Calibri"/>
                <a:sym typeface="Calibri"/>
              </a:rPr>
              <a:t>)</a:t>
            </a:r>
          </a:p>
          <a:p>
            <a:pPr lvl="0">
              <a:buSzPts val="1800"/>
            </a:pPr>
            <a:r>
              <a:rPr lang="tr-TR" sz="1800" dirty="0" smtClean="0">
                <a:solidFill>
                  <a:schemeClr val="dk1"/>
                </a:solidFill>
                <a:latin typeface="Calibri"/>
                <a:ea typeface="Calibri"/>
                <a:cs typeface="Calibri"/>
                <a:sym typeface="Calibri"/>
              </a:rPr>
              <a:t>Hedefinizle </a:t>
            </a:r>
            <a:r>
              <a:rPr lang="tr-TR" sz="1800" dirty="0">
                <a:solidFill>
                  <a:schemeClr val="dk1"/>
                </a:solidFill>
                <a:latin typeface="Calibri"/>
                <a:ea typeface="Calibri"/>
                <a:cs typeface="Calibri"/>
                <a:sym typeface="Calibri"/>
              </a:rPr>
              <a:t>ilgili bu soruları ele alın </a:t>
            </a:r>
            <a:endParaRPr lang="tr-TR" sz="1800" dirty="0" smtClean="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 </a:t>
            </a:r>
            <a:r>
              <a:rPr lang="tr-TR" sz="1800" dirty="0">
                <a:solidFill>
                  <a:schemeClr val="dk1"/>
                </a:solidFill>
                <a:latin typeface="Calibri"/>
                <a:ea typeface="Calibri"/>
                <a:cs typeface="Calibri"/>
                <a:sym typeface="Calibri"/>
              </a:rPr>
              <a:t>Ne kadar? </a:t>
            </a:r>
            <a:endParaRPr lang="tr-TR" sz="1800" dirty="0" smtClean="0">
              <a:solidFill>
                <a:schemeClr val="dk1"/>
              </a:solidFill>
              <a:latin typeface="Calibri"/>
              <a:ea typeface="Calibri"/>
              <a:cs typeface="Calibri"/>
              <a:sym typeface="Calibri"/>
            </a:endParaRPr>
          </a:p>
          <a:p>
            <a:pPr lvl="0">
              <a:buSzPts val="1800"/>
            </a:pPr>
            <a:r>
              <a:rPr lang="tr-TR" sz="1800" dirty="0" smtClean="0">
                <a:solidFill>
                  <a:schemeClr val="dk1"/>
                </a:solidFill>
                <a:latin typeface="Calibri"/>
                <a:ea typeface="Calibri"/>
                <a:cs typeface="Calibri"/>
                <a:sym typeface="Calibri"/>
              </a:rPr>
              <a:t>Kaç</a:t>
            </a:r>
            <a:r>
              <a:rPr lang="tr-TR" sz="18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pic>
        <p:nvPicPr>
          <p:cNvPr id="406" name="Google Shape;406;p40" descr="A picture containing calendar&#10;&#10;Description automatically generated"/>
          <p:cNvPicPr preferRelativeResize="0"/>
          <p:nvPr/>
        </p:nvPicPr>
        <p:blipFill rotWithShape="1">
          <a:blip r:embed="rId3">
            <a:alphaModFix/>
          </a:blip>
          <a:srcRect/>
          <a:stretch/>
        </p:blipFill>
        <p:spPr>
          <a:xfrm>
            <a:off x="7850606" y="2218604"/>
            <a:ext cx="3719094" cy="3243776"/>
          </a:xfrm>
          <a:prstGeom prst="rect">
            <a:avLst/>
          </a:prstGeom>
          <a:noFill/>
          <a:ln>
            <a:noFill/>
          </a:ln>
        </p:spPr>
      </p:pic>
      <p:sp>
        <p:nvSpPr>
          <p:cNvPr id="407" name="Google Shape;407;p40"/>
          <p:cNvSpPr txBox="1"/>
          <p:nvPr/>
        </p:nvSpPr>
        <p:spPr>
          <a:xfrm>
            <a:off x="8403075" y="5871411"/>
            <a:ext cx="371909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6: Resource Freepick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1"/>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13" name="Google Shape;413;p41"/>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14" name="Google Shape;414;p41"/>
          <p:cNvSpPr txBox="1"/>
          <p:nvPr/>
        </p:nvSpPr>
        <p:spPr>
          <a:xfrm>
            <a:off x="838200" y="1024128"/>
            <a:ext cx="9927336" cy="5262939"/>
          </a:xfrm>
          <a:prstGeom prst="rect">
            <a:avLst/>
          </a:prstGeom>
          <a:noFill/>
          <a:ln>
            <a:noFill/>
          </a:ln>
        </p:spPr>
        <p:txBody>
          <a:bodyPr spcFirstLastPara="1" wrap="square" lIns="91425" tIns="45700" rIns="91425" bIns="45700" anchor="t" anchorCtr="0">
            <a:spAutoFit/>
          </a:bodyPr>
          <a:lstStyle/>
          <a:p>
            <a:pPr marL="285750" lvl="0" indent="-171450">
              <a:buClr>
                <a:schemeClr val="dk1"/>
              </a:buClr>
              <a:buSzPts val="1800"/>
            </a:pPr>
            <a:r>
              <a:rPr lang="tr-TR" sz="2400" dirty="0">
                <a:solidFill>
                  <a:schemeClr val="dk1"/>
                </a:solidFill>
                <a:latin typeface="Calibri"/>
                <a:ea typeface="Calibri"/>
                <a:cs typeface="Calibri"/>
                <a:sym typeface="Calibri"/>
              </a:rPr>
              <a:t>Ulaşılabilir (kararlaştırılmış, ulaşılabilir</a:t>
            </a:r>
            <a:r>
              <a:rPr lang="tr-TR" sz="2400" dirty="0" smtClean="0">
                <a:solidFill>
                  <a:schemeClr val="dk1"/>
                </a:solidFill>
                <a:latin typeface="Calibri"/>
                <a:ea typeface="Calibri"/>
                <a:cs typeface="Calibri"/>
                <a:sym typeface="Calibri"/>
              </a:rPr>
              <a:t>).</a:t>
            </a:r>
          </a:p>
          <a:p>
            <a:pPr marL="285750" lvl="0" indent="-171450">
              <a:buClr>
                <a:schemeClr val="dk1"/>
              </a:buClr>
              <a:buSzPts val="1800"/>
            </a:pPr>
            <a:endParaRPr lang="tr-TR" sz="2400" dirty="0">
              <a:solidFill>
                <a:schemeClr val="dk1"/>
              </a:solidFill>
              <a:latin typeface="Calibri"/>
              <a:ea typeface="Calibri"/>
              <a:cs typeface="Calibri"/>
              <a:sym typeface="Calibri"/>
            </a:endParaRPr>
          </a:p>
          <a:p>
            <a:pPr marL="285750" lvl="0" indent="-171450">
              <a:buClr>
                <a:schemeClr val="dk1"/>
              </a:buClr>
              <a:buSzPts val="1800"/>
            </a:pPr>
            <a:r>
              <a:rPr lang="tr-TR" sz="2400" dirty="0" smtClean="0">
                <a:solidFill>
                  <a:schemeClr val="dk1"/>
                </a:solidFill>
                <a:latin typeface="Calibri"/>
                <a:ea typeface="Calibri"/>
                <a:cs typeface="Calibri"/>
                <a:sym typeface="Calibri"/>
              </a:rPr>
              <a:t>Amacınız </a:t>
            </a:r>
            <a:r>
              <a:rPr lang="tr-TR" sz="2400" dirty="0">
                <a:solidFill>
                  <a:schemeClr val="dk1"/>
                </a:solidFill>
                <a:latin typeface="Calibri"/>
                <a:ea typeface="Calibri"/>
                <a:cs typeface="Calibri"/>
                <a:sym typeface="Calibri"/>
              </a:rPr>
              <a:t>ulaşılabilir </a:t>
            </a:r>
            <a:r>
              <a:rPr lang="tr-TR" sz="2400" dirty="0" smtClean="0">
                <a:solidFill>
                  <a:schemeClr val="dk1"/>
                </a:solidFill>
                <a:latin typeface="Calibri"/>
                <a:ea typeface="Calibri"/>
                <a:cs typeface="Calibri"/>
                <a:sym typeface="Calibri"/>
              </a:rPr>
              <a:t>olmalı</a:t>
            </a:r>
          </a:p>
          <a:p>
            <a:pPr marL="285750" lvl="0" indent="-171450">
              <a:buClr>
                <a:schemeClr val="dk1"/>
              </a:buClr>
              <a:buSzPts val="1800"/>
            </a:pPr>
            <a:r>
              <a:rPr lang="tr-TR" sz="2400" dirty="0" smtClean="0">
                <a:solidFill>
                  <a:schemeClr val="dk1"/>
                </a:solidFill>
                <a:latin typeface="Calibri"/>
                <a:ea typeface="Calibri"/>
                <a:cs typeface="Calibri"/>
                <a:sym typeface="Calibri"/>
              </a:rPr>
              <a:t>Bu </a:t>
            </a:r>
            <a:r>
              <a:rPr lang="tr-TR" sz="2400" dirty="0">
                <a:solidFill>
                  <a:schemeClr val="dk1"/>
                </a:solidFill>
                <a:latin typeface="Calibri"/>
                <a:ea typeface="Calibri"/>
                <a:cs typeface="Calibri"/>
                <a:sym typeface="Calibri"/>
              </a:rPr>
              <a:t>tür bir soru sor  Bu hedefe nasıl ulaşabilirim</a:t>
            </a:r>
            <a:r>
              <a:rPr lang="tr-TR" sz="2400" dirty="0" smtClean="0">
                <a:solidFill>
                  <a:schemeClr val="dk1"/>
                </a:solidFill>
                <a:latin typeface="Calibri"/>
                <a:ea typeface="Calibri"/>
                <a:cs typeface="Calibri"/>
                <a:sym typeface="Calibri"/>
              </a:rPr>
              <a:t>?</a:t>
            </a:r>
          </a:p>
          <a:p>
            <a:pPr marL="285750" lvl="0" indent="-171450">
              <a:buClr>
                <a:schemeClr val="dk1"/>
              </a:buClr>
              <a:buSzPts val="1800"/>
            </a:pPr>
            <a:r>
              <a:rPr lang="tr-TR" sz="2400" dirty="0" smtClean="0">
                <a:solidFill>
                  <a:schemeClr val="dk1"/>
                </a:solidFill>
                <a:latin typeface="Calibri"/>
                <a:ea typeface="Calibri"/>
                <a:cs typeface="Calibri"/>
                <a:sym typeface="Calibri"/>
              </a:rPr>
              <a:t>Alakalı </a:t>
            </a:r>
            <a:r>
              <a:rPr lang="tr-TR" sz="2400" dirty="0">
                <a:solidFill>
                  <a:schemeClr val="dk1"/>
                </a:solidFill>
                <a:latin typeface="Calibri"/>
                <a:ea typeface="Calibri"/>
                <a:cs typeface="Calibri"/>
                <a:sym typeface="Calibri"/>
              </a:rPr>
              <a:t>(makul, gerçekçi ve kaynaklı, sonuçlara dayalı</a:t>
            </a:r>
            <a:r>
              <a:rPr lang="tr-TR" sz="2400" dirty="0" smtClean="0">
                <a:solidFill>
                  <a:schemeClr val="dk1"/>
                </a:solidFill>
                <a:latin typeface="Calibri"/>
                <a:ea typeface="Calibri"/>
                <a:cs typeface="Calibri"/>
                <a:sym typeface="Calibri"/>
              </a:rPr>
              <a:t>)</a:t>
            </a:r>
          </a:p>
          <a:p>
            <a:pPr marL="285750" lvl="0" indent="-171450">
              <a:buClr>
                <a:schemeClr val="dk1"/>
              </a:buClr>
              <a:buSzPts val="1800"/>
            </a:pPr>
            <a:r>
              <a:rPr lang="tr-TR" sz="2400" dirty="0" smtClean="0">
                <a:solidFill>
                  <a:schemeClr val="dk1"/>
                </a:solidFill>
                <a:latin typeface="Calibri"/>
                <a:ea typeface="Calibri"/>
                <a:cs typeface="Calibri"/>
                <a:sym typeface="Calibri"/>
              </a:rPr>
              <a:t>Alakalı </a:t>
            </a:r>
            <a:r>
              <a:rPr lang="tr-TR" sz="2400" dirty="0">
                <a:solidFill>
                  <a:schemeClr val="dk1"/>
                </a:solidFill>
                <a:latin typeface="Calibri"/>
                <a:ea typeface="Calibri"/>
                <a:cs typeface="Calibri"/>
                <a:sym typeface="Calibri"/>
              </a:rPr>
              <a:t>bir hedef, aşağıdaki gibi sorulara "evet" yanıtı verebilir</a:t>
            </a:r>
            <a:r>
              <a:rPr lang="tr-TR" sz="2400" dirty="0" smtClean="0">
                <a:solidFill>
                  <a:schemeClr val="dk1"/>
                </a:solidFill>
                <a:latin typeface="Calibri"/>
                <a:ea typeface="Calibri"/>
                <a:cs typeface="Calibri"/>
                <a:sym typeface="Calibri"/>
              </a:rPr>
              <a:t>:</a:t>
            </a:r>
          </a:p>
          <a:p>
            <a:pPr marL="285750" lvl="0" indent="-171450">
              <a:buClr>
                <a:schemeClr val="dk1"/>
              </a:buClr>
              <a:buSzPts val="1800"/>
            </a:pPr>
            <a:r>
              <a:rPr lang="tr-TR" sz="2400" dirty="0" smtClean="0">
                <a:solidFill>
                  <a:schemeClr val="dk1"/>
                </a:solidFill>
                <a:latin typeface="Calibri"/>
                <a:ea typeface="Calibri"/>
                <a:cs typeface="Calibri"/>
                <a:sym typeface="Calibri"/>
              </a:rPr>
              <a:t>Mutfak </a:t>
            </a:r>
            <a:r>
              <a:rPr lang="tr-TR" sz="2400" dirty="0">
                <a:solidFill>
                  <a:schemeClr val="dk1"/>
                </a:solidFill>
                <a:latin typeface="Calibri"/>
                <a:ea typeface="Calibri"/>
                <a:cs typeface="Calibri"/>
                <a:sym typeface="Calibri"/>
              </a:rPr>
              <a:t>sektöründe çalışacak doğru kişi ben miyim</a:t>
            </a:r>
            <a:r>
              <a:rPr lang="tr-TR" sz="2400" dirty="0" smtClean="0">
                <a:solidFill>
                  <a:schemeClr val="dk1"/>
                </a:solidFill>
                <a:latin typeface="Calibri"/>
                <a:ea typeface="Calibri"/>
                <a:cs typeface="Calibri"/>
                <a:sym typeface="Calibri"/>
              </a:rPr>
              <a:t>?</a:t>
            </a:r>
          </a:p>
          <a:p>
            <a:pPr marL="285750" lvl="0" indent="-171450">
              <a:buClr>
                <a:schemeClr val="dk1"/>
              </a:buClr>
              <a:buSzPts val="1800"/>
            </a:pPr>
            <a:r>
              <a:rPr lang="tr-TR" sz="2400" dirty="0" smtClean="0">
                <a:solidFill>
                  <a:schemeClr val="dk1"/>
                </a:solidFill>
                <a:latin typeface="Calibri"/>
                <a:ea typeface="Calibri"/>
                <a:cs typeface="Calibri"/>
                <a:sym typeface="Calibri"/>
              </a:rPr>
              <a:t>Bu</a:t>
            </a:r>
            <a:r>
              <a:rPr lang="tr-TR" sz="2400" dirty="0">
                <a:solidFill>
                  <a:schemeClr val="dk1"/>
                </a:solidFill>
                <a:latin typeface="Calibri"/>
                <a:ea typeface="Calibri"/>
                <a:cs typeface="Calibri"/>
                <a:sym typeface="Calibri"/>
              </a:rPr>
              <a:t>, harekete geçmek için uygun bir zaman mı</a:t>
            </a:r>
            <a:r>
              <a:rPr lang="tr-TR" sz="2400" dirty="0" smtClean="0">
                <a:solidFill>
                  <a:schemeClr val="dk1"/>
                </a:solidFill>
                <a:latin typeface="Calibri"/>
                <a:ea typeface="Calibri"/>
                <a:cs typeface="Calibri"/>
                <a:sym typeface="Calibri"/>
              </a:rPr>
              <a:t>?</a:t>
            </a:r>
          </a:p>
          <a:p>
            <a:pPr marL="285750" lvl="0" indent="-171450">
              <a:buClr>
                <a:schemeClr val="dk1"/>
              </a:buClr>
              <a:buSzPts val="1800"/>
            </a:pPr>
            <a:r>
              <a:rPr lang="tr-TR" sz="2400" dirty="0" smtClean="0">
                <a:solidFill>
                  <a:schemeClr val="dk1"/>
                </a:solidFill>
                <a:latin typeface="Calibri"/>
                <a:ea typeface="Calibri"/>
                <a:cs typeface="Calibri"/>
                <a:sym typeface="Calibri"/>
              </a:rPr>
              <a:t>Zamana </a:t>
            </a:r>
            <a:r>
              <a:rPr lang="tr-TR" sz="2400" dirty="0">
                <a:solidFill>
                  <a:schemeClr val="dk1"/>
                </a:solidFill>
                <a:latin typeface="Calibri"/>
                <a:ea typeface="Calibri"/>
                <a:cs typeface="Calibri"/>
                <a:sym typeface="Calibri"/>
              </a:rPr>
              <a:t>bağlı (zamana dayalı, zamanla sınırlı, zaman / maliyetle sınırlı, zamanında, zamana duyarlı</a:t>
            </a:r>
            <a:r>
              <a:rPr lang="tr-TR" sz="2400" dirty="0" smtClean="0">
                <a:solidFill>
                  <a:schemeClr val="dk1"/>
                </a:solidFill>
                <a:latin typeface="Calibri"/>
                <a:ea typeface="Calibri"/>
                <a:cs typeface="Calibri"/>
                <a:sym typeface="Calibri"/>
              </a:rPr>
              <a:t>)</a:t>
            </a:r>
          </a:p>
          <a:p>
            <a:pPr marL="285750" lvl="0" indent="-171450">
              <a:buClr>
                <a:schemeClr val="dk1"/>
              </a:buClr>
              <a:buSzPts val="1800"/>
            </a:pPr>
            <a:r>
              <a:rPr lang="tr-TR" sz="2400" dirty="0" smtClean="0">
                <a:solidFill>
                  <a:schemeClr val="dk1"/>
                </a:solidFill>
                <a:latin typeface="Calibri"/>
                <a:ea typeface="Calibri"/>
                <a:cs typeface="Calibri"/>
                <a:sym typeface="Calibri"/>
              </a:rPr>
              <a:t>Zamana </a:t>
            </a:r>
            <a:r>
              <a:rPr lang="tr-TR" sz="2400" dirty="0">
                <a:solidFill>
                  <a:schemeClr val="dk1"/>
                </a:solidFill>
                <a:latin typeface="Calibri"/>
                <a:ea typeface="Calibri"/>
                <a:cs typeface="Calibri"/>
                <a:sym typeface="Calibri"/>
              </a:rPr>
              <a:t>bağlı bir hedef bu soruları </a:t>
            </a:r>
            <a:r>
              <a:rPr lang="tr-TR" sz="2400" dirty="0" smtClean="0">
                <a:solidFill>
                  <a:schemeClr val="dk1"/>
                </a:solidFill>
                <a:latin typeface="Calibri"/>
                <a:ea typeface="Calibri"/>
                <a:cs typeface="Calibri"/>
                <a:sym typeface="Calibri"/>
              </a:rPr>
              <a:t>yanıtlıyor</a:t>
            </a:r>
          </a:p>
          <a:p>
            <a:pPr marL="285750" lvl="0" indent="-171450">
              <a:buClr>
                <a:schemeClr val="dk1"/>
              </a:buClr>
              <a:buSzPts val="1800"/>
            </a:pPr>
            <a:r>
              <a:rPr lang="tr-TR" sz="2400" dirty="0" smtClean="0">
                <a:solidFill>
                  <a:schemeClr val="dk1"/>
                </a:solidFill>
                <a:latin typeface="Calibri"/>
                <a:ea typeface="Calibri"/>
                <a:cs typeface="Calibri"/>
                <a:sym typeface="Calibri"/>
              </a:rPr>
              <a:t>Konumuma </a:t>
            </a:r>
            <a:r>
              <a:rPr lang="tr-TR" sz="2400" dirty="0">
                <a:solidFill>
                  <a:schemeClr val="dk1"/>
                </a:solidFill>
                <a:latin typeface="Calibri"/>
                <a:ea typeface="Calibri"/>
                <a:cs typeface="Calibri"/>
                <a:sym typeface="Calibri"/>
              </a:rPr>
              <a:t>uygun yeni becerilere sahip olmak için ne </a:t>
            </a:r>
            <a:r>
              <a:rPr lang="tr-TR" sz="2400" dirty="0" smtClean="0">
                <a:solidFill>
                  <a:schemeClr val="dk1"/>
                </a:solidFill>
                <a:latin typeface="Calibri"/>
                <a:ea typeface="Calibri"/>
                <a:cs typeface="Calibri"/>
                <a:sym typeface="Calibri"/>
              </a:rPr>
              <a:t>yapabilirim?</a:t>
            </a:r>
          </a:p>
          <a:p>
            <a:pPr marL="285750" lvl="0" indent="-171450">
              <a:buClr>
                <a:schemeClr val="dk1"/>
              </a:buClr>
              <a:buSzPts val="1800"/>
            </a:pPr>
            <a:r>
              <a:rPr lang="tr-TR" sz="2400" dirty="0" smtClean="0">
                <a:solidFill>
                  <a:schemeClr val="dk1"/>
                </a:solidFill>
                <a:latin typeface="Calibri"/>
                <a:ea typeface="Calibri"/>
                <a:cs typeface="Calibri"/>
                <a:sym typeface="Calibri"/>
              </a:rPr>
              <a:t>Bugün </a:t>
            </a:r>
            <a:r>
              <a:rPr lang="tr-TR" sz="2400" dirty="0">
                <a:solidFill>
                  <a:schemeClr val="dk1"/>
                </a:solidFill>
                <a:latin typeface="Calibri"/>
                <a:ea typeface="Calibri"/>
                <a:cs typeface="Calibri"/>
                <a:sym typeface="Calibri"/>
              </a:rPr>
              <a:t>ne </a:t>
            </a:r>
            <a:r>
              <a:rPr lang="tr-TR" sz="2400" dirty="0" smtClean="0">
                <a:solidFill>
                  <a:schemeClr val="dk1"/>
                </a:solidFill>
                <a:latin typeface="Calibri"/>
                <a:ea typeface="Calibri"/>
                <a:cs typeface="Calibri"/>
                <a:sym typeface="Calibri"/>
              </a:rPr>
              <a:t>yapabilirim</a:t>
            </a:r>
          </a:p>
          <a:p>
            <a:pPr marL="285750" lvl="0" indent="-171450">
              <a:buClr>
                <a:schemeClr val="dk1"/>
              </a:buClr>
              <a:buSzPts val="1800"/>
            </a:pPr>
            <a:r>
              <a:rPr lang="tr-TR" sz="2400" dirty="0" smtClean="0">
                <a:solidFill>
                  <a:schemeClr val="dk1"/>
                </a:solidFill>
                <a:latin typeface="Calibri"/>
                <a:ea typeface="Calibri"/>
                <a:cs typeface="Calibri"/>
                <a:sym typeface="Calibri"/>
              </a:rPr>
              <a:t>Ne </a:t>
            </a:r>
            <a:r>
              <a:rPr lang="tr-TR" sz="2400" dirty="0">
                <a:solidFill>
                  <a:schemeClr val="dk1"/>
                </a:solidFill>
                <a:latin typeface="Calibri"/>
                <a:ea typeface="Calibri"/>
                <a:cs typeface="Calibri"/>
                <a:sym typeface="Calibri"/>
              </a:rPr>
              <a:t>zaman?</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body" idx="1"/>
          </p:nvPr>
        </p:nvSpPr>
        <p:spPr>
          <a:xfrm>
            <a:off x="838200" y="1111831"/>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                                                                                              </a:t>
            </a:r>
            <a:endParaRPr dirty="0"/>
          </a:p>
        </p:txBody>
      </p:sp>
      <p:sp>
        <p:nvSpPr>
          <p:cNvPr id="420" name="Google Shape;420;p42"/>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21" name="Google Shape;421;p42"/>
          <p:cNvSpPr txBox="1"/>
          <p:nvPr/>
        </p:nvSpPr>
        <p:spPr>
          <a:xfrm>
            <a:off x="1558980" y="-1200288"/>
            <a:ext cx="1014679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smtClean="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a:t>
            </a:r>
            <a:r>
              <a:rPr lang="en-US"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://www.youtube.com/watch?v=-eEBuqwY-nE</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2" name="Metin kutusu 1"/>
          <p:cNvSpPr txBox="1"/>
          <p:nvPr/>
        </p:nvSpPr>
        <p:spPr>
          <a:xfrm>
            <a:off x="1117600" y="2025874"/>
            <a:ext cx="10493829" cy="3293209"/>
          </a:xfrm>
          <a:prstGeom prst="rect">
            <a:avLst/>
          </a:prstGeom>
          <a:noFill/>
        </p:spPr>
        <p:txBody>
          <a:bodyPr wrap="square" rtlCol="0">
            <a:spAutoFit/>
          </a:bodyPr>
          <a:lstStyle/>
          <a:p>
            <a:r>
              <a:rPr lang="tr-TR" sz="1600" dirty="0"/>
              <a:t>3. Pratik yapın. Beceri setinizdeki gelişmeleri görmek zaman ve pratik gerektirir. Mutfak sektöründe hem iş içinde hem de dışında gün boyunca ekip çalışması etkileşimlerinize çok dikkat edin. Oluşturmaya çalıştığınız belirli nitelikleri uygulamak için dikkatli adımlar atın</a:t>
            </a:r>
            <a:r>
              <a:rPr lang="tr-TR" sz="1600" dirty="0" smtClean="0"/>
              <a:t>.</a:t>
            </a:r>
          </a:p>
          <a:p>
            <a:endParaRPr lang="tr-TR" sz="1600" dirty="0" smtClean="0"/>
          </a:p>
          <a:p>
            <a:r>
              <a:rPr lang="tr-TR" sz="1600" dirty="0" smtClean="0"/>
              <a:t>4</a:t>
            </a:r>
            <a:r>
              <a:rPr lang="tr-TR" sz="1600" dirty="0"/>
              <a:t>. Güçlü ekip çalışması becerilerine sahip diğerlerini taklit edin. Harika ekip çalışması örneklerini gördüğünüzde not alın ve etkileşimin neden sizin için öne çıktığını belirleyin. Başkalarıyla çalışırken bu nitelikleri kendi etkileşimlerinizde uygulayın</a:t>
            </a:r>
            <a:r>
              <a:rPr lang="tr-TR" sz="1600" dirty="0" smtClean="0"/>
              <a:t>.</a:t>
            </a:r>
          </a:p>
          <a:p>
            <a:endParaRPr lang="tr-TR" sz="1600" dirty="0"/>
          </a:p>
          <a:p>
            <a:r>
              <a:rPr lang="tr-TR" sz="1600" dirty="0" smtClean="0"/>
              <a:t>5</a:t>
            </a:r>
            <a:r>
              <a:rPr lang="tr-TR" sz="1600" dirty="0"/>
              <a:t>. Eleştirel ve yapılandırılmış </a:t>
            </a:r>
            <a:r>
              <a:rPr lang="tr-TR" sz="1600" dirty="0" smtClean="0"/>
              <a:t>düşünme</a:t>
            </a:r>
          </a:p>
          <a:p>
            <a:r>
              <a:rPr lang="tr-TR" sz="1600" dirty="0" smtClean="0"/>
              <a:t>Eleştirel </a:t>
            </a:r>
            <a:r>
              <a:rPr lang="tr-TR" sz="1600" dirty="0"/>
              <a:t>düşünme, en yüksek kalite seviyesinde adil bir şekilde akıl yürütmeye çalışan kendi kendine rehberlik eden, öz disiplinli bir düşüncedir</a:t>
            </a:r>
            <a:r>
              <a:rPr lang="tr-TR" sz="1600" dirty="0" smtClean="0"/>
              <a:t>.</a:t>
            </a:r>
          </a:p>
          <a:p>
            <a:r>
              <a:rPr lang="tr-TR" sz="1600" dirty="0" smtClean="0"/>
              <a:t>Mutfak </a:t>
            </a:r>
            <a:r>
              <a:rPr lang="tr-TR" sz="1600" dirty="0"/>
              <a:t>Endüstrisi Yöneticilerinden / Uzmanlarından personel için ipuçları: Daha büyük kurumsal hedeflerin ışığında öncelikleri gözden geçirin. Eleştirel düşünmeyi daha iyi anlamak için bu videoyu izleyebilirsiniz.</a:t>
            </a:r>
          </a:p>
        </p:txBody>
      </p:sp>
      <p:sp>
        <p:nvSpPr>
          <p:cNvPr id="4" name="Metin kutusu 3"/>
          <p:cNvSpPr txBox="1"/>
          <p:nvPr/>
        </p:nvSpPr>
        <p:spPr>
          <a:xfrm>
            <a:off x="1117600" y="957942"/>
            <a:ext cx="8897257" cy="338554"/>
          </a:xfrm>
          <a:prstGeom prst="rect">
            <a:avLst/>
          </a:prstGeom>
          <a:noFill/>
        </p:spPr>
        <p:txBody>
          <a:bodyPr wrap="square" rtlCol="0">
            <a:spAutoFit/>
          </a:bodyPr>
          <a:lstStyle/>
          <a:p>
            <a:r>
              <a:rPr lang="tr-TR" sz="1600" dirty="0"/>
              <a:t>Akıllı Hedefleri daha iyi anlamak için videoyu izleyebilirsiniz</a:t>
            </a:r>
            <a:r>
              <a:rPr lang="tr-TR" dirty="0"/>
              <a:t>.</a:t>
            </a:r>
          </a:p>
        </p:txBody>
      </p:sp>
      <p:sp>
        <p:nvSpPr>
          <p:cNvPr id="5" name="Metin kutusu 4"/>
          <p:cNvSpPr txBox="1"/>
          <p:nvPr/>
        </p:nvSpPr>
        <p:spPr>
          <a:xfrm>
            <a:off x="1233714" y="1596936"/>
            <a:ext cx="7126515" cy="306802"/>
          </a:xfrm>
          <a:prstGeom prst="rect">
            <a:avLst/>
          </a:prstGeom>
          <a:noFill/>
        </p:spPr>
        <p:txBody>
          <a:bodyPr wrap="square" rtlCol="0">
            <a:spAutoFit/>
          </a:bodyPr>
          <a:lstStyle/>
          <a:p>
            <a:r>
              <a:rPr lang="tr-TR" dirty="0">
                <a:hlinkClick r:id="rId4"/>
              </a:rPr>
              <a:t>https://</a:t>
            </a:r>
            <a:r>
              <a:rPr lang="tr-TR" dirty="0" smtClean="0">
                <a:hlinkClick r:id="rId4"/>
              </a:rPr>
              <a:t>www.youtube.com/watch?v=1-SvuFIQjK8</a:t>
            </a:r>
            <a:r>
              <a:rPr lang="tr-TR" dirty="0" smtClean="0"/>
              <a:t>  </a:t>
            </a:r>
            <a:endParaRPr lang="tr-TR" dirty="0"/>
          </a:p>
        </p:txBody>
      </p:sp>
      <p:sp>
        <p:nvSpPr>
          <p:cNvPr id="6" name="Metin kutusu 5"/>
          <p:cNvSpPr txBox="1"/>
          <p:nvPr/>
        </p:nvSpPr>
        <p:spPr>
          <a:xfrm>
            <a:off x="1233714" y="5531606"/>
            <a:ext cx="9100457" cy="307777"/>
          </a:xfrm>
          <a:prstGeom prst="rect">
            <a:avLst/>
          </a:prstGeom>
          <a:noFill/>
        </p:spPr>
        <p:txBody>
          <a:bodyPr wrap="square" rtlCol="0">
            <a:spAutoFit/>
          </a:bodyPr>
          <a:lstStyle/>
          <a:p>
            <a:r>
              <a:rPr lang="tr-TR" dirty="0"/>
              <a:t>https://www.youtube.com/watch?v=-eEBuqwY-nE </a:t>
            </a:r>
            <a:r>
              <a:rPr lang="tr-TR" dirty="0" smtClean="0"/>
              <a:t> </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27" name="Google Shape;427;p43"/>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28" name="Google Shape;428;p43"/>
          <p:cNvSpPr txBox="1"/>
          <p:nvPr/>
        </p:nvSpPr>
        <p:spPr>
          <a:xfrm>
            <a:off x="1207008" y="2333725"/>
            <a:ext cx="10146792"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tr-TR" sz="1800" b="0" i="0" u="sng" strike="noStrike" cap="none" dirty="0" smtClean="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smtClean="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a:t>
            </a:r>
            <a:r>
              <a:rPr lang="en-US" sz="18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://www.youtube.com/watch?v=yH1Wnn6fke0</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Arial"/>
              <a:ea typeface="Arial"/>
              <a:cs typeface="Arial"/>
              <a:sym typeface="Arial"/>
            </a:endParaRPr>
          </a:p>
          <a:p>
            <a:pPr lvl="0">
              <a:buSzPts val="1800"/>
            </a:pPr>
            <a:r>
              <a:rPr lang="tr-TR" sz="1800" b="1" dirty="0">
                <a:solidFill>
                  <a:schemeClr val="dk1"/>
                </a:solidFill>
              </a:rPr>
              <a:t>7. Sorumlulukları </a:t>
            </a:r>
            <a:r>
              <a:rPr lang="tr-TR" sz="1800" b="1" dirty="0" smtClean="0">
                <a:solidFill>
                  <a:schemeClr val="dk1"/>
                </a:solidFill>
              </a:rPr>
              <a:t>yönetmek</a:t>
            </a:r>
          </a:p>
          <a:p>
            <a:pPr lvl="0">
              <a:buSzPts val="1800"/>
            </a:pPr>
            <a:endParaRPr lang="tr-TR" sz="1800" dirty="0">
              <a:solidFill>
                <a:schemeClr val="dk1"/>
              </a:solidFill>
            </a:endParaRPr>
          </a:p>
          <a:p>
            <a:pPr lvl="0">
              <a:buSzPts val="1800"/>
            </a:pPr>
            <a:r>
              <a:rPr lang="tr-TR" sz="1800" dirty="0" smtClean="0">
                <a:solidFill>
                  <a:schemeClr val="dk1"/>
                </a:solidFill>
              </a:rPr>
              <a:t>Bu </a:t>
            </a:r>
            <a:r>
              <a:rPr lang="tr-TR" sz="1800" dirty="0">
                <a:solidFill>
                  <a:schemeClr val="dk1"/>
                </a:solidFill>
              </a:rPr>
              <a:t>başlık, </a:t>
            </a:r>
            <a:r>
              <a:rPr lang="tr-TR" sz="1800" dirty="0" smtClean="0">
                <a:solidFill>
                  <a:schemeClr val="dk1"/>
                </a:solidFill>
              </a:rPr>
              <a:t>doğrudan </a:t>
            </a:r>
            <a:r>
              <a:rPr lang="tr-TR" sz="1800" dirty="0">
                <a:solidFill>
                  <a:schemeClr val="dk1"/>
                </a:solidFill>
              </a:rPr>
              <a:t>Mutfak Endüstrisi Yöneticileri / Uzmanlarının rolleriyle ilgilidir ve bu sorumluluklar şunlardan oluşur</a:t>
            </a:r>
            <a:r>
              <a:rPr lang="tr-TR" sz="1800" dirty="0" smtClean="0">
                <a:solidFill>
                  <a:schemeClr val="dk1"/>
                </a:solidFill>
              </a:rPr>
              <a:t>:</a:t>
            </a:r>
          </a:p>
          <a:p>
            <a:pPr lvl="0">
              <a:buSzPts val="1800"/>
            </a:pPr>
            <a:r>
              <a:rPr lang="tr-TR" sz="1800" dirty="0" smtClean="0">
                <a:solidFill>
                  <a:schemeClr val="dk1"/>
                </a:solidFill>
              </a:rPr>
              <a:t>işe </a:t>
            </a:r>
            <a:r>
              <a:rPr lang="tr-TR" sz="1800" dirty="0">
                <a:solidFill>
                  <a:schemeClr val="dk1"/>
                </a:solidFill>
              </a:rPr>
              <a:t>alma ve personel  </a:t>
            </a:r>
            <a:endParaRPr lang="tr-TR" sz="1800" dirty="0" smtClean="0">
              <a:solidFill>
                <a:schemeClr val="dk1"/>
              </a:solidFill>
            </a:endParaRPr>
          </a:p>
          <a:p>
            <a:pPr lvl="0">
              <a:buSzPts val="1800"/>
            </a:pPr>
            <a:r>
              <a:rPr lang="tr-TR" sz="1800" dirty="0" smtClean="0">
                <a:solidFill>
                  <a:schemeClr val="dk1"/>
                </a:solidFill>
              </a:rPr>
              <a:t>Yeni </a:t>
            </a:r>
            <a:r>
              <a:rPr lang="tr-TR" sz="1800" dirty="0">
                <a:solidFill>
                  <a:schemeClr val="dk1"/>
                </a:solidFill>
              </a:rPr>
              <a:t>çalışanları eğitmek, koçluk yapmak, performans sorunları ve işten çıkarmalarla ilgilenmek, problem çözme ve karar vermeyi desteklemek, zamanında performans değerlendirmeleri yapmak  bireysel hedefler, performansı izleme ve sonuçları güçlendirmek için eylem </a:t>
            </a:r>
            <a:r>
              <a:rPr lang="tr-TR" sz="1800" dirty="0" smtClean="0">
                <a:solidFill>
                  <a:schemeClr val="dk1"/>
                </a:solidFill>
              </a:rPr>
              <a:t>başlatma giderleri </a:t>
            </a:r>
            <a:r>
              <a:rPr lang="tr-TR" sz="1800" dirty="0">
                <a:solidFill>
                  <a:schemeClr val="dk1"/>
                </a:solidFill>
              </a:rPr>
              <a:t>ve bütçeleri izleme ve kontrol etme, puan kartı sonuçlarını izleme ve üst yönetime raporlama ve gelecek dönemler için planlama ve hedef belirleme</a:t>
            </a:r>
            <a:r>
              <a:rPr lang="tr-TR" sz="1800" dirty="0" smtClean="0">
                <a:solidFill>
                  <a:schemeClr val="dk1"/>
                </a:solidFill>
              </a:rPr>
              <a:t>. Mutfak </a:t>
            </a:r>
            <a:r>
              <a:rPr lang="tr-TR" sz="1800" dirty="0">
                <a:solidFill>
                  <a:schemeClr val="dk1"/>
                </a:solidFill>
              </a:rPr>
              <a:t>Endüstrisi Yöneticilerinden / Uzmanlarından personel için ipucu: Denetlediğiniz kişilerle iletişim hatlarını koruyun.</a:t>
            </a:r>
            <a:endParaRPr sz="1800" i="0" u="none" strike="noStrike" cap="none" dirty="0">
              <a:solidFill>
                <a:schemeClr val="dk1"/>
              </a:solidFil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Arial"/>
              <a:ea typeface="Arial"/>
              <a:cs typeface="Arial"/>
              <a:sym typeface="Arial"/>
            </a:endParaRPr>
          </a:p>
        </p:txBody>
      </p:sp>
      <p:sp>
        <p:nvSpPr>
          <p:cNvPr id="2" name="Metin kutusu 1"/>
          <p:cNvSpPr txBox="1"/>
          <p:nvPr/>
        </p:nvSpPr>
        <p:spPr>
          <a:xfrm>
            <a:off x="1207008" y="1001486"/>
            <a:ext cx="9170706" cy="1815882"/>
          </a:xfrm>
          <a:prstGeom prst="rect">
            <a:avLst/>
          </a:prstGeom>
          <a:noFill/>
        </p:spPr>
        <p:txBody>
          <a:bodyPr wrap="square" rtlCol="0">
            <a:spAutoFit/>
          </a:bodyPr>
          <a:lstStyle/>
          <a:p>
            <a:r>
              <a:rPr lang="tr-TR" sz="2000" b="1" dirty="0"/>
              <a:t>6. Başkalarının ihtiyaçlarını </a:t>
            </a:r>
            <a:r>
              <a:rPr lang="tr-TR" sz="2000" b="1" dirty="0" smtClean="0"/>
              <a:t>anlamak</a:t>
            </a:r>
          </a:p>
          <a:p>
            <a:endParaRPr lang="tr-TR" sz="2000" b="1" dirty="0"/>
          </a:p>
          <a:p>
            <a:r>
              <a:rPr lang="tr-TR" sz="1800" dirty="0" smtClean="0"/>
              <a:t>Diğer </a:t>
            </a:r>
            <a:r>
              <a:rPr lang="tr-TR" sz="1800" dirty="0"/>
              <a:t>insanların vücut dilini, ses tonunu ve diğer sözlü olmayan iletişimleri gözlemleyerek iş arkadaşlarınızın duygusal ipuçlarını toplayın</a:t>
            </a:r>
            <a:r>
              <a:rPr lang="tr-TR" sz="1800" dirty="0" smtClean="0"/>
              <a:t>.</a:t>
            </a:r>
          </a:p>
          <a:p>
            <a:r>
              <a:rPr lang="tr-TR" sz="1800" dirty="0" smtClean="0"/>
              <a:t>Profesyonel </a:t>
            </a:r>
            <a:r>
              <a:rPr lang="tr-TR" sz="1800" dirty="0"/>
              <a:t>hayatınızı aktarmak için her şeyi nasıl anlayacağınıza dair videoyu izleyebilirsiniz.</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85"/>
          <p:cNvSpPr txBox="1"/>
          <p:nvPr/>
        </p:nvSpPr>
        <p:spPr>
          <a:xfrm>
            <a:off x="753977" y="2181270"/>
            <a:ext cx="10944809" cy="2880470"/>
          </a:xfrm>
          <a:prstGeom prst="rect">
            <a:avLst/>
          </a:prstGeom>
          <a:noFill/>
          <a:ln>
            <a:noFill/>
          </a:ln>
        </p:spPr>
        <p:txBody>
          <a:bodyPr spcFirstLastPara="1" wrap="square" lIns="91425" tIns="45700" rIns="91425" bIns="45700" anchor="ctr" anchorCtr="0">
            <a:normAutofit/>
          </a:bodyPr>
          <a:lstStyle/>
          <a:p>
            <a:pPr lvl="0" algn="ctr">
              <a:lnSpc>
                <a:spcPct val="90000"/>
              </a:lnSpc>
              <a:buSzPts val="3700"/>
            </a:pPr>
            <a:r>
              <a:rPr lang="tr-TR" sz="3700" b="1">
                <a:solidFill>
                  <a:schemeClr val="accent1"/>
                </a:solidFill>
              </a:rPr>
              <a:t>ÜNİTE 3: İLK YARDIM VE GIDA ZEHİRLENMESİ TEDAVİSİ</a:t>
            </a:r>
            <a:endParaRPr sz="3700" b="0" i="0" u="none" strike="noStrike" cap="none" dirty="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4"/>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                                                                                              </a:t>
            </a:r>
            <a:endParaRPr dirty="0"/>
          </a:p>
        </p:txBody>
      </p:sp>
      <p:sp>
        <p:nvSpPr>
          <p:cNvPr id="439" name="Google Shape;439;p44"/>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40" name="Google Shape;440;p44"/>
          <p:cNvSpPr txBox="1"/>
          <p:nvPr/>
        </p:nvSpPr>
        <p:spPr>
          <a:xfrm>
            <a:off x="914560" y="1146264"/>
            <a:ext cx="5840342" cy="3724056"/>
          </a:xfrm>
          <a:prstGeom prst="rect">
            <a:avLst/>
          </a:prstGeom>
          <a:noFill/>
          <a:ln>
            <a:noFill/>
          </a:ln>
        </p:spPr>
        <p:txBody>
          <a:bodyPr spcFirstLastPara="1" wrap="square" lIns="91425" tIns="45700" rIns="91425" bIns="45700" anchor="t" anchorCtr="0">
            <a:spAutoFit/>
          </a:bodyPr>
          <a:lstStyle/>
          <a:p>
            <a:pPr lvl="0">
              <a:buSzPts val="1800"/>
            </a:pPr>
            <a:r>
              <a:rPr lang="tr-TR" sz="2000" b="1" dirty="0">
                <a:solidFill>
                  <a:schemeClr val="accent1">
                    <a:lumMod val="75000"/>
                  </a:schemeClr>
                </a:solidFill>
              </a:rPr>
              <a:t>3.1 İlk </a:t>
            </a:r>
            <a:r>
              <a:rPr lang="tr-TR" sz="2000" b="1" dirty="0" smtClean="0">
                <a:solidFill>
                  <a:schemeClr val="accent1">
                    <a:lumMod val="75000"/>
                  </a:schemeClr>
                </a:solidFill>
              </a:rPr>
              <a:t>yardım</a:t>
            </a:r>
          </a:p>
          <a:p>
            <a:pPr lvl="0">
              <a:buSzPts val="1800"/>
            </a:pPr>
            <a:endParaRPr lang="tr-TR" sz="1800" dirty="0" smtClean="0">
              <a:solidFill>
                <a:schemeClr val="dk1"/>
              </a:solidFill>
            </a:endParaRPr>
          </a:p>
          <a:p>
            <a:pPr lvl="0">
              <a:buSzPts val="1800"/>
            </a:pPr>
            <a:endParaRPr lang="tr-TR" sz="1800" dirty="0">
              <a:solidFill>
                <a:schemeClr val="dk1"/>
              </a:solidFill>
            </a:endParaRPr>
          </a:p>
          <a:p>
            <a:pPr lvl="0">
              <a:buSzPts val="1800"/>
            </a:pPr>
            <a:r>
              <a:rPr lang="tr-TR" sz="1800" dirty="0" smtClean="0">
                <a:solidFill>
                  <a:schemeClr val="dk1"/>
                </a:solidFill>
              </a:rPr>
              <a:t>İlk </a:t>
            </a:r>
            <a:r>
              <a:rPr lang="tr-TR" sz="1800" dirty="0">
                <a:solidFill>
                  <a:schemeClr val="dk1"/>
                </a:solidFill>
              </a:rPr>
              <a:t>yardım, yaralı bir kişiye derhal verilen acil bakımdır. İlk yardımın amacı, yaralanmayı ve gelecekteki sakatlığı en aza indirmektir. Ciddi durumlarda, mağduru hayatta tutmak için ilk yardım gerekli olabilir</a:t>
            </a:r>
            <a:r>
              <a:rPr lang="tr-TR" sz="1800" dirty="0" smtClean="0">
                <a:solidFill>
                  <a:schemeClr val="dk1"/>
                </a:solidFill>
              </a:rPr>
              <a:t>.</a:t>
            </a:r>
          </a:p>
          <a:p>
            <a:pPr lvl="0">
              <a:buSzPts val="1800"/>
            </a:pPr>
            <a:endParaRPr lang="tr-TR" sz="1800" dirty="0">
              <a:solidFill>
                <a:schemeClr val="dk1"/>
              </a:solidFill>
            </a:endParaRPr>
          </a:p>
          <a:p>
            <a:pPr lvl="0">
              <a:buSzPts val="1800"/>
            </a:pPr>
            <a:r>
              <a:rPr lang="tr-TR" sz="1800" dirty="0" smtClean="0">
                <a:solidFill>
                  <a:schemeClr val="dk1"/>
                </a:solidFill>
              </a:rPr>
              <a:t>Mutfakta </a:t>
            </a:r>
            <a:r>
              <a:rPr lang="tr-TR" sz="1800" dirty="0">
                <a:solidFill>
                  <a:schemeClr val="dk1"/>
                </a:solidFill>
              </a:rPr>
              <a:t>çok sayıda tehlike var. Gerekli özen gösterilmediği takdirde yaralanmalara neden olabilecek çeşitli yerler ve aletler vardır. Ancak bu olduğunda, personelin ilk yardımın nasıl uygulanacağı konusunda bilgi sahibi olması gerekir.</a:t>
            </a:r>
            <a:endParaRPr sz="1800" b="0" i="0" u="none" strike="noStrike" cap="none" dirty="0">
              <a:solidFill>
                <a:schemeClr val="dk1"/>
              </a:solidFill>
              <a:latin typeface="Calibri"/>
              <a:ea typeface="Calibri"/>
              <a:cs typeface="Calibri"/>
              <a:sym typeface="Calibri"/>
            </a:endParaRPr>
          </a:p>
        </p:txBody>
      </p:sp>
      <p:pic>
        <p:nvPicPr>
          <p:cNvPr id="441" name="Google Shape;441;p44" descr="A group of people exercising&#10;&#10;Description automatically generated with low confidence"/>
          <p:cNvPicPr preferRelativeResize="0"/>
          <p:nvPr/>
        </p:nvPicPr>
        <p:blipFill rotWithShape="1">
          <a:blip r:embed="rId3">
            <a:alphaModFix/>
          </a:blip>
          <a:srcRect/>
          <a:stretch/>
        </p:blipFill>
        <p:spPr>
          <a:xfrm>
            <a:off x="6914147" y="1924050"/>
            <a:ext cx="3911600" cy="3009900"/>
          </a:xfrm>
          <a:prstGeom prst="rect">
            <a:avLst/>
          </a:prstGeom>
          <a:noFill/>
          <a:ln>
            <a:noFill/>
          </a:ln>
        </p:spPr>
      </p:pic>
      <p:sp>
        <p:nvSpPr>
          <p:cNvPr id="442" name="Google Shape;442;p44"/>
          <p:cNvSpPr txBox="1"/>
          <p:nvPr/>
        </p:nvSpPr>
        <p:spPr>
          <a:xfrm>
            <a:off x="7090612" y="5550568"/>
            <a:ext cx="32405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7: Reso</a:t>
            </a:r>
            <a:r>
              <a:rPr lang="en-US" sz="1800">
                <a:solidFill>
                  <a:schemeClr val="dk1"/>
                </a:solidFill>
                <a:latin typeface="Calibri"/>
                <a:ea typeface="Calibri"/>
                <a:cs typeface="Calibri"/>
                <a:sym typeface="Calibri"/>
              </a:rPr>
              <a:t>ur</a:t>
            </a:r>
            <a:r>
              <a:rPr lang="en-US" sz="1800" b="0" i="0" u="none" strike="noStrike" cap="none">
                <a:solidFill>
                  <a:schemeClr val="dk1"/>
                </a:solidFill>
                <a:latin typeface="Calibri"/>
                <a:ea typeface="Calibri"/>
                <a:cs typeface="Calibri"/>
                <a:sym typeface="Calibri"/>
              </a:rPr>
              <a:t>ce Freepik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5"/>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48" name="Google Shape;448;p45"/>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49" name="Google Shape;449;p45"/>
          <p:cNvSpPr txBox="1"/>
          <p:nvPr/>
        </p:nvSpPr>
        <p:spPr>
          <a:xfrm>
            <a:off x="838200" y="1024128"/>
            <a:ext cx="10146792" cy="5016718"/>
          </a:xfrm>
          <a:prstGeom prst="rect">
            <a:avLst/>
          </a:prstGeom>
          <a:noFill/>
          <a:ln>
            <a:noFill/>
          </a:ln>
        </p:spPr>
        <p:txBody>
          <a:bodyPr spcFirstLastPara="1" wrap="square" lIns="91425" tIns="45700" rIns="91425" bIns="45700" anchor="t" anchorCtr="0">
            <a:spAutoFit/>
          </a:bodyPr>
          <a:lstStyle/>
          <a:p>
            <a:pPr lvl="0">
              <a:buSzPts val="1800"/>
            </a:pPr>
            <a:r>
              <a:rPr lang="en-US" sz="2000" b="1" dirty="0" err="1">
                <a:solidFill>
                  <a:schemeClr val="dk1"/>
                </a:solidFill>
                <a:latin typeface="Calibri"/>
                <a:ea typeface="Calibri"/>
                <a:cs typeface="Calibri"/>
                <a:sym typeface="Calibri"/>
              </a:rPr>
              <a:t>Mutfak</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kazalarında</a:t>
            </a:r>
            <a:r>
              <a:rPr lang="en-US" sz="2000" b="1" dirty="0">
                <a:solidFill>
                  <a:schemeClr val="dk1"/>
                </a:solidFill>
                <a:latin typeface="Calibri"/>
                <a:ea typeface="Calibri"/>
                <a:cs typeface="Calibri"/>
                <a:sym typeface="Calibri"/>
              </a:rPr>
              <a:t> ilk </a:t>
            </a:r>
            <a:r>
              <a:rPr lang="en-US" sz="2000" b="1" dirty="0" err="1">
                <a:solidFill>
                  <a:schemeClr val="dk1"/>
                </a:solidFill>
                <a:latin typeface="Calibri"/>
                <a:ea typeface="Calibri"/>
                <a:cs typeface="Calibri"/>
                <a:sym typeface="Calibri"/>
              </a:rPr>
              <a:t>yardım</a:t>
            </a:r>
            <a:r>
              <a:rPr lang="en-US" sz="2000" b="1" dirty="0">
                <a:solidFill>
                  <a:schemeClr val="dk1"/>
                </a:solidFill>
                <a:latin typeface="Calibri"/>
                <a:ea typeface="Calibri"/>
                <a:cs typeface="Calibri"/>
                <a:sym typeface="Calibri"/>
              </a:rPr>
              <a:t> </a:t>
            </a:r>
            <a:endParaRPr lang="tr-TR" sz="2000" b="1" dirty="0" smtClean="0">
              <a:solidFill>
                <a:schemeClr val="dk1"/>
              </a:solidFill>
              <a:latin typeface="Calibri"/>
              <a:ea typeface="Calibri"/>
              <a:cs typeface="Calibri"/>
              <a:sym typeface="Calibri"/>
            </a:endParaRPr>
          </a:p>
          <a:p>
            <a:pPr lvl="0">
              <a:buSzPts val="1800"/>
            </a:pPr>
            <a:endParaRPr lang="tr-TR" sz="2000" b="1" dirty="0" smtClean="0">
              <a:solidFill>
                <a:schemeClr val="dk1"/>
              </a:solidFill>
              <a:latin typeface="Calibri"/>
              <a:ea typeface="Calibri"/>
              <a:cs typeface="Calibri"/>
              <a:sym typeface="Calibri"/>
            </a:endParaRPr>
          </a:p>
          <a:p>
            <a:pPr lvl="0">
              <a:buSzPts val="1800"/>
            </a:pPr>
            <a:r>
              <a:rPr lang="en-US" sz="2000" b="1" dirty="0" err="1" smtClean="0">
                <a:solidFill>
                  <a:schemeClr val="dk1"/>
                </a:solidFill>
                <a:latin typeface="Calibri"/>
                <a:ea typeface="Calibri"/>
                <a:cs typeface="Calibri"/>
                <a:sym typeface="Calibri"/>
              </a:rPr>
              <a:t>Kesiklerde</a:t>
            </a:r>
            <a:r>
              <a:rPr lang="en-US" sz="2000" b="1" dirty="0" smtClean="0">
                <a:solidFill>
                  <a:schemeClr val="dk1"/>
                </a:solidFill>
                <a:latin typeface="Calibri"/>
                <a:ea typeface="Calibri"/>
                <a:cs typeface="Calibri"/>
                <a:sym typeface="Calibri"/>
              </a:rPr>
              <a:t> </a:t>
            </a:r>
            <a:r>
              <a:rPr lang="en-US" sz="2000" b="1" dirty="0">
                <a:solidFill>
                  <a:schemeClr val="dk1"/>
                </a:solidFill>
                <a:latin typeface="Calibri"/>
                <a:ea typeface="Calibri"/>
                <a:cs typeface="Calibri"/>
                <a:sym typeface="Calibri"/>
              </a:rPr>
              <a:t>ilk </a:t>
            </a:r>
            <a:r>
              <a:rPr lang="en-US" sz="2000" b="1" dirty="0" err="1">
                <a:solidFill>
                  <a:schemeClr val="dk1"/>
                </a:solidFill>
                <a:latin typeface="Calibri"/>
                <a:ea typeface="Calibri"/>
                <a:cs typeface="Calibri"/>
                <a:sym typeface="Calibri"/>
              </a:rPr>
              <a:t>yardım</a:t>
            </a:r>
            <a:r>
              <a:rPr lang="en-US" sz="2000" b="1" dirty="0" smtClean="0">
                <a:solidFill>
                  <a:schemeClr val="dk1"/>
                </a:solidFill>
                <a:latin typeface="Calibri"/>
                <a:ea typeface="Calibri"/>
                <a:cs typeface="Calibri"/>
                <a:sym typeface="Calibri"/>
              </a:rPr>
              <a:t>:</a:t>
            </a:r>
            <a:endParaRPr lang="tr-TR" sz="2000" b="1" dirty="0" smtClean="0">
              <a:solidFill>
                <a:schemeClr val="dk1"/>
              </a:solidFill>
              <a:latin typeface="Calibri"/>
              <a:ea typeface="Calibri"/>
              <a:cs typeface="Calibri"/>
              <a:sym typeface="Calibri"/>
            </a:endParaRPr>
          </a:p>
          <a:p>
            <a:pPr lvl="0">
              <a:buSzPts val="1800"/>
            </a:pPr>
            <a:r>
              <a:rPr lang="en-US" sz="2000" dirty="0" smtClean="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Su </a:t>
            </a:r>
            <a:r>
              <a:rPr lang="en-US" sz="2000" dirty="0" err="1">
                <a:solidFill>
                  <a:schemeClr val="dk1"/>
                </a:solidFill>
                <a:latin typeface="Calibri"/>
                <a:ea typeface="Calibri"/>
                <a:cs typeface="Calibri"/>
                <a:sym typeface="Calibri"/>
              </a:rPr>
              <a:t>ve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sabunla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temizleyin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kanamayı</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durdurmak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için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kesiğe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temiz</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a:t>
            </a:r>
            <a:r>
              <a:rPr lang="en-US" sz="2000" dirty="0">
                <a:solidFill>
                  <a:schemeClr val="dk1"/>
                </a:solidFill>
                <a:latin typeface="Calibri"/>
                <a:ea typeface="Calibri"/>
                <a:cs typeface="Calibri"/>
                <a:sym typeface="Calibri"/>
              </a:rPr>
              <a:t> bez </a:t>
            </a:r>
            <a:r>
              <a:rPr lang="en-US" sz="2000" dirty="0" err="1">
                <a:solidFill>
                  <a:schemeClr val="dk1"/>
                </a:solidFill>
                <a:latin typeface="Calibri"/>
                <a:ea typeface="Calibri"/>
                <a:cs typeface="Calibri"/>
                <a:sym typeface="Calibri"/>
              </a:rPr>
              <a:t>ve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bandajla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birkaç</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dakika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baskı</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uygulayın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Antibakteriyel</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merhem</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kullan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Küçük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yara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ise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kestiği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üzerine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biraz</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şundan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sür</a:t>
            </a:r>
            <a:r>
              <a:rPr lang="en-US" sz="2000" dirty="0">
                <a:solidFill>
                  <a:schemeClr val="dk1"/>
                </a:solidFill>
                <a:latin typeface="Calibri"/>
                <a:ea typeface="Calibri"/>
                <a:cs typeface="Calibri"/>
                <a:sym typeface="Calibri"/>
              </a:rPr>
              <a:t>. Alanı </a:t>
            </a:r>
            <a:r>
              <a:rPr lang="en-US" sz="2000" dirty="0" err="1">
                <a:solidFill>
                  <a:schemeClr val="dk1"/>
                </a:solidFill>
                <a:latin typeface="Calibri"/>
                <a:ea typeface="Calibri"/>
                <a:cs typeface="Calibri"/>
                <a:sym typeface="Calibri"/>
              </a:rPr>
              <a:t>bir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bandaj</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veya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gazlı</a:t>
            </a:r>
            <a:r>
              <a:rPr lang="en-US" sz="2000" dirty="0">
                <a:solidFill>
                  <a:schemeClr val="dk1"/>
                </a:solidFill>
                <a:latin typeface="Calibri"/>
                <a:ea typeface="Calibri"/>
                <a:cs typeface="Calibri"/>
                <a:sym typeface="Calibri"/>
              </a:rPr>
              <a:t> bez </a:t>
            </a:r>
            <a:r>
              <a:rPr lang="en-US" sz="2000" dirty="0" err="1">
                <a:solidFill>
                  <a:schemeClr val="dk1"/>
                </a:solidFill>
                <a:latin typeface="Calibri"/>
                <a:ea typeface="Calibri"/>
                <a:cs typeface="Calibri"/>
                <a:sym typeface="Calibri"/>
              </a:rPr>
              <a:t>ve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yapışkan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bantla</a:t>
            </a:r>
            <a:r>
              <a:rPr lang="en-US" sz="2000" dirty="0">
                <a:solidFill>
                  <a:schemeClr val="dk1"/>
                </a:solidFill>
                <a:latin typeface="Calibri"/>
                <a:ea typeface="Calibri"/>
                <a:cs typeface="Calibri"/>
                <a:sym typeface="Calibri"/>
              </a:rPr>
              <a:t> </a:t>
            </a:r>
            <a:r>
              <a:rPr lang="en-US" sz="2000" dirty="0" err="1" smtClean="0">
                <a:solidFill>
                  <a:schemeClr val="dk1"/>
                </a:solidFill>
                <a:latin typeface="Calibri"/>
                <a:ea typeface="Calibri"/>
                <a:cs typeface="Calibri"/>
                <a:sym typeface="Calibri"/>
              </a:rPr>
              <a:t>kapatın</a:t>
            </a:r>
            <a:r>
              <a:rPr lang="en-US" sz="2000" dirty="0" smtClean="0">
                <a:solidFill>
                  <a:schemeClr val="dk1"/>
                </a:solidFill>
                <a:latin typeface="Calibri"/>
                <a:ea typeface="Calibri"/>
                <a:cs typeface="Calibri"/>
                <a:sym typeface="Calibri"/>
              </a:rPr>
              <a:t>.</a:t>
            </a:r>
            <a:endParaRPr lang="tr-TR" sz="2000" dirty="0">
              <a:solidFill>
                <a:schemeClr val="dk1"/>
              </a:solidFill>
              <a:latin typeface="Calibri"/>
              <a:ea typeface="Calibri"/>
              <a:cs typeface="Calibri"/>
              <a:sym typeface="Calibri"/>
            </a:endParaRPr>
          </a:p>
          <a:p>
            <a:pPr lvl="0">
              <a:buSzPts val="1800"/>
            </a:pPr>
            <a:endParaRPr lang="tr-TR" sz="2000" b="1" dirty="0" smtClean="0">
              <a:solidFill>
                <a:schemeClr val="dk1"/>
              </a:solidFill>
              <a:latin typeface="Calibri"/>
              <a:ea typeface="Calibri"/>
              <a:cs typeface="Calibri"/>
              <a:sym typeface="Calibri"/>
            </a:endParaRPr>
          </a:p>
          <a:p>
            <a:pPr lvl="0">
              <a:buSzPts val="1800"/>
            </a:pPr>
            <a:r>
              <a:rPr lang="en-US" sz="2000" b="1" dirty="0" err="1" smtClean="0">
                <a:solidFill>
                  <a:schemeClr val="dk1"/>
                </a:solidFill>
                <a:latin typeface="Calibri"/>
                <a:ea typeface="Calibri"/>
                <a:cs typeface="Calibri"/>
                <a:sym typeface="Calibri"/>
              </a:rPr>
              <a:t>Yanıklar</a:t>
            </a:r>
            <a:r>
              <a:rPr lang="en-US" sz="2000" b="1" dirty="0" smtClean="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için</a:t>
            </a:r>
            <a:r>
              <a:rPr lang="en-US" sz="2000" b="1" dirty="0">
                <a:solidFill>
                  <a:schemeClr val="dk1"/>
                </a:solidFill>
                <a:latin typeface="Calibri"/>
                <a:ea typeface="Calibri"/>
                <a:cs typeface="Calibri"/>
                <a:sym typeface="Calibri"/>
              </a:rPr>
              <a:t> ilk </a:t>
            </a:r>
            <a:r>
              <a:rPr lang="en-US" sz="2000" b="1" dirty="0" err="1">
                <a:solidFill>
                  <a:schemeClr val="dk1"/>
                </a:solidFill>
                <a:latin typeface="Calibri"/>
                <a:ea typeface="Calibri"/>
                <a:cs typeface="Calibri"/>
                <a:sym typeface="Calibri"/>
              </a:rPr>
              <a:t>yardım</a:t>
            </a:r>
            <a:r>
              <a:rPr lang="en-US" sz="2000" b="1" dirty="0" smtClean="0">
                <a:solidFill>
                  <a:schemeClr val="dk1"/>
                </a:solidFill>
                <a:latin typeface="Calibri"/>
                <a:ea typeface="Calibri"/>
                <a:cs typeface="Calibri"/>
                <a:sym typeface="Calibri"/>
              </a:rPr>
              <a:t>:</a:t>
            </a:r>
            <a:endParaRPr lang="tr-TR" sz="2000" b="1" dirty="0" smtClean="0">
              <a:solidFill>
                <a:schemeClr val="dk1"/>
              </a:solidFill>
              <a:latin typeface="Calibri"/>
              <a:ea typeface="Calibri"/>
              <a:cs typeface="Calibri"/>
              <a:sym typeface="Calibri"/>
            </a:endParaRPr>
          </a:p>
          <a:p>
            <a:pPr lvl="0">
              <a:buSzPts val="1800"/>
            </a:pPr>
            <a:r>
              <a:rPr lang="en-US" sz="2000" dirty="0" smtClean="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Birinci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derece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yanık</a:t>
            </a:r>
            <a:r>
              <a:rPr lang="en-US" sz="2000" dirty="0">
                <a:solidFill>
                  <a:schemeClr val="dk1"/>
                </a:solidFill>
                <a:latin typeface="Calibri"/>
                <a:ea typeface="Calibri"/>
                <a:cs typeface="Calibri"/>
                <a:sym typeface="Calibri"/>
              </a:rPr>
              <a:t>: Bu </a:t>
            </a:r>
            <a:r>
              <a:rPr lang="en-US" sz="2000" dirty="0" err="1">
                <a:solidFill>
                  <a:schemeClr val="dk1"/>
                </a:solidFill>
                <a:latin typeface="Calibri"/>
                <a:ea typeface="Calibri"/>
                <a:cs typeface="Calibri"/>
                <a:sym typeface="Calibri"/>
              </a:rPr>
              <a:t>sadece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cildin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üst</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tabakasını</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içerir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Tedavi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etmek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için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yanığın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yakınında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bulunan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tüm</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kıyafetleri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veya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takıları</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çıkarın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Yaraya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asla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buz</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yağ</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veya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tereyağı</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sürmeyin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antibiyotik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merhem</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sürmeyin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Temiz</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bandajla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örtün</a:t>
            </a:r>
            <a:r>
              <a:rPr lang="en-US" sz="2000" dirty="0">
                <a:solidFill>
                  <a:schemeClr val="dk1"/>
                </a:solidFill>
                <a:latin typeface="Calibri"/>
                <a:ea typeface="Calibri"/>
                <a:cs typeface="Calibri"/>
                <a:sym typeface="Calibri"/>
              </a:rPr>
              <a:t>. </a:t>
            </a:r>
            <a:endParaRPr lang="tr-TR" sz="2000" dirty="0" smtClean="0">
              <a:solidFill>
                <a:schemeClr val="dk1"/>
              </a:solidFill>
              <a:latin typeface="Calibri"/>
              <a:ea typeface="Calibri"/>
              <a:cs typeface="Calibri"/>
              <a:sym typeface="Calibri"/>
            </a:endParaRPr>
          </a:p>
          <a:p>
            <a:pPr lvl="0">
              <a:buSzPts val="1800"/>
            </a:pPr>
            <a:endParaRPr lang="tr-TR" sz="2000" b="1" dirty="0" smtClean="0">
              <a:solidFill>
                <a:schemeClr val="dk1"/>
              </a:solidFill>
              <a:latin typeface="Calibri"/>
              <a:ea typeface="Calibri"/>
              <a:cs typeface="Calibri"/>
              <a:sym typeface="Calibri"/>
            </a:endParaRPr>
          </a:p>
          <a:p>
            <a:pPr lvl="0">
              <a:buSzPts val="1800"/>
            </a:pPr>
            <a:r>
              <a:rPr lang="en-US" sz="2000" b="1" dirty="0" err="1" smtClean="0">
                <a:solidFill>
                  <a:schemeClr val="dk1"/>
                </a:solidFill>
                <a:latin typeface="Calibri"/>
                <a:ea typeface="Calibri"/>
                <a:cs typeface="Calibri"/>
                <a:sym typeface="Calibri"/>
              </a:rPr>
              <a:t>İkinci</a:t>
            </a:r>
            <a:r>
              <a:rPr lang="en-US" sz="2000" b="1" dirty="0" smtClean="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derece</a:t>
            </a:r>
            <a:r>
              <a:rPr lang="en-US" sz="2000" b="1" dirty="0">
                <a:solidFill>
                  <a:schemeClr val="dk1"/>
                </a:solidFill>
                <a:latin typeface="Calibri"/>
                <a:ea typeface="Calibri"/>
                <a:cs typeface="Calibri"/>
                <a:sym typeface="Calibri"/>
              </a:rPr>
              <a:t> </a:t>
            </a:r>
            <a:r>
              <a:rPr lang="en-US" sz="2000" b="1" dirty="0" err="1">
                <a:solidFill>
                  <a:schemeClr val="dk1"/>
                </a:solidFill>
                <a:latin typeface="Calibri"/>
                <a:ea typeface="Calibri"/>
                <a:cs typeface="Calibri"/>
                <a:sym typeface="Calibri"/>
              </a:rPr>
              <a:t>yanık</a:t>
            </a:r>
            <a:r>
              <a:rPr lang="en-US" sz="2000" b="1" dirty="0">
                <a:solidFill>
                  <a:schemeClr val="dk1"/>
                </a:solidFill>
                <a:latin typeface="Calibri"/>
                <a:ea typeface="Calibri"/>
                <a:cs typeface="Calibri"/>
                <a:sym typeface="Calibri"/>
              </a:rPr>
              <a:t>: </a:t>
            </a:r>
            <a:endParaRPr lang="tr-TR" sz="2000" b="1" dirty="0" smtClean="0">
              <a:solidFill>
                <a:schemeClr val="dk1"/>
              </a:solidFill>
              <a:latin typeface="Calibri"/>
              <a:ea typeface="Calibri"/>
              <a:cs typeface="Calibri"/>
              <a:sym typeface="Calibri"/>
            </a:endParaRPr>
          </a:p>
          <a:p>
            <a:pPr lvl="0">
              <a:buSzPts val="1800"/>
            </a:pPr>
            <a:r>
              <a:rPr lang="en-US" sz="2000" dirty="0" err="1" smtClean="0">
                <a:solidFill>
                  <a:schemeClr val="dk1"/>
                </a:solidFill>
                <a:latin typeface="Calibri"/>
                <a:ea typeface="Calibri"/>
                <a:cs typeface="Calibri"/>
                <a:sym typeface="Calibri"/>
              </a:rPr>
              <a:t>Tedavi</a:t>
            </a:r>
            <a:r>
              <a:rPr lang="en-US" sz="2000" dirty="0" smtClean="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etmek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için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yanmış</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bölgeyi</a:t>
            </a:r>
            <a:r>
              <a:rPr lang="en-US" sz="2000" dirty="0">
                <a:solidFill>
                  <a:schemeClr val="dk1"/>
                </a:solidFill>
                <a:latin typeface="Calibri"/>
                <a:ea typeface="Calibri"/>
                <a:cs typeface="Calibri"/>
                <a:sym typeface="Calibri"/>
              </a:rPr>
              <a:t> 15 </a:t>
            </a:r>
            <a:r>
              <a:rPr lang="en-US" sz="2000" dirty="0" err="1">
                <a:solidFill>
                  <a:schemeClr val="dk1"/>
                </a:solidFill>
                <a:latin typeface="Calibri"/>
                <a:ea typeface="Calibri"/>
                <a:cs typeface="Calibri"/>
                <a:sym typeface="Calibri"/>
              </a:rPr>
              <a:t>ila</a:t>
            </a:r>
            <a:r>
              <a:rPr lang="en-US" sz="2000" dirty="0">
                <a:solidFill>
                  <a:schemeClr val="dk1"/>
                </a:solidFill>
                <a:latin typeface="Calibri"/>
                <a:ea typeface="Calibri"/>
                <a:cs typeface="Calibri"/>
                <a:sym typeface="Calibri"/>
              </a:rPr>
              <a:t> 30 </a:t>
            </a:r>
            <a:r>
              <a:rPr lang="en-US" sz="2000" dirty="0" err="1">
                <a:solidFill>
                  <a:schemeClr val="dk1"/>
                </a:solidFill>
                <a:latin typeface="Calibri"/>
                <a:ea typeface="Calibri"/>
                <a:cs typeface="Calibri"/>
                <a:sym typeface="Calibri"/>
              </a:rPr>
              <a:t>dakika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soğuk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suda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bekletin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Enfeksiyonu</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önlemek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için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antibiyotik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krem</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sürün.Üçüncü</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derece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yanık</a:t>
            </a:r>
            <a:r>
              <a:rPr lang="en-US" sz="2000" dirty="0">
                <a:solidFill>
                  <a:schemeClr val="dk1"/>
                </a:solidFill>
                <a:latin typeface="Calibri"/>
                <a:ea typeface="Calibri"/>
                <a:cs typeface="Calibri"/>
                <a:sym typeface="Calibri"/>
              </a:rPr>
              <a:t> Bu </a:t>
            </a:r>
            <a:r>
              <a:rPr lang="en-US" sz="2000" dirty="0" err="1">
                <a:solidFill>
                  <a:schemeClr val="dk1"/>
                </a:solidFill>
                <a:latin typeface="Calibri"/>
                <a:ea typeface="Calibri"/>
                <a:cs typeface="Calibri"/>
                <a:sym typeface="Calibri"/>
              </a:rPr>
              <a:t>tıbbi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acil</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durumdur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Yarayı</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serin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ıslak</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bir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pansumanla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kapatın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ambulans</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çağırın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veya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en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yakın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acil</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servise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gidin</a:t>
            </a:r>
            <a:r>
              <a:rPr lang="en-US" sz="2000"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lvl="0">
              <a:buClr>
                <a:srgbClr val="4472C4"/>
              </a:buClr>
              <a:buSzPts val="3200"/>
            </a:pPr>
            <a:r>
              <a:rPr lang="tr-TR" sz="3200" b="1" dirty="0">
                <a:solidFill>
                  <a:schemeClr val="accent1">
                    <a:lumMod val="75000"/>
                  </a:schemeClr>
                </a:solidFill>
              </a:rPr>
              <a:t>AMAÇ VE HEDEFLER</a:t>
            </a:r>
            <a:endParaRPr sz="3200" b="1" dirty="0">
              <a:solidFill>
                <a:schemeClr val="accent1">
                  <a:lumMod val="75000"/>
                </a:schemeClr>
              </a:solidFill>
            </a:endParaRPr>
          </a:p>
        </p:txBody>
      </p:sp>
      <p:sp>
        <p:nvSpPr>
          <p:cNvPr id="168" name="Google Shape;168;p5"/>
          <p:cNvSpPr txBox="1">
            <a:spLocks noGrp="1"/>
          </p:cNvSpPr>
          <p:nvPr>
            <p:ph type="body" idx="1"/>
          </p:nvPr>
        </p:nvSpPr>
        <p:spPr>
          <a:xfrm>
            <a:off x="838200" y="1772530"/>
            <a:ext cx="10515600" cy="4404434"/>
          </a:xfrm>
          <a:prstGeom prst="rect">
            <a:avLst/>
          </a:prstGeom>
          <a:noFill/>
          <a:ln>
            <a:noFill/>
          </a:ln>
        </p:spPr>
        <p:txBody>
          <a:bodyPr spcFirstLastPara="1" wrap="square" lIns="91425" tIns="45700" rIns="91425" bIns="45700" anchor="t" anchorCtr="0">
            <a:normAutofit fontScale="77500" lnSpcReduction="20000"/>
          </a:bodyPr>
          <a:lstStyle/>
          <a:p>
            <a:pPr marL="228600" lvl="0" indent="-50800">
              <a:buSzPts val="2800"/>
              <a:buNone/>
            </a:pPr>
            <a:r>
              <a:rPr lang="tr-TR" dirty="0"/>
              <a:t>Bu modülün temel amacı, mutfak sektöründe çalışırken düşük vasıflı göçmenler tarafından aktarılabilecek sosyal beceriler hakkında kapsamlı bilgi vermektir</a:t>
            </a:r>
            <a:r>
              <a:rPr lang="tr-TR" dirty="0" smtClean="0"/>
              <a:t>.</a:t>
            </a:r>
          </a:p>
          <a:p>
            <a:pPr marL="228600" lvl="0" indent="-50800">
              <a:buSzPts val="2800"/>
              <a:buNone/>
            </a:pPr>
            <a:r>
              <a:rPr lang="tr-TR" b="1" dirty="0" smtClean="0"/>
              <a:t>Hedef 1</a:t>
            </a:r>
          </a:p>
          <a:p>
            <a:pPr marL="228600" lvl="0" indent="-50800">
              <a:buSzPts val="2800"/>
              <a:buNone/>
            </a:pPr>
            <a:r>
              <a:rPr lang="tr-TR" dirty="0" smtClean="0"/>
              <a:t>Öğrencilerin </a:t>
            </a:r>
            <a:r>
              <a:rPr lang="tr-TR" dirty="0"/>
              <a:t>kültürel konular, yemek geleneği, ürünler ve yeme alışkanlıkları başlıkları hakkında kapsamlı bilgi edinmelerini sağlayın</a:t>
            </a:r>
            <a:r>
              <a:rPr lang="tr-TR" dirty="0" smtClean="0"/>
              <a:t>.</a:t>
            </a:r>
          </a:p>
          <a:p>
            <a:pPr marL="228600" lvl="0" indent="-50800">
              <a:buSzPts val="2800"/>
              <a:buNone/>
            </a:pPr>
            <a:r>
              <a:rPr lang="tr-TR" b="1" dirty="0" smtClean="0"/>
              <a:t>Hedef 2</a:t>
            </a:r>
          </a:p>
          <a:p>
            <a:pPr marL="228600" lvl="0" indent="-50800">
              <a:buSzPts val="2800"/>
              <a:buNone/>
            </a:pPr>
            <a:r>
              <a:rPr lang="tr-TR" dirty="0" smtClean="0"/>
              <a:t>Öğrencileri</a:t>
            </a:r>
            <a:r>
              <a:rPr lang="tr-TR" dirty="0"/>
              <a:t>, mutfak sektöründe iletişim ve ekip çalışması konusunda yenilikçi ve pratik araçlarla donatın</a:t>
            </a:r>
            <a:r>
              <a:rPr lang="tr-TR" dirty="0" smtClean="0"/>
              <a:t>.</a:t>
            </a:r>
          </a:p>
          <a:p>
            <a:pPr marL="228600" lvl="0" indent="-50800">
              <a:buSzPts val="2800"/>
              <a:buNone/>
            </a:pPr>
            <a:r>
              <a:rPr lang="tr-TR" b="1" dirty="0" smtClean="0"/>
              <a:t>Hedef 3</a:t>
            </a:r>
          </a:p>
          <a:p>
            <a:pPr marL="228600" lvl="0" indent="-50800">
              <a:buSzPts val="2800"/>
              <a:buNone/>
            </a:pPr>
            <a:r>
              <a:rPr lang="tr-TR" dirty="0" smtClean="0"/>
              <a:t>Öğrencilerin </a:t>
            </a:r>
            <a:r>
              <a:rPr lang="tr-TR" dirty="0"/>
              <a:t>ilk yardım ve gıda zehirlenmesi tedavisi, hijyen (genel ve Covid-19 için) konusundaki farkındalığını </a:t>
            </a:r>
            <a:r>
              <a:rPr lang="tr-TR" dirty="0" err="1"/>
              <a:t>artırın.Dahası</a:t>
            </a:r>
            <a:r>
              <a:rPr lang="tr-TR" dirty="0"/>
              <a:t>, bu modüldeki içerik, göçmenlerin sosyal içermesini desteklemeyi ve mutfak sektörüne entegrasyonlarını kolaylaştırmanın ötesinde uzun vadede aileleri, arkadaşları ve akranları ile günlük yaşamdaki etkileşimlerini artırmayı amaçlamaktadır.</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6"/>
          <p:cNvSpPr txBox="1">
            <a:spLocks noGrp="1"/>
          </p:cNvSpPr>
          <p:nvPr>
            <p:ph type="body" idx="1"/>
          </p:nvPr>
        </p:nvSpPr>
        <p:spPr>
          <a:xfrm>
            <a:off x="1215571" y="3173946"/>
            <a:ext cx="10515600" cy="464313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endParaRPr lang="tr-TR" sz="1800" u="sng" dirty="0" smtClean="0">
              <a:solidFill>
                <a:schemeClr val="hlink"/>
              </a:solidFill>
              <a:latin typeface="Arial"/>
              <a:ea typeface="Arial"/>
              <a:cs typeface="Arial"/>
              <a:sym typeface="Arial"/>
              <a:hlinkClick r:id="rId3"/>
            </a:endParaRPr>
          </a:p>
          <a:p>
            <a:pPr marL="228600" lvl="0" indent="-228600" algn="l" rtl="0">
              <a:lnSpc>
                <a:spcPct val="90000"/>
              </a:lnSpc>
              <a:spcBef>
                <a:spcPts val="1000"/>
              </a:spcBef>
              <a:spcAft>
                <a:spcPts val="0"/>
              </a:spcAft>
              <a:buClr>
                <a:schemeClr val="dk1"/>
              </a:buClr>
              <a:buSzPts val="2800"/>
              <a:buChar char="•"/>
            </a:pPr>
            <a:endParaRPr lang="tr-TR" sz="1800" u="sng" dirty="0" smtClean="0">
              <a:solidFill>
                <a:schemeClr val="hlink"/>
              </a:solidFill>
              <a:latin typeface="Arial"/>
              <a:ea typeface="Arial"/>
              <a:cs typeface="Arial"/>
              <a:sym typeface="Arial"/>
              <a:hlinkClick r:id="rId3"/>
            </a:endParaRPr>
          </a:p>
          <a:p>
            <a:pPr marL="228600" lvl="0" indent="-228600" algn="l" rtl="0">
              <a:lnSpc>
                <a:spcPct val="90000"/>
              </a:lnSpc>
              <a:spcBef>
                <a:spcPts val="1000"/>
              </a:spcBef>
              <a:spcAft>
                <a:spcPts val="0"/>
              </a:spcAft>
              <a:buClr>
                <a:schemeClr val="dk1"/>
              </a:buClr>
              <a:buSzPts val="2800"/>
              <a:buChar char="•"/>
            </a:pPr>
            <a:endParaRPr lang="tr-TR" sz="1800" u="sng" dirty="0">
              <a:solidFill>
                <a:schemeClr val="hlink"/>
              </a:solidFill>
              <a:latin typeface="Arial"/>
              <a:ea typeface="Arial"/>
              <a:cs typeface="Arial"/>
              <a:sym typeface="Arial"/>
              <a:hlinkClick r:id="rId3"/>
            </a:endParaRPr>
          </a:p>
          <a:p>
            <a:pPr marL="228600" lvl="0" indent="-228600" algn="l" rtl="0">
              <a:lnSpc>
                <a:spcPct val="90000"/>
              </a:lnSpc>
              <a:spcBef>
                <a:spcPts val="1000"/>
              </a:spcBef>
              <a:spcAft>
                <a:spcPts val="0"/>
              </a:spcAft>
              <a:buClr>
                <a:schemeClr val="dk1"/>
              </a:buClr>
              <a:buSzPts val="2800"/>
              <a:buChar char="•"/>
            </a:pPr>
            <a:endParaRPr lang="tr-TR" sz="1800" u="sng" dirty="0" smtClean="0">
              <a:solidFill>
                <a:schemeClr val="hlink"/>
              </a:solidFill>
              <a:latin typeface="Arial"/>
              <a:ea typeface="Arial"/>
              <a:cs typeface="Arial"/>
              <a:sym typeface="Arial"/>
              <a:hlinkClick r:id="rId3"/>
            </a:endParaRPr>
          </a:p>
          <a:p>
            <a:pPr marL="228600" lvl="0" indent="-228600" algn="l" rtl="0">
              <a:lnSpc>
                <a:spcPct val="90000"/>
              </a:lnSpc>
              <a:spcBef>
                <a:spcPts val="1000"/>
              </a:spcBef>
              <a:spcAft>
                <a:spcPts val="0"/>
              </a:spcAft>
              <a:buClr>
                <a:schemeClr val="dk1"/>
              </a:buClr>
              <a:buSzPts val="2800"/>
              <a:buChar char="•"/>
            </a:pPr>
            <a:endParaRPr lang="tr-TR" sz="1800" u="sng" dirty="0">
              <a:solidFill>
                <a:schemeClr val="hlink"/>
              </a:solidFill>
              <a:latin typeface="Arial"/>
              <a:ea typeface="Arial"/>
              <a:cs typeface="Arial"/>
              <a:sym typeface="Arial"/>
              <a:hlinkClick r:id="rId3"/>
            </a:endParaRPr>
          </a:p>
          <a:p>
            <a:pPr marL="228600" lvl="0" indent="-228600" algn="l" rtl="0">
              <a:lnSpc>
                <a:spcPct val="90000"/>
              </a:lnSpc>
              <a:spcBef>
                <a:spcPts val="1000"/>
              </a:spcBef>
              <a:spcAft>
                <a:spcPts val="0"/>
              </a:spcAft>
              <a:buClr>
                <a:schemeClr val="dk1"/>
              </a:buClr>
              <a:buSzPts val="2800"/>
              <a:buChar char="•"/>
            </a:pPr>
            <a:endParaRPr lang="tr-TR" sz="1800" u="sng" dirty="0" smtClean="0">
              <a:solidFill>
                <a:schemeClr val="hlink"/>
              </a:solidFill>
              <a:latin typeface="Arial"/>
              <a:ea typeface="Arial"/>
              <a:cs typeface="Arial"/>
              <a:sym typeface="Arial"/>
              <a:hlinkClick r:id="rId3"/>
            </a:endParaRPr>
          </a:p>
          <a:p>
            <a:pPr marL="228600" lvl="0" indent="-228600" algn="l" rtl="0">
              <a:lnSpc>
                <a:spcPct val="90000"/>
              </a:lnSpc>
              <a:spcBef>
                <a:spcPts val="1000"/>
              </a:spcBef>
              <a:spcAft>
                <a:spcPts val="0"/>
              </a:spcAft>
              <a:buClr>
                <a:schemeClr val="dk1"/>
              </a:buClr>
              <a:buSzPts val="2800"/>
              <a:buChar char="•"/>
            </a:pPr>
            <a:r>
              <a:rPr lang="en-US" sz="1800" u="sng" dirty="0" smtClean="0">
                <a:solidFill>
                  <a:schemeClr val="hlink"/>
                </a:solidFill>
                <a:latin typeface="Arial"/>
                <a:ea typeface="Arial"/>
                <a:cs typeface="Arial"/>
                <a:sym typeface="Arial"/>
                <a:hlinkClick r:id="rId3"/>
              </a:rPr>
              <a:t>https</a:t>
            </a:r>
            <a:r>
              <a:rPr lang="en-US" sz="1800" u="sng" dirty="0">
                <a:solidFill>
                  <a:schemeClr val="hlink"/>
                </a:solidFill>
                <a:latin typeface="Arial"/>
                <a:ea typeface="Arial"/>
                <a:cs typeface="Arial"/>
                <a:sym typeface="Arial"/>
                <a:hlinkClick r:id="rId3"/>
              </a:rPr>
              <a:t>://www.youtube.com/watch?v=qahukkDYFbk</a:t>
            </a:r>
            <a:r>
              <a:rPr lang="en-US" sz="1800" dirty="0">
                <a:latin typeface="Arial"/>
                <a:ea typeface="Arial"/>
                <a:cs typeface="Arial"/>
                <a:sym typeface="Arial"/>
              </a:rPr>
              <a:t> </a:t>
            </a:r>
            <a:endParaRPr sz="1800" dirty="0">
              <a:latin typeface="Arial"/>
              <a:ea typeface="Arial"/>
              <a:cs typeface="Arial"/>
              <a:sym typeface="Arial"/>
            </a:endParaRPr>
          </a:p>
          <a:p>
            <a:pPr marL="228600" lvl="0" indent="-114300" algn="l" rtl="0">
              <a:lnSpc>
                <a:spcPct val="90000"/>
              </a:lnSpc>
              <a:spcBef>
                <a:spcPts val="1000"/>
              </a:spcBef>
              <a:spcAft>
                <a:spcPts val="0"/>
              </a:spcAft>
              <a:buClr>
                <a:schemeClr val="dk1"/>
              </a:buClr>
              <a:buSzPts val="1800"/>
              <a:buNone/>
            </a:pPr>
            <a:endParaRPr sz="1800" dirty="0">
              <a:latin typeface="Arial"/>
              <a:ea typeface="Arial"/>
              <a:cs typeface="Arial"/>
              <a:sym typeface="Arial"/>
            </a:endParaRPr>
          </a:p>
        </p:txBody>
      </p:sp>
      <p:sp>
        <p:nvSpPr>
          <p:cNvPr id="2" name="Metin kutusu 1"/>
          <p:cNvSpPr txBox="1"/>
          <p:nvPr/>
        </p:nvSpPr>
        <p:spPr>
          <a:xfrm>
            <a:off x="1132114" y="1175657"/>
            <a:ext cx="9521372" cy="3046988"/>
          </a:xfrm>
          <a:prstGeom prst="rect">
            <a:avLst/>
          </a:prstGeom>
          <a:noFill/>
        </p:spPr>
        <p:txBody>
          <a:bodyPr wrap="square" rtlCol="0">
            <a:spAutoFit/>
          </a:bodyPr>
          <a:lstStyle/>
          <a:p>
            <a:r>
              <a:rPr lang="tr-TR" sz="2400" b="1" dirty="0"/>
              <a:t>Göz yaralanmaları için ilk yardım: </a:t>
            </a:r>
            <a:endParaRPr lang="tr-TR" sz="2400" b="1" dirty="0" smtClean="0"/>
          </a:p>
          <a:p>
            <a:r>
              <a:rPr lang="tr-TR" sz="2400" dirty="0" smtClean="0"/>
              <a:t>Lavabonun </a:t>
            </a:r>
            <a:r>
              <a:rPr lang="tr-TR" sz="2400" dirty="0"/>
              <a:t>üzerine eğilin ve gözün üzerine hafifçe ılık su dökün. 15 dakikaya kadar suyla yıkamaya devam edin. Diğer gözü korumak için kapatın. Gözünde bir kesik var. Yıkamayın veya basınç uygulamayın. Gözünüze bir cisim sıkışmış gibi bir his varsa. Onu çıkarmaya, ovalamaya veya baskı uygulamaya çalışmayın</a:t>
            </a:r>
            <a:r>
              <a:rPr lang="tr-TR" sz="2400" dirty="0" smtClean="0"/>
              <a:t>.</a:t>
            </a:r>
          </a:p>
          <a:p>
            <a:r>
              <a:rPr lang="tr-TR" sz="2400" dirty="0" smtClean="0"/>
              <a:t>İlk </a:t>
            </a:r>
            <a:r>
              <a:rPr lang="tr-TR" sz="2400" dirty="0"/>
              <a:t>yardım kapsamlı bir konu olduğundan, bu videoyu izlemek, bu konuda ayrıntılı bilgi almak için etkili olabilir.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7"/>
          <p:cNvSpPr txBox="1">
            <a:spLocks noGrp="1"/>
          </p:cNvSpPr>
          <p:nvPr>
            <p:ph type="body" idx="1"/>
          </p:nvPr>
        </p:nvSpPr>
        <p:spPr>
          <a:xfrm>
            <a:off x="838200" y="1957136"/>
            <a:ext cx="10515600" cy="4219827"/>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tr-TR" sz="1800" b="1" dirty="0">
                <a:latin typeface="Arial"/>
                <a:ea typeface="Arial"/>
                <a:cs typeface="Arial"/>
                <a:sym typeface="Arial"/>
              </a:rPr>
              <a:t>Düşmeler için ilk yardım</a:t>
            </a:r>
            <a:r>
              <a:rPr lang="tr-TR" sz="1800" b="1" dirty="0" smtClean="0">
                <a:latin typeface="Arial"/>
                <a:ea typeface="Arial"/>
                <a:cs typeface="Arial"/>
                <a:sym typeface="Arial"/>
              </a:rPr>
              <a:t>:</a:t>
            </a:r>
          </a:p>
          <a:p>
            <a:pPr marL="228600" lvl="0" indent="-228600">
              <a:spcBef>
                <a:spcPts val="0"/>
              </a:spcBef>
            </a:pPr>
            <a:endParaRPr lang="tr-TR" sz="1800" dirty="0">
              <a:latin typeface="Arial"/>
              <a:ea typeface="Arial"/>
              <a:cs typeface="Arial"/>
              <a:sym typeface="Arial"/>
            </a:endParaRPr>
          </a:p>
          <a:p>
            <a:pPr marL="228600" lvl="0" indent="-228600">
              <a:lnSpc>
                <a:spcPct val="150000"/>
              </a:lnSpc>
              <a:spcBef>
                <a:spcPts val="0"/>
              </a:spcBef>
            </a:pPr>
            <a:r>
              <a:rPr lang="tr-TR" sz="1800" dirty="0" smtClean="0">
                <a:latin typeface="Arial"/>
                <a:ea typeface="Arial"/>
                <a:cs typeface="Arial"/>
                <a:sym typeface="Arial"/>
              </a:rPr>
              <a:t> </a:t>
            </a:r>
            <a:r>
              <a:rPr lang="tr-TR" sz="1800" dirty="0">
                <a:latin typeface="Arial"/>
                <a:ea typeface="Arial"/>
                <a:cs typeface="Arial"/>
                <a:sym typeface="Arial"/>
              </a:rPr>
              <a:t>Ayağa kalkmadan önce incinmediğinizden emin olun. Yanlış yoldan kalkmak, yaralanmayı daha da kötüleştirebilir. Yavaşça ellerinize ve dizlerinize doğru kaldırın. Bir sandalyeye sürünerek kendinizi yukarı çekmeye çalışın. Kendi başınıza kalkamazsanız, yardım için bağırın </a:t>
            </a:r>
            <a:r>
              <a:rPr lang="tr-TR" sz="1800" dirty="0" smtClean="0">
                <a:latin typeface="Arial"/>
                <a:ea typeface="Arial"/>
                <a:cs typeface="Arial"/>
                <a:sym typeface="Arial"/>
              </a:rPr>
              <a:t>veya</a:t>
            </a:r>
          </a:p>
          <a:p>
            <a:pPr marL="228600" lvl="0" indent="-228600">
              <a:lnSpc>
                <a:spcPct val="150000"/>
              </a:lnSpc>
              <a:spcBef>
                <a:spcPts val="0"/>
              </a:spcBef>
            </a:pPr>
            <a:r>
              <a:rPr lang="tr-TR" sz="1800" dirty="0" smtClean="0">
                <a:latin typeface="Arial"/>
                <a:ea typeface="Arial"/>
                <a:cs typeface="Arial"/>
                <a:sym typeface="Arial"/>
              </a:rPr>
              <a:t>İlk </a:t>
            </a:r>
            <a:r>
              <a:rPr lang="tr-TR" sz="1800" dirty="0">
                <a:latin typeface="Arial"/>
                <a:ea typeface="Arial"/>
                <a:cs typeface="Arial"/>
                <a:sym typeface="Arial"/>
              </a:rPr>
              <a:t>yardım mutfakta mutfak altında toplanır Kesikler için ilk yardım: </a:t>
            </a:r>
            <a:endParaRPr lang="tr-TR" sz="1800" dirty="0" smtClean="0">
              <a:latin typeface="Arial"/>
              <a:ea typeface="Arial"/>
              <a:cs typeface="Arial"/>
              <a:sym typeface="Arial"/>
            </a:endParaRPr>
          </a:p>
          <a:p>
            <a:pPr marL="228600" lvl="0" indent="-228600">
              <a:lnSpc>
                <a:spcPct val="150000"/>
              </a:lnSpc>
              <a:spcBef>
                <a:spcPts val="0"/>
              </a:spcBef>
            </a:pPr>
            <a:r>
              <a:rPr lang="tr-TR" sz="1800" dirty="0" smtClean="0">
                <a:latin typeface="Arial"/>
                <a:ea typeface="Arial"/>
                <a:cs typeface="Arial"/>
                <a:sym typeface="Arial"/>
              </a:rPr>
              <a:t>Su </a:t>
            </a:r>
            <a:r>
              <a:rPr lang="tr-TR" sz="1800" dirty="0">
                <a:latin typeface="Arial"/>
                <a:ea typeface="Arial"/>
                <a:cs typeface="Arial"/>
                <a:sym typeface="Arial"/>
              </a:rPr>
              <a:t>ve sabunla temizleyin, kanamayı durdurmak için kesiğe birkaç dakika temiz bir bez ve bandajla baskı uygulayın. </a:t>
            </a:r>
            <a:r>
              <a:rPr lang="tr-TR" sz="1800" dirty="0" err="1">
                <a:latin typeface="Arial"/>
                <a:ea typeface="Arial"/>
                <a:cs typeface="Arial"/>
                <a:sym typeface="Arial"/>
              </a:rPr>
              <a:t>Antibakteriyel</a:t>
            </a:r>
            <a:r>
              <a:rPr lang="tr-TR" sz="1800" dirty="0">
                <a:latin typeface="Arial"/>
                <a:ea typeface="Arial"/>
                <a:cs typeface="Arial"/>
                <a:sym typeface="Arial"/>
              </a:rPr>
              <a:t> merhem kullan. Küçük bir yara ise, kestiği üzerine biraz şundan sür. Alanı bir bandaj veya gazlı bez ve yapışkan bantla kapatın.</a:t>
            </a:r>
            <a:endParaRPr sz="1800" dirty="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8"/>
          <p:cNvSpPr txBox="1">
            <a:spLocks noGrp="1"/>
          </p:cNvSpPr>
          <p:nvPr>
            <p:ph type="body" idx="1"/>
          </p:nvPr>
        </p:nvSpPr>
        <p:spPr>
          <a:xfrm>
            <a:off x="838200" y="2210540"/>
            <a:ext cx="4503821"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65" name="Google Shape;465;p48"/>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66" name="Google Shape;466;p48"/>
          <p:cNvSpPr txBox="1"/>
          <p:nvPr/>
        </p:nvSpPr>
        <p:spPr>
          <a:xfrm>
            <a:off x="1074821" y="1299411"/>
            <a:ext cx="4267200" cy="2862282"/>
          </a:xfrm>
          <a:prstGeom prst="rect">
            <a:avLst/>
          </a:prstGeom>
          <a:noFill/>
          <a:ln>
            <a:noFill/>
          </a:ln>
        </p:spPr>
        <p:txBody>
          <a:bodyPr spcFirstLastPara="1" wrap="square" lIns="91425" tIns="45700" rIns="91425" bIns="45700" anchor="t" anchorCtr="0">
            <a:spAutoFit/>
          </a:bodyPr>
          <a:lstStyle/>
          <a:p>
            <a:pPr lvl="0">
              <a:buSzPts val="1800"/>
            </a:pPr>
            <a:r>
              <a:rPr lang="en-US" sz="1800" dirty="0">
                <a:solidFill>
                  <a:schemeClr val="dk1"/>
                </a:solidFill>
              </a:rPr>
              <a:t>İlk </a:t>
            </a:r>
            <a:r>
              <a:rPr lang="en-US" sz="1800" dirty="0" err="1">
                <a:solidFill>
                  <a:schemeClr val="dk1"/>
                </a:solidFill>
              </a:rPr>
              <a:t>yardım</a:t>
            </a:r>
            <a:r>
              <a:rPr lang="en-US" sz="1800" dirty="0">
                <a:solidFill>
                  <a:schemeClr val="dk1"/>
                </a:solidFill>
              </a:rPr>
              <a:t> </a:t>
            </a:r>
            <a:r>
              <a:rPr lang="en-US" sz="1800" dirty="0" err="1">
                <a:solidFill>
                  <a:schemeClr val="dk1"/>
                </a:solidFill>
              </a:rPr>
              <a:t>malzemelerinin</a:t>
            </a:r>
            <a:r>
              <a:rPr lang="en-US" sz="1800" dirty="0">
                <a:solidFill>
                  <a:schemeClr val="dk1"/>
                </a:solidFill>
              </a:rPr>
              <a:t> </a:t>
            </a:r>
            <a:r>
              <a:rPr lang="en-US" sz="1800" dirty="0" err="1">
                <a:solidFill>
                  <a:schemeClr val="dk1"/>
                </a:solidFill>
              </a:rPr>
              <a:t>hazır</a:t>
            </a:r>
            <a:r>
              <a:rPr lang="en-US" sz="1800" dirty="0">
                <a:solidFill>
                  <a:schemeClr val="dk1"/>
                </a:solidFill>
              </a:rPr>
              <a:t> </a:t>
            </a:r>
            <a:r>
              <a:rPr lang="en-US" sz="1800" dirty="0" err="1">
                <a:solidFill>
                  <a:schemeClr val="dk1"/>
                </a:solidFill>
              </a:rPr>
              <a:t>olduğundan</a:t>
            </a:r>
            <a:r>
              <a:rPr lang="en-US" sz="1800" dirty="0">
                <a:solidFill>
                  <a:schemeClr val="dk1"/>
                </a:solidFill>
              </a:rPr>
              <a:t> </a:t>
            </a:r>
            <a:r>
              <a:rPr lang="en-US" sz="1800" dirty="0" err="1">
                <a:solidFill>
                  <a:schemeClr val="dk1"/>
                </a:solidFill>
              </a:rPr>
              <a:t>emin</a:t>
            </a:r>
            <a:r>
              <a:rPr lang="en-US" sz="1800" dirty="0">
                <a:solidFill>
                  <a:schemeClr val="dk1"/>
                </a:solidFill>
              </a:rPr>
              <a:t> </a:t>
            </a:r>
            <a:r>
              <a:rPr lang="en-US" sz="1800" dirty="0" err="1" smtClean="0">
                <a:solidFill>
                  <a:schemeClr val="dk1"/>
                </a:solidFill>
              </a:rPr>
              <a:t>olu</a:t>
            </a:r>
            <a:r>
              <a:rPr lang="tr-TR" sz="1800" dirty="0" smtClean="0">
                <a:solidFill>
                  <a:schemeClr val="dk1"/>
                </a:solidFill>
              </a:rPr>
              <a:t>n</a:t>
            </a:r>
          </a:p>
          <a:p>
            <a:pPr lvl="0">
              <a:buSzPts val="1800"/>
            </a:pPr>
            <a:endParaRPr lang="tr-TR" sz="1800" dirty="0">
              <a:solidFill>
                <a:schemeClr val="dk1"/>
              </a:solidFill>
            </a:endParaRPr>
          </a:p>
          <a:p>
            <a:pPr lvl="0">
              <a:buSzPts val="1800"/>
            </a:pPr>
            <a:r>
              <a:rPr lang="en-US" sz="1800" dirty="0" smtClean="0">
                <a:solidFill>
                  <a:schemeClr val="dk1"/>
                </a:solidFill>
              </a:rPr>
              <a:t> </a:t>
            </a:r>
            <a:r>
              <a:rPr lang="en-US" sz="1800" dirty="0">
                <a:solidFill>
                  <a:schemeClr val="dk1"/>
                </a:solidFill>
              </a:rPr>
              <a:t>İlk </a:t>
            </a:r>
            <a:r>
              <a:rPr lang="en-US" sz="1800" dirty="0" err="1">
                <a:solidFill>
                  <a:schemeClr val="dk1"/>
                </a:solidFill>
              </a:rPr>
              <a:t>yardım</a:t>
            </a:r>
            <a:r>
              <a:rPr lang="en-US" sz="1800" dirty="0">
                <a:solidFill>
                  <a:schemeClr val="dk1"/>
                </a:solidFill>
              </a:rPr>
              <a:t> </a:t>
            </a:r>
            <a:r>
              <a:rPr lang="en-US" sz="1800" dirty="0" err="1">
                <a:solidFill>
                  <a:schemeClr val="dk1"/>
                </a:solidFill>
              </a:rPr>
              <a:t>çantası</a:t>
            </a:r>
            <a:r>
              <a:rPr lang="en-US" sz="1800" dirty="0">
                <a:solidFill>
                  <a:schemeClr val="dk1"/>
                </a:solidFill>
              </a:rPr>
              <a:t> </a:t>
            </a:r>
            <a:r>
              <a:rPr lang="en-US" sz="1800" dirty="0" err="1">
                <a:solidFill>
                  <a:schemeClr val="dk1"/>
                </a:solidFill>
              </a:rPr>
              <a:t>malzemeleri</a:t>
            </a:r>
            <a:r>
              <a:rPr lang="en-US" sz="1800" dirty="0">
                <a:solidFill>
                  <a:schemeClr val="dk1"/>
                </a:solidFill>
              </a:rPr>
              <a:t> </a:t>
            </a:r>
            <a:r>
              <a:rPr lang="en-US" sz="1800" dirty="0" err="1">
                <a:solidFill>
                  <a:schemeClr val="dk1"/>
                </a:solidFill>
              </a:rPr>
              <a:t>beş</a:t>
            </a:r>
            <a:r>
              <a:rPr lang="en-US" sz="1800" dirty="0">
                <a:solidFill>
                  <a:schemeClr val="dk1"/>
                </a:solidFill>
              </a:rPr>
              <a:t> </a:t>
            </a:r>
            <a:r>
              <a:rPr lang="en-US" sz="1800" dirty="0" err="1">
                <a:solidFill>
                  <a:schemeClr val="dk1"/>
                </a:solidFill>
              </a:rPr>
              <a:t>yaralanma</a:t>
            </a:r>
            <a:r>
              <a:rPr lang="en-US" sz="1800" dirty="0">
                <a:solidFill>
                  <a:schemeClr val="dk1"/>
                </a:solidFill>
              </a:rPr>
              <a:t> </a:t>
            </a:r>
            <a:r>
              <a:rPr lang="en-US" sz="1800" dirty="0" err="1">
                <a:solidFill>
                  <a:schemeClr val="dk1"/>
                </a:solidFill>
              </a:rPr>
              <a:t>alanını</a:t>
            </a:r>
            <a:r>
              <a:rPr lang="en-US" sz="1800" dirty="0">
                <a:solidFill>
                  <a:schemeClr val="dk1"/>
                </a:solidFill>
              </a:rPr>
              <a:t> </a:t>
            </a:r>
            <a:r>
              <a:rPr lang="en-US" sz="1800" dirty="0" err="1">
                <a:solidFill>
                  <a:schemeClr val="dk1"/>
                </a:solidFill>
              </a:rPr>
              <a:t>kapsamalıdır</a:t>
            </a:r>
            <a:r>
              <a:rPr lang="en-US" sz="1800" dirty="0" smtClean="0">
                <a:solidFill>
                  <a:schemeClr val="dk1"/>
                </a:solidFill>
              </a:rPr>
              <a:t>:</a:t>
            </a:r>
            <a:endParaRPr lang="tr-TR" sz="1800" dirty="0" smtClean="0">
              <a:solidFill>
                <a:schemeClr val="dk1"/>
              </a:solidFill>
            </a:endParaRPr>
          </a:p>
          <a:p>
            <a:pPr lvl="0">
              <a:buSzPts val="1800"/>
            </a:pPr>
            <a:endParaRPr lang="tr-TR" sz="1800" dirty="0">
              <a:solidFill>
                <a:schemeClr val="dk1"/>
              </a:solidFill>
            </a:endParaRPr>
          </a:p>
          <a:p>
            <a:pPr lvl="0">
              <a:buSzPts val="1800"/>
            </a:pPr>
            <a:r>
              <a:rPr lang="en-US" sz="1800" dirty="0" smtClean="0">
                <a:solidFill>
                  <a:schemeClr val="dk1"/>
                </a:solidFill>
              </a:rPr>
              <a:t> </a:t>
            </a:r>
            <a:r>
              <a:rPr lang="en-US" sz="1800" dirty="0" err="1">
                <a:solidFill>
                  <a:schemeClr val="dk1"/>
                </a:solidFill>
              </a:rPr>
              <a:t>Büyük</a:t>
            </a:r>
            <a:r>
              <a:rPr lang="en-US" sz="1800" dirty="0">
                <a:solidFill>
                  <a:schemeClr val="dk1"/>
                </a:solidFill>
              </a:rPr>
              <a:t> </a:t>
            </a:r>
            <a:r>
              <a:rPr lang="en-US" sz="1800" dirty="0" err="1">
                <a:solidFill>
                  <a:schemeClr val="dk1"/>
                </a:solidFill>
              </a:rPr>
              <a:t>yaralanmalar</a:t>
            </a:r>
            <a:r>
              <a:rPr lang="en-US" sz="1800" dirty="0">
                <a:solidFill>
                  <a:schemeClr val="dk1"/>
                </a:solidFill>
              </a:rPr>
              <a:t> </a:t>
            </a:r>
            <a:r>
              <a:rPr lang="en-US" sz="1800" dirty="0" err="1">
                <a:solidFill>
                  <a:schemeClr val="dk1"/>
                </a:solidFill>
              </a:rPr>
              <a:t>veya</a:t>
            </a:r>
            <a:r>
              <a:rPr lang="en-US" sz="1800" dirty="0">
                <a:solidFill>
                  <a:schemeClr val="dk1"/>
                </a:solidFill>
              </a:rPr>
              <a:t> </a:t>
            </a:r>
            <a:r>
              <a:rPr lang="en-US" sz="1800" dirty="0" err="1">
                <a:solidFill>
                  <a:schemeClr val="dk1"/>
                </a:solidFill>
              </a:rPr>
              <a:t>travma</a:t>
            </a:r>
            <a:r>
              <a:rPr lang="en-US" sz="1800" dirty="0">
                <a:solidFill>
                  <a:schemeClr val="dk1"/>
                </a:solidFill>
              </a:rPr>
              <a:t> </a:t>
            </a:r>
            <a:r>
              <a:rPr lang="en-US" sz="1800" dirty="0" err="1">
                <a:solidFill>
                  <a:schemeClr val="dk1"/>
                </a:solidFill>
              </a:rPr>
              <a:t>Makas</a:t>
            </a:r>
            <a:r>
              <a:rPr lang="en-US" sz="1800" dirty="0">
                <a:solidFill>
                  <a:schemeClr val="dk1"/>
                </a:solidFill>
              </a:rPr>
              <a:t> </a:t>
            </a:r>
            <a:r>
              <a:rPr lang="en-US" sz="1800" dirty="0" err="1">
                <a:solidFill>
                  <a:schemeClr val="dk1"/>
                </a:solidFill>
              </a:rPr>
              <a:t>Forseps</a:t>
            </a:r>
            <a:r>
              <a:rPr lang="en-US" sz="1800" dirty="0">
                <a:solidFill>
                  <a:schemeClr val="dk1"/>
                </a:solidFill>
              </a:rPr>
              <a:t> </a:t>
            </a:r>
            <a:r>
              <a:rPr lang="en-US" sz="1800" dirty="0" err="1">
                <a:solidFill>
                  <a:schemeClr val="dk1"/>
                </a:solidFill>
              </a:rPr>
              <a:t>Gazlı</a:t>
            </a:r>
            <a:r>
              <a:rPr lang="en-US" sz="1800" dirty="0">
                <a:solidFill>
                  <a:schemeClr val="dk1"/>
                </a:solidFill>
              </a:rPr>
              <a:t> </a:t>
            </a:r>
            <a:r>
              <a:rPr lang="en-US" sz="1800" dirty="0" err="1">
                <a:solidFill>
                  <a:schemeClr val="dk1"/>
                </a:solidFill>
              </a:rPr>
              <a:t>bezler</a:t>
            </a:r>
            <a:r>
              <a:rPr lang="en-US" sz="1800" dirty="0">
                <a:solidFill>
                  <a:schemeClr val="dk1"/>
                </a:solidFill>
              </a:rPr>
              <a:t> </a:t>
            </a:r>
            <a:r>
              <a:rPr lang="en-US" sz="1800" dirty="0" err="1">
                <a:solidFill>
                  <a:schemeClr val="dk1"/>
                </a:solidFill>
              </a:rPr>
              <a:t>Yapışkan</a:t>
            </a:r>
            <a:r>
              <a:rPr lang="en-US" sz="1800" dirty="0">
                <a:solidFill>
                  <a:schemeClr val="dk1"/>
                </a:solidFill>
              </a:rPr>
              <a:t> </a:t>
            </a:r>
            <a:r>
              <a:rPr lang="en-US" sz="1800" dirty="0" err="1">
                <a:solidFill>
                  <a:schemeClr val="dk1"/>
                </a:solidFill>
              </a:rPr>
              <a:t>bant</a:t>
            </a:r>
            <a:r>
              <a:rPr lang="en-US" sz="1800" dirty="0">
                <a:solidFill>
                  <a:schemeClr val="dk1"/>
                </a:solidFill>
              </a:rPr>
              <a:t> CPR </a:t>
            </a:r>
            <a:r>
              <a:rPr lang="en-US" sz="1800" dirty="0" err="1">
                <a:solidFill>
                  <a:schemeClr val="dk1"/>
                </a:solidFill>
              </a:rPr>
              <a:t>için</a:t>
            </a:r>
            <a:r>
              <a:rPr lang="en-US" sz="1800" dirty="0">
                <a:solidFill>
                  <a:schemeClr val="dk1"/>
                </a:solidFill>
              </a:rPr>
              <a:t> </a:t>
            </a:r>
            <a:r>
              <a:rPr lang="en-US" sz="1800" dirty="0" err="1">
                <a:solidFill>
                  <a:schemeClr val="dk1"/>
                </a:solidFill>
              </a:rPr>
              <a:t>Turnike</a:t>
            </a:r>
            <a:r>
              <a:rPr lang="en-US" sz="1800" dirty="0">
                <a:solidFill>
                  <a:schemeClr val="dk1"/>
                </a:solidFill>
              </a:rPr>
              <a:t> </a:t>
            </a:r>
            <a:r>
              <a:rPr lang="en-US" sz="1800" dirty="0" err="1">
                <a:solidFill>
                  <a:schemeClr val="dk1"/>
                </a:solidFill>
              </a:rPr>
              <a:t>Ağız</a:t>
            </a:r>
            <a:r>
              <a:rPr lang="en-US" sz="1800" dirty="0">
                <a:solidFill>
                  <a:schemeClr val="dk1"/>
                </a:solidFill>
              </a:rPr>
              <a:t> </a:t>
            </a:r>
            <a:r>
              <a:rPr lang="en-US" sz="1800" dirty="0" err="1">
                <a:solidFill>
                  <a:schemeClr val="dk1"/>
                </a:solidFill>
              </a:rPr>
              <a:t>bariyeri</a:t>
            </a:r>
            <a:r>
              <a:rPr lang="en-US" sz="1800" dirty="0">
                <a:solidFill>
                  <a:schemeClr val="dk1"/>
                </a:solidFill>
              </a:rPr>
              <a:t> İlk </a:t>
            </a:r>
            <a:r>
              <a:rPr lang="en-US" sz="1800" dirty="0" err="1">
                <a:solidFill>
                  <a:schemeClr val="dk1"/>
                </a:solidFill>
              </a:rPr>
              <a:t>yardım</a:t>
            </a:r>
            <a:r>
              <a:rPr lang="en-US" sz="1800" dirty="0">
                <a:solidFill>
                  <a:schemeClr val="dk1"/>
                </a:solidFill>
              </a:rPr>
              <a:t> </a:t>
            </a:r>
            <a:r>
              <a:rPr lang="en-US" sz="1800" dirty="0" err="1">
                <a:solidFill>
                  <a:schemeClr val="dk1"/>
                </a:solidFill>
              </a:rPr>
              <a:t>kılavuzu</a:t>
            </a:r>
            <a:endParaRPr sz="1800" b="0" i="0" u="none" strike="noStrike" cap="none" dirty="0">
              <a:solidFill>
                <a:schemeClr val="dk1"/>
              </a:solidFill>
              <a:latin typeface="Calibri"/>
              <a:ea typeface="Calibri"/>
              <a:cs typeface="Calibri"/>
              <a:sym typeface="Calibri"/>
            </a:endParaRPr>
          </a:p>
        </p:txBody>
      </p:sp>
      <p:pic>
        <p:nvPicPr>
          <p:cNvPr id="467" name="Google Shape;467;p48" descr="A picture containing text, first-aid kit&#10;&#10;Description automatically generated"/>
          <p:cNvPicPr preferRelativeResize="0"/>
          <p:nvPr/>
        </p:nvPicPr>
        <p:blipFill rotWithShape="1">
          <a:blip r:embed="rId3">
            <a:alphaModFix/>
          </a:blip>
          <a:srcRect/>
          <a:stretch/>
        </p:blipFill>
        <p:spPr>
          <a:xfrm>
            <a:off x="6096000" y="1577458"/>
            <a:ext cx="4267200" cy="3703083"/>
          </a:xfrm>
          <a:prstGeom prst="rect">
            <a:avLst/>
          </a:prstGeom>
          <a:noFill/>
          <a:ln>
            <a:noFill/>
          </a:ln>
        </p:spPr>
      </p:pic>
      <p:sp>
        <p:nvSpPr>
          <p:cNvPr id="468" name="Google Shape;468;p48"/>
          <p:cNvSpPr txBox="1"/>
          <p:nvPr/>
        </p:nvSpPr>
        <p:spPr>
          <a:xfrm>
            <a:off x="7218947" y="5614738"/>
            <a:ext cx="27271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Picture:8 Resource 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9"/>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74" name="Google Shape;474;p49"/>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75" name="Google Shape;475;p49"/>
          <p:cNvSpPr txBox="1"/>
          <p:nvPr/>
        </p:nvSpPr>
        <p:spPr>
          <a:xfrm>
            <a:off x="1126878" y="1508351"/>
            <a:ext cx="4888992" cy="3416279"/>
          </a:xfrm>
          <a:prstGeom prst="rect">
            <a:avLst/>
          </a:prstGeom>
          <a:noFill/>
          <a:ln>
            <a:noFill/>
          </a:ln>
        </p:spPr>
        <p:txBody>
          <a:bodyPr spcFirstLastPara="1" wrap="square" lIns="91425" tIns="45700" rIns="91425" bIns="45700" anchor="t" anchorCtr="0">
            <a:spAutoFit/>
          </a:bodyPr>
          <a:lstStyle/>
          <a:p>
            <a:pPr lvl="0">
              <a:buSzPts val="1800"/>
            </a:pPr>
            <a:r>
              <a:rPr lang="en-US" sz="1800" dirty="0" err="1">
                <a:solidFill>
                  <a:schemeClr val="dk1"/>
                </a:solidFill>
              </a:rPr>
              <a:t>Küçük</a:t>
            </a:r>
            <a:r>
              <a:rPr lang="en-US" sz="1800" dirty="0">
                <a:solidFill>
                  <a:schemeClr val="dk1"/>
                </a:solidFill>
              </a:rPr>
              <a:t> </a:t>
            </a:r>
            <a:r>
              <a:rPr lang="en-US" sz="1800" dirty="0" err="1">
                <a:solidFill>
                  <a:schemeClr val="dk1"/>
                </a:solidFill>
              </a:rPr>
              <a:t>yaralanmalar</a:t>
            </a:r>
            <a:r>
              <a:rPr lang="en-US" sz="1800" dirty="0">
                <a:solidFill>
                  <a:schemeClr val="dk1"/>
                </a:solidFill>
              </a:rPr>
              <a:t> (</a:t>
            </a:r>
            <a:r>
              <a:rPr lang="en-US" sz="1800" dirty="0" err="1">
                <a:solidFill>
                  <a:schemeClr val="dk1"/>
                </a:solidFill>
              </a:rPr>
              <a:t>küçük</a:t>
            </a:r>
            <a:r>
              <a:rPr lang="en-US" sz="1800" dirty="0">
                <a:solidFill>
                  <a:schemeClr val="dk1"/>
                </a:solidFill>
              </a:rPr>
              <a:t> </a:t>
            </a:r>
            <a:r>
              <a:rPr lang="en-US" sz="1800" dirty="0" err="1">
                <a:solidFill>
                  <a:schemeClr val="dk1"/>
                </a:solidFill>
              </a:rPr>
              <a:t>kesikler</a:t>
            </a:r>
            <a:r>
              <a:rPr lang="en-US" sz="1800" dirty="0">
                <a:solidFill>
                  <a:schemeClr val="dk1"/>
                </a:solidFill>
              </a:rPr>
              <a:t> </a:t>
            </a:r>
            <a:r>
              <a:rPr lang="en-US" sz="1800" dirty="0" err="1">
                <a:solidFill>
                  <a:schemeClr val="dk1"/>
                </a:solidFill>
              </a:rPr>
              <a:t>ve</a:t>
            </a:r>
            <a:r>
              <a:rPr lang="en-US" sz="1800" dirty="0">
                <a:solidFill>
                  <a:schemeClr val="dk1"/>
                </a:solidFill>
              </a:rPr>
              <a:t> </a:t>
            </a:r>
            <a:r>
              <a:rPr lang="en-US" sz="1800" dirty="0" err="1">
                <a:solidFill>
                  <a:schemeClr val="dk1"/>
                </a:solidFill>
              </a:rPr>
              <a:t>sıyrıklar</a:t>
            </a:r>
            <a:r>
              <a:rPr lang="en-US" sz="1800" dirty="0">
                <a:solidFill>
                  <a:schemeClr val="dk1"/>
                </a:solidFill>
              </a:rPr>
              <a:t>) </a:t>
            </a:r>
            <a:endParaRPr lang="tr-TR" sz="1800" dirty="0" smtClean="0">
              <a:solidFill>
                <a:schemeClr val="dk1"/>
              </a:solidFill>
            </a:endParaRPr>
          </a:p>
          <a:p>
            <a:pPr lvl="0">
              <a:buSzPts val="1800"/>
            </a:pPr>
            <a:endParaRPr lang="tr-TR" sz="1800" dirty="0">
              <a:solidFill>
                <a:schemeClr val="dk1"/>
              </a:solidFill>
            </a:endParaRPr>
          </a:p>
          <a:p>
            <a:pPr lvl="0">
              <a:buSzPts val="1800"/>
            </a:pPr>
            <a:r>
              <a:rPr lang="en-US" sz="1800" dirty="0" err="1" smtClean="0">
                <a:solidFill>
                  <a:schemeClr val="dk1"/>
                </a:solidFill>
              </a:rPr>
              <a:t>Mavi</a:t>
            </a:r>
            <a:r>
              <a:rPr lang="en-US" sz="1800" dirty="0" smtClean="0">
                <a:solidFill>
                  <a:schemeClr val="dk1"/>
                </a:solidFill>
              </a:rPr>
              <a:t> </a:t>
            </a:r>
            <a:r>
              <a:rPr lang="en-US" sz="1800" dirty="0" err="1" smtClean="0">
                <a:solidFill>
                  <a:schemeClr val="dk1"/>
                </a:solidFill>
              </a:rPr>
              <a:t>bandajlar</a:t>
            </a:r>
            <a:endParaRPr lang="tr-TR" sz="1800" dirty="0" smtClean="0">
              <a:solidFill>
                <a:schemeClr val="dk1"/>
              </a:solidFill>
            </a:endParaRPr>
          </a:p>
          <a:p>
            <a:pPr lvl="0">
              <a:buSzPts val="1800"/>
            </a:pPr>
            <a:r>
              <a:rPr lang="en-US" sz="1800" dirty="0" smtClean="0">
                <a:solidFill>
                  <a:schemeClr val="dk1"/>
                </a:solidFill>
              </a:rPr>
              <a:t> </a:t>
            </a:r>
            <a:r>
              <a:rPr lang="en-US" sz="1800" dirty="0" err="1">
                <a:solidFill>
                  <a:schemeClr val="dk1"/>
                </a:solidFill>
              </a:rPr>
              <a:t>Mavi</a:t>
            </a:r>
            <a:r>
              <a:rPr lang="en-US" sz="1800" dirty="0">
                <a:solidFill>
                  <a:schemeClr val="dk1"/>
                </a:solidFill>
              </a:rPr>
              <a:t> </a:t>
            </a:r>
            <a:r>
              <a:rPr lang="en-US" sz="1800" dirty="0" err="1">
                <a:solidFill>
                  <a:schemeClr val="dk1"/>
                </a:solidFill>
              </a:rPr>
              <a:t>parmak</a:t>
            </a:r>
            <a:r>
              <a:rPr lang="en-US" sz="1800" dirty="0">
                <a:solidFill>
                  <a:schemeClr val="dk1"/>
                </a:solidFill>
              </a:rPr>
              <a:t> </a:t>
            </a:r>
            <a:r>
              <a:rPr lang="en-US" sz="1800" dirty="0" err="1">
                <a:solidFill>
                  <a:schemeClr val="dk1"/>
                </a:solidFill>
              </a:rPr>
              <a:t>kılıfları</a:t>
            </a:r>
            <a:r>
              <a:rPr lang="en-US" sz="1800" dirty="0">
                <a:solidFill>
                  <a:schemeClr val="dk1"/>
                </a:solidFill>
              </a:rPr>
              <a:t> </a:t>
            </a:r>
            <a:endParaRPr lang="tr-TR" sz="1800" dirty="0" smtClean="0">
              <a:solidFill>
                <a:schemeClr val="dk1"/>
              </a:solidFill>
            </a:endParaRPr>
          </a:p>
          <a:p>
            <a:pPr lvl="0">
              <a:buSzPts val="1800"/>
            </a:pPr>
            <a:r>
              <a:rPr lang="en-US" sz="1800" dirty="0" err="1" smtClean="0">
                <a:solidFill>
                  <a:schemeClr val="dk1"/>
                </a:solidFill>
              </a:rPr>
              <a:t>Soğuk</a:t>
            </a:r>
            <a:r>
              <a:rPr lang="en-US" sz="1800" dirty="0" smtClean="0">
                <a:solidFill>
                  <a:schemeClr val="dk1"/>
                </a:solidFill>
              </a:rPr>
              <a:t> </a:t>
            </a:r>
            <a:r>
              <a:rPr lang="en-US" sz="1800" dirty="0" err="1" smtClean="0">
                <a:solidFill>
                  <a:schemeClr val="dk1"/>
                </a:solidFill>
              </a:rPr>
              <a:t>paketler</a:t>
            </a:r>
            <a:endParaRPr lang="tr-TR" sz="1800" dirty="0" smtClean="0">
              <a:solidFill>
                <a:schemeClr val="dk1"/>
              </a:solidFill>
            </a:endParaRPr>
          </a:p>
          <a:p>
            <a:pPr lvl="0">
              <a:buSzPts val="1800"/>
            </a:pPr>
            <a:r>
              <a:rPr lang="en-US" sz="1800" dirty="0" smtClean="0">
                <a:solidFill>
                  <a:schemeClr val="dk1"/>
                </a:solidFill>
              </a:rPr>
              <a:t> </a:t>
            </a:r>
            <a:r>
              <a:rPr lang="en-US" sz="1800" dirty="0" err="1">
                <a:solidFill>
                  <a:schemeClr val="dk1"/>
                </a:solidFill>
              </a:rPr>
              <a:t>Antiseptik</a:t>
            </a:r>
            <a:r>
              <a:rPr lang="en-US" sz="1800" dirty="0">
                <a:solidFill>
                  <a:schemeClr val="dk1"/>
                </a:solidFill>
              </a:rPr>
              <a:t> </a:t>
            </a:r>
            <a:r>
              <a:rPr lang="en-US" sz="1800" dirty="0" err="1">
                <a:solidFill>
                  <a:schemeClr val="dk1"/>
                </a:solidFill>
              </a:rPr>
              <a:t>mendiller</a:t>
            </a:r>
            <a:r>
              <a:rPr lang="en-US" sz="1800" dirty="0">
                <a:solidFill>
                  <a:schemeClr val="dk1"/>
                </a:solidFill>
              </a:rPr>
              <a:t> </a:t>
            </a:r>
            <a:endParaRPr lang="tr-TR" sz="1800" dirty="0" smtClean="0">
              <a:solidFill>
                <a:schemeClr val="dk1"/>
              </a:solidFill>
            </a:endParaRPr>
          </a:p>
          <a:p>
            <a:pPr lvl="0">
              <a:buSzPts val="1800"/>
            </a:pPr>
            <a:r>
              <a:rPr lang="en-US" sz="1800" dirty="0" smtClean="0">
                <a:solidFill>
                  <a:schemeClr val="dk1"/>
                </a:solidFill>
              </a:rPr>
              <a:t>El </a:t>
            </a:r>
            <a:r>
              <a:rPr lang="en-US" sz="1800" dirty="0" err="1">
                <a:solidFill>
                  <a:schemeClr val="dk1"/>
                </a:solidFill>
              </a:rPr>
              <a:t>dezenfektanı</a:t>
            </a:r>
            <a:r>
              <a:rPr lang="en-US" sz="1800" dirty="0">
                <a:solidFill>
                  <a:schemeClr val="dk1"/>
                </a:solidFill>
              </a:rPr>
              <a:t> </a:t>
            </a:r>
            <a:endParaRPr lang="tr-TR" sz="1800" dirty="0" smtClean="0">
              <a:solidFill>
                <a:schemeClr val="dk1"/>
              </a:solidFill>
            </a:endParaRPr>
          </a:p>
          <a:p>
            <a:pPr lvl="0">
              <a:buSzPts val="1800"/>
            </a:pPr>
            <a:r>
              <a:rPr lang="en-US" sz="1800" dirty="0" err="1" smtClean="0">
                <a:solidFill>
                  <a:schemeClr val="dk1"/>
                </a:solidFill>
              </a:rPr>
              <a:t>Vücut</a:t>
            </a:r>
            <a:r>
              <a:rPr lang="en-US" sz="1800" dirty="0" smtClean="0">
                <a:solidFill>
                  <a:schemeClr val="dk1"/>
                </a:solidFill>
              </a:rPr>
              <a:t> </a:t>
            </a:r>
            <a:r>
              <a:rPr lang="en-US" sz="1800" dirty="0" err="1">
                <a:solidFill>
                  <a:schemeClr val="dk1"/>
                </a:solidFill>
              </a:rPr>
              <a:t>sıvısı</a:t>
            </a:r>
            <a:r>
              <a:rPr lang="en-US" sz="1800" dirty="0">
                <a:solidFill>
                  <a:schemeClr val="dk1"/>
                </a:solidFill>
              </a:rPr>
              <a:t> </a:t>
            </a:r>
            <a:r>
              <a:rPr lang="en-US" sz="1800" dirty="0" err="1">
                <a:solidFill>
                  <a:schemeClr val="dk1"/>
                </a:solidFill>
              </a:rPr>
              <a:t>temizleme</a:t>
            </a:r>
            <a:r>
              <a:rPr lang="en-US" sz="1800" dirty="0">
                <a:solidFill>
                  <a:schemeClr val="dk1"/>
                </a:solidFill>
              </a:rPr>
              <a:t> </a:t>
            </a:r>
            <a:r>
              <a:rPr lang="en-US" sz="1800" dirty="0" err="1" smtClean="0">
                <a:solidFill>
                  <a:schemeClr val="dk1"/>
                </a:solidFill>
              </a:rPr>
              <a:t>kiti</a:t>
            </a:r>
            <a:endParaRPr lang="tr-TR" sz="1800" dirty="0" smtClean="0">
              <a:solidFill>
                <a:schemeClr val="dk1"/>
              </a:solidFill>
            </a:endParaRPr>
          </a:p>
          <a:p>
            <a:pPr lvl="0">
              <a:buSzPts val="1800"/>
            </a:pPr>
            <a:r>
              <a:rPr lang="en-US" sz="1800" dirty="0" err="1" smtClean="0">
                <a:solidFill>
                  <a:schemeClr val="dk1"/>
                </a:solidFill>
              </a:rPr>
              <a:t>Eyecare</a:t>
            </a:r>
            <a:r>
              <a:rPr lang="en-US" sz="1800" dirty="0" smtClean="0">
                <a:solidFill>
                  <a:schemeClr val="dk1"/>
                </a:solidFill>
              </a:rPr>
              <a:t> </a:t>
            </a:r>
            <a:r>
              <a:rPr lang="en-US" sz="1800" dirty="0" err="1">
                <a:solidFill>
                  <a:schemeClr val="dk1"/>
                </a:solidFill>
              </a:rPr>
              <a:t>Göz</a:t>
            </a:r>
            <a:r>
              <a:rPr lang="en-US" sz="1800" dirty="0">
                <a:solidFill>
                  <a:schemeClr val="dk1"/>
                </a:solidFill>
              </a:rPr>
              <a:t> </a:t>
            </a:r>
            <a:r>
              <a:rPr lang="en-US" sz="1800" dirty="0" err="1">
                <a:solidFill>
                  <a:schemeClr val="dk1"/>
                </a:solidFill>
              </a:rPr>
              <a:t>yıkama</a:t>
            </a:r>
            <a:r>
              <a:rPr lang="en-US" sz="1800" dirty="0">
                <a:solidFill>
                  <a:schemeClr val="dk1"/>
                </a:solidFill>
              </a:rPr>
              <a:t> </a:t>
            </a:r>
            <a:r>
              <a:rPr lang="en-US" sz="1800" dirty="0" err="1">
                <a:solidFill>
                  <a:schemeClr val="dk1"/>
                </a:solidFill>
              </a:rPr>
              <a:t>istasyonu</a:t>
            </a:r>
            <a:r>
              <a:rPr lang="en-US" sz="1800" dirty="0">
                <a:solidFill>
                  <a:schemeClr val="dk1"/>
                </a:solidFill>
              </a:rPr>
              <a:t> </a:t>
            </a:r>
            <a:r>
              <a:rPr lang="en-US" sz="1800" dirty="0" err="1">
                <a:solidFill>
                  <a:schemeClr val="dk1"/>
                </a:solidFill>
              </a:rPr>
              <a:t>çözelti</a:t>
            </a:r>
            <a:r>
              <a:rPr lang="en-US" sz="1800" dirty="0">
                <a:solidFill>
                  <a:schemeClr val="dk1"/>
                </a:solidFill>
              </a:rPr>
              <a:t> </a:t>
            </a:r>
            <a:r>
              <a:rPr lang="en-US" sz="1800" dirty="0" err="1">
                <a:solidFill>
                  <a:schemeClr val="dk1"/>
                </a:solidFill>
              </a:rPr>
              <a:t>doldurur</a:t>
            </a:r>
            <a:r>
              <a:rPr lang="en-US" sz="1800" dirty="0">
                <a:solidFill>
                  <a:schemeClr val="dk1"/>
                </a:solidFill>
              </a:rPr>
              <a:t> </a:t>
            </a:r>
            <a:endParaRPr lang="tr-TR" sz="1800" dirty="0" smtClean="0">
              <a:solidFill>
                <a:schemeClr val="dk1"/>
              </a:solidFill>
            </a:endParaRPr>
          </a:p>
          <a:p>
            <a:pPr lvl="0">
              <a:buSzPts val="1800"/>
            </a:pPr>
            <a:r>
              <a:rPr lang="en-US" sz="1800" dirty="0" err="1" smtClean="0">
                <a:solidFill>
                  <a:schemeClr val="dk1"/>
                </a:solidFill>
              </a:rPr>
              <a:t>Göz</a:t>
            </a:r>
            <a:r>
              <a:rPr lang="en-US" sz="1800" dirty="0" smtClean="0">
                <a:solidFill>
                  <a:schemeClr val="dk1"/>
                </a:solidFill>
              </a:rPr>
              <a:t> </a:t>
            </a:r>
            <a:r>
              <a:rPr lang="en-US" sz="1800" dirty="0" err="1">
                <a:solidFill>
                  <a:schemeClr val="dk1"/>
                </a:solidFill>
              </a:rPr>
              <a:t>pedleri</a:t>
            </a:r>
            <a:endParaRPr sz="1800" b="0" i="0" u="none" strike="noStrike" cap="none" dirty="0">
              <a:solidFill>
                <a:schemeClr val="dk1"/>
              </a:solidFill>
              <a:latin typeface="Calibri"/>
              <a:ea typeface="Calibri"/>
              <a:cs typeface="Calibri"/>
              <a:sym typeface="Calibri"/>
            </a:endParaRPr>
          </a:p>
        </p:txBody>
      </p:sp>
      <p:sp>
        <p:nvSpPr>
          <p:cNvPr id="476" name="Google Shape;476;p49"/>
          <p:cNvSpPr txBox="1"/>
          <p:nvPr/>
        </p:nvSpPr>
        <p:spPr>
          <a:xfrm>
            <a:off x="6304547" y="1719072"/>
            <a:ext cx="4010528" cy="3754834"/>
          </a:xfrm>
          <a:prstGeom prst="rect">
            <a:avLst/>
          </a:prstGeom>
          <a:noFill/>
          <a:ln>
            <a:noFill/>
          </a:ln>
        </p:spPr>
        <p:txBody>
          <a:bodyPr spcFirstLastPara="1" wrap="square" lIns="91425" tIns="45700" rIns="91425" bIns="45700" anchor="t" anchorCtr="0">
            <a:spAutoFit/>
          </a:bodyPr>
          <a:lstStyle/>
          <a:p>
            <a:pPr lvl="0">
              <a:buSzPts val="1800"/>
            </a:pPr>
            <a:r>
              <a:rPr lang="tr-TR" sz="2000" dirty="0">
                <a:solidFill>
                  <a:schemeClr val="dk1"/>
                </a:solidFill>
                <a:latin typeface="Calibri"/>
                <a:ea typeface="Calibri"/>
                <a:cs typeface="Calibri"/>
                <a:sym typeface="Calibri"/>
              </a:rPr>
              <a:t>Yanık </a:t>
            </a:r>
            <a:r>
              <a:rPr lang="tr-TR" sz="2000" dirty="0" smtClean="0">
                <a:solidFill>
                  <a:schemeClr val="dk1"/>
                </a:solidFill>
                <a:latin typeface="Calibri"/>
                <a:ea typeface="Calibri"/>
                <a:cs typeface="Calibri"/>
                <a:sym typeface="Calibri"/>
              </a:rPr>
              <a:t>bakımı</a:t>
            </a:r>
          </a:p>
          <a:p>
            <a:pPr lvl="0">
              <a:buSzPts val="1800"/>
            </a:pPr>
            <a:r>
              <a:rPr lang="tr-TR" sz="2000" dirty="0" smtClean="0">
                <a:solidFill>
                  <a:schemeClr val="dk1"/>
                </a:solidFill>
                <a:latin typeface="Calibri"/>
                <a:ea typeface="Calibri"/>
                <a:cs typeface="Calibri"/>
                <a:sym typeface="Calibri"/>
              </a:rPr>
              <a:t>Yanma </a:t>
            </a:r>
            <a:r>
              <a:rPr lang="tr-TR" sz="2000" dirty="0">
                <a:solidFill>
                  <a:schemeClr val="dk1"/>
                </a:solidFill>
                <a:latin typeface="Calibri"/>
                <a:ea typeface="Calibri"/>
                <a:cs typeface="Calibri"/>
                <a:sym typeface="Calibri"/>
              </a:rPr>
              <a:t>spreyi </a:t>
            </a:r>
            <a:endParaRPr lang="tr-TR" sz="2000" dirty="0" smtClean="0">
              <a:solidFill>
                <a:schemeClr val="dk1"/>
              </a:solidFill>
              <a:latin typeface="Calibri"/>
              <a:ea typeface="Calibri"/>
              <a:cs typeface="Calibri"/>
              <a:sym typeface="Calibri"/>
            </a:endParaRPr>
          </a:p>
          <a:p>
            <a:pPr lvl="0">
              <a:buSzPts val="1800"/>
            </a:pPr>
            <a:r>
              <a:rPr lang="tr-TR" sz="2000" dirty="0" smtClean="0">
                <a:solidFill>
                  <a:schemeClr val="dk1"/>
                </a:solidFill>
                <a:latin typeface="Calibri"/>
                <a:ea typeface="Calibri"/>
                <a:cs typeface="Calibri"/>
                <a:sym typeface="Calibri"/>
              </a:rPr>
              <a:t>Yanık </a:t>
            </a:r>
            <a:r>
              <a:rPr lang="tr-TR" sz="2000" dirty="0">
                <a:solidFill>
                  <a:schemeClr val="dk1"/>
                </a:solidFill>
                <a:latin typeface="Calibri"/>
                <a:ea typeface="Calibri"/>
                <a:cs typeface="Calibri"/>
                <a:sym typeface="Calibri"/>
              </a:rPr>
              <a:t>kremi </a:t>
            </a:r>
            <a:endParaRPr lang="tr-TR" sz="2000" dirty="0" smtClean="0">
              <a:solidFill>
                <a:schemeClr val="dk1"/>
              </a:solidFill>
              <a:latin typeface="Calibri"/>
              <a:ea typeface="Calibri"/>
              <a:cs typeface="Calibri"/>
              <a:sym typeface="Calibri"/>
            </a:endParaRPr>
          </a:p>
          <a:p>
            <a:pPr lvl="0">
              <a:buSzPts val="1800"/>
            </a:pPr>
            <a:r>
              <a:rPr lang="tr-TR" sz="2000" dirty="0" smtClean="0">
                <a:solidFill>
                  <a:schemeClr val="dk1"/>
                </a:solidFill>
                <a:latin typeface="Calibri"/>
                <a:ea typeface="Calibri"/>
                <a:cs typeface="Calibri"/>
                <a:sym typeface="Calibri"/>
              </a:rPr>
              <a:t>Yanık </a:t>
            </a:r>
            <a:r>
              <a:rPr lang="tr-TR" sz="2000" dirty="0">
                <a:solidFill>
                  <a:schemeClr val="dk1"/>
                </a:solidFill>
                <a:latin typeface="Calibri"/>
                <a:ea typeface="Calibri"/>
                <a:cs typeface="Calibri"/>
                <a:sym typeface="Calibri"/>
              </a:rPr>
              <a:t>sargısı</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b="0" i="0" u="none" strike="noStrike" cap="none" dirty="0">
              <a:solidFill>
                <a:schemeClr val="dk1"/>
              </a:solidFill>
              <a:latin typeface="Calibri"/>
              <a:ea typeface="Calibri"/>
              <a:cs typeface="Calibri"/>
              <a:sym typeface="Calibri"/>
            </a:endParaRPr>
          </a:p>
          <a:p>
            <a:pPr lvl="0">
              <a:buSzPts val="1800"/>
            </a:pPr>
            <a:r>
              <a:rPr lang="tr-TR" sz="2000" dirty="0">
                <a:solidFill>
                  <a:schemeClr val="dk1"/>
                </a:solidFill>
                <a:latin typeface="Calibri"/>
                <a:ea typeface="Calibri"/>
                <a:cs typeface="Calibri"/>
                <a:sym typeface="Calibri"/>
              </a:rPr>
              <a:t>Çalışan konforu / rahatlığı Soğuk / alerji tedavileri </a:t>
            </a:r>
            <a:endParaRPr lang="tr-TR" sz="2000" dirty="0" smtClean="0">
              <a:solidFill>
                <a:schemeClr val="dk1"/>
              </a:solidFill>
              <a:latin typeface="Calibri"/>
              <a:ea typeface="Calibri"/>
              <a:cs typeface="Calibri"/>
              <a:sym typeface="Calibri"/>
            </a:endParaRPr>
          </a:p>
          <a:p>
            <a:pPr lvl="0">
              <a:buSzPts val="1800"/>
            </a:pPr>
            <a:r>
              <a:rPr lang="tr-TR" sz="2000" dirty="0" smtClean="0">
                <a:solidFill>
                  <a:schemeClr val="dk1"/>
                </a:solidFill>
                <a:latin typeface="Calibri"/>
                <a:ea typeface="Calibri"/>
                <a:cs typeface="Calibri"/>
                <a:sym typeface="Calibri"/>
              </a:rPr>
              <a:t>Ağrı kesiciler</a:t>
            </a:r>
          </a:p>
          <a:p>
            <a:pPr lvl="0">
              <a:buSzPts val="1800"/>
            </a:pPr>
            <a:r>
              <a:rPr lang="tr-TR" sz="2000" dirty="0" smtClean="0">
                <a:solidFill>
                  <a:schemeClr val="dk1"/>
                </a:solidFill>
                <a:latin typeface="Calibri"/>
                <a:ea typeface="Calibri"/>
                <a:cs typeface="Calibri"/>
                <a:sym typeface="Calibri"/>
              </a:rPr>
              <a:t> </a:t>
            </a:r>
            <a:r>
              <a:rPr lang="tr-TR" sz="2000" dirty="0" err="1">
                <a:solidFill>
                  <a:schemeClr val="dk1"/>
                </a:solidFill>
                <a:latin typeface="Calibri"/>
                <a:ea typeface="Calibri"/>
                <a:cs typeface="Calibri"/>
                <a:sym typeface="Calibri"/>
              </a:rPr>
              <a:t>Antasitler</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0"/>
          <p:cNvSpPr txBox="1">
            <a:spLocks noGrp="1"/>
          </p:cNvSpPr>
          <p:nvPr>
            <p:ph type="body" idx="1"/>
          </p:nvPr>
        </p:nvSpPr>
        <p:spPr>
          <a:xfrm>
            <a:off x="838200" y="2210540"/>
            <a:ext cx="5873885"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82" name="Google Shape;482;p50"/>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83" name="Google Shape;483;p50"/>
          <p:cNvSpPr txBox="1"/>
          <p:nvPr/>
        </p:nvSpPr>
        <p:spPr>
          <a:xfrm>
            <a:off x="1058780" y="681037"/>
            <a:ext cx="1014679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484" name="Google Shape;484;p50"/>
          <p:cNvSpPr txBox="1"/>
          <p:nvPr/>
        </p:nvSpPr>
        <p:spPr>
          <a:xfrm>
            <a:off x="1207007" y="1155032"/>
            <a:ext cx="5291069" cy="4893607"/>
          </a:xfrm>
          <a:prstGeom prst="rect">
            <a:avLst/>
          </a:prstGeom>
          <a:noFill/>
          <a:ln>
            <a:noFill/>
          </a:ln>
        </p:spPr>
        <p:txBody>
          <a:bodyPr spcFirstLastPara="1" wrap="square" lIns="91425" tIns="45700" rIns="91425" bIns="45700" anchor="t" anchorCtr="0">
            <a:spAutoFit/>
          </a:bodyPr>
          <a:lstStyle/>
          <a:p>
            <a:pPr lvl="0">
              <a:buSzPts val="1800"/>
            </a:pPr>
            <a:r>
              <a:rPr lang="en-US" sz="2400" b="1" dirty="0">
                <a:solidFill>
                  <a:schemeClr val="accent1">
                    <a:lumMod val="75000"/>
                  </a:schemeClr>
                </a:solidFill>
                <a:latin typeface="Calibri"/>
                <a:ea typeface="Calibri"/>
                <a:cs typeface="Calibri"/>
                <a:sym typeface="Calibri"/>
              </a:rPr>
              <a:t>3.2. Gıda </a:t>
            </a:r>
            <a:r>
              <a:rPr lang="en-US" sz="2400" b="1" dirty="0" err="1" smtClean="0">
                <a:solidFill>
                  <a:schemeClr val="accent1">
                    <a:lumMod val="75000"/>
                  </a:schemeClr>
                </a:solidFill>
                <a:latin typeface="Calibri"/>
                <a:ea typeface="Calibri"/>
                <a:cs typeface="Calibri"/>
                <a:sym typeface="Calibri"/>
              </a:rPr>
              <a:t>zehirlenmesi</a:t>
            </a:r>
            <a:endParaRPr lang="tr-TR" sz="2400" b="1" dirty="0" smtClean="0">
              <a:solidFill>
                <a:schemeClr val="accent1">
                  <a:lumMod val="75000"/>
                </a:schemeClr>
              </a:solidFill>
              <a:latin typeface="Calibri"/>
              <a:ea typeface="Calibri"/>
              <a:cs typeface="Calibri"/>
              <a:sym typeface="Calibri"/>
            </a:endParaRPr>
          </a:p>
          <a:p>
            <a:pPr lvl="0">
              <a:buSzPts val="1800"/>
            </a:pPr>
            <a:r>
              <a:rPr lang="en-US" sz="1800" dirty="0" smtClean="0">
                <a:solidFill>
                  <a:schemeClr val="dk1"/>
                </a:solidFill>
                <a:latin typeface="Calibri"/>
                <a:ea typeface="Calibri"/>
                <a:cs typeface="Calibri"/>
                <a:sym typeface="Calibri"/>
              </a:rPr>
              <a:t>Gıda </a:t>
            </a:r>
            <a:r>
              <a:rPr lang="en-US" sz="1800" dirty="0" err="1">
                <a:solidFill>
                  <a:schemeClr val="dk1"/>
                </a:solidFill>
                <a:latin typeface="Calibri"/>
                <a:ea typeface="Calibri"/>
                <a:cs typeface="Calibri"/>
                <a:sym typeface="Calibri"/>
              </a:rPr>
              <a:t>kaynaklı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hastalık</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olarak</a:t>
            </a:r>
            <a:r>
              <a:rPr lang="en-US" sz="1800" dirty="0">
                <a:solidFill>
                  <a:schemeClr val="dk1"/>
                </a:solidFill>
                <a:latin typeface="Calibri"/>
                <a:ea typeface="Calibri"/>
                <a:cs typeface="Calibri"/>
                <a:sym typeface="Calibri"/>
              </a:rPr>
              <a:t> da </a:t>
            </a:r>
            <a:r>
              <a:rPr lang="en-US" sz="1800" dirty="0" err="1">
                <a:solidFill>
                  <a:schemeClr val="dk1"/>
                </a:solidFill>
                <a:latin typeface="Calibri"/>
                <a:ea typeface="Calibri"/>
                <a:cs typeface="Calibri"/>
                <a:sym typeface="Calibri"/>
              </a:rPr>
              <a:t>adlandırılan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gıda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zehirlenmesi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kontamine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yiyeceklerin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tüketilmesinin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olduğu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hastalıktır</a:t>
            </a:r>
            <a:r>
              <a:rPr lang="en-US" sz="1800" dirty="0" smtClean="0">
                <a:solidFill>
                  <a:schemeClr val="dk1"/>
                </a:solidFill>
                <a:latin typeface="Calibri"/>
                <a:ea typeface="Calibri"/>
                <a:cs typeface="Calibri"/>
                <a:sym typeface="Calibri"/>
              </a:rPr>
              <a:t>.</a:t>
            </a:r>
            <a:endParaRPr lang="tr-TR" sz="1800" dirty="0" smtClean="0">
              <a:solidFill>
                <a:schemeClr val="dk1"/>
              </a:solidFill>
              <a:latin typeface="Calibri"/>
              <a:ea typeface="Calibri"/>
              <a:cs typeface="Calibri"/>
              <a:sym typeface="Calibri"/>
            </a:endParaRPr>
          </a:p>
          <a:p>
            <a:pPr lvl="0">
              <a:buSzPts val="1800"/>
            </a:pPr>
            <a:r>
              <a:rPr lang="en-US" sz="1800" dirty="0" err="1" smtClean="0">
                <a:solidFill>
                  <a:schemeClr val="dk1"/>
                </a:solidFill>
                <a:latin typeface="Calibri"/>
                <a:ea typeface="Calibri"/>
                <a:cs typeface="Calibri"/>
                <a:sym typeface="Calibri"/>
              </a:rPr>
              <a:t>Bulaşıcı</a:t>
            </a:r>
            <a:r>
              <a:rPr lang="en-US" sz="1800" dirty="0" smtClean="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organizmalar</a:t>
            </a:r>
            <a:r>
              <a:rPr lang="en-US" sz="1800" dirty="0">
                <a:solidFill>
                  <a:schemeClr val="dk1"/>
                </a:solidFill>
                <a:latin typeface="Calibri"/>
                <a:ea typeface="Calibri"/>
                <a:cs typeface="Calibri"/>
                <a:sym typeface="Calibri"/>
              </a:rPr>
              <a:t> - </a:t>
            </a:r>
            <a:r>
              <a:rPr lang="en-US" sz="1800" dirty="0" err="1">
                <a:solidFill>
                  <a:schemeClr val="dk1"/>
                </a:solidFill>
                <a:latin typeface="Calibri"/>
                <a:ea typeface="Calibri"/>
                <a:cs typeface="Calibri"/>
                <a:sym typeface="Calibri"/>
              </a:rPr>
              <a:t>bakteriler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virüsler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parazitler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dahil</a:t>
            </a:r>
            <a:r>
              <a:rPr lang="en-US" sz="1800" dirty="0">
                <a:solidFill>
                  <a:schemeClr val="dk1"/>
                </a:solidFill>
                <a:latin typeface="Calibri"/>
                <a:ea typeface="Calibri"/>
                <a:cs typeface="Calibri"/>
                <a:sym typeface="Calibri"/>
              </a:rPr>
              <a:t> -  </a:t>
            </a:r>
            <a:r>
              <a:rPr lang="en-US" sz="1800" dirty="0" err="1">
                <a:solidFill>
                  <a:schemeClr val="dk1"/>
                </a:solidFill>
                <a:latin typeface="Calibri"/>
                <a:ea typeface="Calibri"/>
                <a:cs typeface="Calibri"/>
                <a:sym typeface="Calibri"/>
              </a:rPr>
              <a:t>veya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toksinleri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gıda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zehirlenmesinin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yaygın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nedenleridir</a:t>
            </a:r>
            <a:r>
              <a:rPr lang="en-US" sz="1800" dirty="0" smtClean="0">
                <a:solidFill>
                  <a:schemeClr val="dk1"/>
                </a:solidFill>
                <a:latin typeface="Calibri"/>
                <a:ea typeface="Calibri"/>
                <a:cs typeface="Calibri"/>
                <a:sym typeface="Calibri"/>
              </a:rPr>
              <a:t>.</a:t>
            </a:r>
            <a:endParaRPr lang="tr-TR" sz="1800" dirty="0" smtClean="0">
              <a:solidFill>
                <a:schemeClr val="dk1"/>
              </a:solidFill>
              <a:latin typeface="Calibri"/>
              <a:ea typeface="Calibri"/>
              <a:cs typeface="Calibri"/>
              <a:sym typeface="Calibri"/>
            </a:endParaRPr>
          </a:p>
          <a:p>
            <a:pPr lvl="0">
              <a:buSzPts val="1800"/>
            </a:pPr>
            <a:r>
              <a:rPr lang="en-US" sz="1800" dirty="0" smtClean="0">
                <a:solidFill>
                  <a:schemeClr val="dk1"/>
                </a:solidFill>
                <a:latin typeface="Calibri"/>
                <a:ea typeface="Calibri"/>
                <a:cs typeface="Calibri"/>
                <a:sym typeface="Calibri"/>
              </a:rPr>
              <a:t> </a:t>
            </a:r>
            <a:endParaRPr lang="tr-TR" sz="1800" dirty="0" smtClean="0">
              <a:solidFill>
                <a:schemeClr val="dk1"/>
              </a:solidFill>
              <a:latin typeface="Calibri"/>
              <a:ea typeface="Calibri"/>
              <a:cs typeface="Calibri"/>
              <a:sym typeface="Calibri"/>
            </a:endParaRPr>
          </a:p>
          <a:p>
            <a:pPr lvl="0">
              <a:buSzPts val="1800"/>
            </a:pPr>
            <a:r>
              <a:rPr lang="en-US" sz="1800" dirty="0" smtClean="0">
                <a:solidFill>
                  <a:schemeClr val="dk1"/>
                </a:solidFill>
                <a:latin typeface="Calibri"/>
                <a:ea typeface="Calibri"/>
                <a:cs typeface="Calibri"/>
                <a:sym typeface="Calibri"/>
              </a:rPr>
              <a:t>Gıda </a:t>
            </a:r>
            <a:r>
              <a:rPr lang="en-US" sz="1800" dirty="0" err="1">
                <a:solidFill>
                  <a:schemeClr val="dk1"/>
                </a:solidFill>
                <a:latin typeface="Calibri"/>
                <a:ea typeface="Calibri"/>
                <a:cs typeface="Calibri"/>
                <a:sym typeface="Calibri"/>
              </a:rPr>
              <a:t>zehirlenmesi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belirtileri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bulaşma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kaynağına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göre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değişir</a:t>
            </a:r>
            <a:r>
              <a:rPr lang="en-US" sz="1800" dirty="0" smtClean="0">
                <a:solidFill>
                  <a:schemeClr val="dk1"/>
                </a:solidFill>
                <a:latin typeface="Calibri"/>
                <a:ea typeface="Calibri"/>
                <a:cs typeface="Calibri"/>
                <a:sym typeface="Calibri"/>
              </a:rPr>
              <a:t>.</a:t>
            </a:r>
            <a:endParaRPr lang="tr-TR" sz="1800" dirty="0" smtClean="0">
              <a:solidFill>
                <a:schemeClr val="dk1"/>
              </a:solidFill>
              <a:latin typeface="Calibri"/>
              <a:ea typeface="Calibri"/>
              <a:cs typeface="Calibri"/>
              <a:sym typeface="Calibri"/>
            </a:endParaRPr>
          </a:p>
          <a:p>
            <a:pPr lvl="0">
              <a:buSzPts val="1800"/>
            </a:pPr>
            <a:r>
              <a:rPr lang="en-US" sz="1800" dirty="0" err="1" smtClean="0">
                <a:solidFill>
                  <a:schemeClr val="dk1"/>
                </a:solidFill>
                <a:latin typeface="Calibri"/>
                <a:ea typeface="Calibri"/>
                <a:cs typeface="Calibri"/>
                <a:sym typeface="Calibri"/>
              </a:rPr>
              <a:t>Çoğu</a:t>
            </a:r>
            <a:r>
              <a:rPr lang="en-US" sz="1800" dirty="0" smtClean="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gıda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zehirlenmesi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türü</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aşağıdaki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belirti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semptomlardan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birine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veya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birkaçına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neden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olur</a:t>
            </a:r>
            <a:r>
              <a:rPr lang="en-US" sz="1800" dirty="0">
                <a:solidFill>
                  <a:schemeClr val="dk1"/>
                </a:solidFill>
                <a:latin typeface="Calibri"/>
                <a:ea typeface="Calibri"/>
                <a:cs typeface="Calibri"/>
                <a:sym typeface="Calibri"/>
              </a:rPr>
              <a:t>: </a:t>
            </a:r>
            <a:endParaRPr lang="tr-TR" sz="1800" dirty="0" smtClean="0">
              <a:solidFill>
                <a:schemeClr val="dk1"/>
              </a:solidFill>
              <a:latin typeface="Calibri"/>
              <a:ea typeface="Calibri"/>
              <a:cs typeface="Calibri"/>
              <a:sym typeface="Calibri"/>
            </a:endParaRPr>
          </a:p>
          <a:p>
            <a:pPr lvl="0">
              <a:buSzPts val="1800"/>
            </a:pPr>
            <a:endParaRPr lang="tr-TR" sz="1800" dirty="0">
              <a:solidFill>
                <a:schemeClr val="dk1"/>
              </a:solidFill>
              <a:latin typeface="Calibri"/>
              <a:ea typeface="Calibri"/>
              <a:cs typeface="Calibri"/>
              <a:sym typeface="Calibri"/>
            </a:endParaRPr>
          </a:p>
          <a:p>
            <a:pPr lvl="0">
              <a:buSzPts val="1800"/>
            </a:pPr>
            <a:r>
              <a:rPr lang="en-US" sz="1800" dirty="0" err="1" smtClean="0">
                <a:solidFill>
                  <a:schemeClr val="dk1"/>
                </a:solidFill>
                <a:latin typeface="Calibri"/>
                <a:ea typeface="Calibri"/>
                <a:cs typeface="Calibri"/>
                <a:sym typeface="Calibri"/>
              </a:rPr>
              <a:t>Bulantı</a:t>
            </a:r>
            <a:r>
              <a:rPr lang="en-US" sz="1800" dirty="0" smtClean="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Kusma</a:t>
            </a:r>
            <a:r>
              <a:rPr lang="en-US" sz="1800" dirty="0">
                <a:solidFill>
                  <a:schemeClr val="dk1"/>
                </a:solidFill>
                <a:latin typeface="Calibri"/>
                <a:ea typeface="Calibri"/>
                <a:cs typeface="Calibri"/>
                <a:sym typeface="Calibri"/>
              </a:rPr>
              <a:t> </a:t>
            </a:r>
            <a:endParaRPr lang="tr-TR" sz="1800" dirty="0" smtClean="0">
              <a:solidFill>
                <a:schemeClr val="dk1"/>
              </a:solidFill>
              <a:latin typeface="Calibri"/>
              <a:ea typeface="Calibri"/>
              <a:cs typeface="Calibri"/>
              <a:sym typeface="Calibri"/>
            </a:endParaRPr>
          </a:p>
          <a:p>
            <a:pPr lvl="0">
              <a:buSzPts val="1800"/>
            </a:pPr>
            <a:r>
              <a:rPr lang="en-US" sz="1800" dirty="0" smtClean="0">
                <a:solidFill>
                  <a:schemeClr val="dk1"/>
                </a:solidFill>
                <a:latin typeface="Calibri"/>
                <a:ea typeface="Calibri"/>
                <a:cs typeface="Calibri"/>
                <a:sym typeface="Calibri"/>
              </a:rPr>
              <a:t>Sulu </a:t>
            </a:r>
            <a:r>
              <a:rPr lang="en-US" sz="1800" dirty="0" err="1">
                <a:solidFill>
                  <a:schemeClr val="dk1"/>
                </a:solidFill>
                <a:latin typeface="Calibri"/>
                <a:ea typeface="Calibri"/>
                <a:cs typeface="Calibri"/>
                <a:sym typeface="Calibri"/>
              </a:rPr>
              <a:t>veya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kanlı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ishal</a:t>
            </a:r>
            <a:r>
              <a:rPr lang="en-US" sz="1800" dirty="0">
                <a:solidFill>
                  <a:schemeClr val="dk1"/>
                </a:solidFill>
                <a:latin typeface="Calibri"/>
                <a:ea typeface="Calibri"/>
                <a:cs typeface="Calibri"/>
                <a:sym typeface="Calibri"/>
              </a:rPr>
              <a:t> </a:t>
            </a:r>
            <a:endParaRPr lang="tr-TR" sz="1800" dirty="0" smtClean="0">
              <a:solidFill>
                <a:schemeClr val="dk1"/>
              </a:solidFill>
              <a:latin typeface="Calibri"/>
              <a:ea typeface="Calibri"/>
              <a:cs typeface="Calibri"/>
              <a:sym typeface="Calibri"/>
            </a:endParaRPr>
          </a:p>
          <a:p>
            <a:pPr lvl="0">
              <a:buSzPts val="1800"/>
            </a:pPr>
            <a:r>
              <a:rPr lang="en-US" sz="1800" dirty="0" smtClean="0">
                <a:solidFill>
                  <a:schemeClr val="dk1"/>
                </a:solidFill>
                <a:latin typeface="Calibri"/>
                <a:ea typeface="Calibri"/>
                <a:cs typeface="Calibri"/>
                <a:sym typeface="Calibri"/>
              </a:rPr>
              <a:t>Karın </a:t>
            </a:r>
            <a:r>
              <a:rPr lang="en-US" sz="1800" dirty="0" err="1">
                <a:solidFill>
                  <a:schemeClr val="dk1"/>
                </a:solidFill>
                <a:latin typeface="Calibri"/>
                <a:ea typeface="Calibri"/>
                <a:cs typeface="Calibri"/>
                <a:sym typeface="Calibri"/>
              </a:rPr>
              <a:t>ağrısı</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ve</a:t>
            </a:r>
            <a:r>
              <a:rPr lang="en-US" sz="1800" dirty="0">
                <a:solidFill>
                  <a:schemeClr val="dk1"/>
                </a:solidFill>
                <a:latin typeface="Calibri"/>
                <a:ea typeface="Calibri"/>
                <a:cs typeface="Calibri"/>
                <a:sym typeface="Calibri"/>
              </a:rPr>
              <a:t> </a:t>
            </a:r>
            <a:r>
              <a:rPr lang="en-US" sz="1800" dirty="0" err="1" smtClean="0">
                <a:solidFill>
                  <a:schemeClr val="dk1"/>
                </a:solidFill>
                <a:latin typeface="Calibri"/>
                <a:ea typeface="Calibri"/>
                <a:cs typeface="Calibri"/>
                <a:sym typeface="Calibri"/>
              </a:rPr>
              <a:t>kramplar</a:t>
            </a:r>
            <a:endParaRPr lang="tr-TR" sz="1800" dirty="0" smtClean="0">
              <a:solidFill>
                <a:schemeClr val="dk1"/>
              </a:solidFill>
              <a:latin typeface="Calibri"/>
              <a:ea typeface="Calibri"/>
              <a:cs typeface="Calibri"/>
              <a:sym typeface="Calibri"/>
            </a:endParaRPr>
          </a:p>
          <a:p>
            <a:pPr lvl="0">
              <a:buSzPts val="1800"/>
            </a:pPr>
            <a:r>
              <a:rPr lang="en-US" sz="1800" dirty="0" smtClean="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Ateş</a:t>
            </a:r>
            <a:endParaRPr sz="1800" b="0" i="0" u="none" strike="noStrike" cap="none" dirty="0">
              <a:solidFill>
                <a:schemeClr val="dk1"/>
              </a:solidFill>
              <a:latin typeface="Calibri"/>
              <a:ea typeface="Calibri"/>
              <a:cs typeface="Calibri"/>
              <a:sym typeface="Calibri"/>
            </a:endParaRPr>
          </a:p>
        </p:txBody>
      </p:sp>
      <p:sp>
        <p:nvSpPr>
          <p:cNvPr id="485" name="Google Shape;485;p50"/>
          <p:cNvSpPr txBox="1"/>
          <p:nvPr/>
        </p:nvSpPr>
        <p:spPr>
          <a:xfrm>
            <a:off x="7490299" y="5933872"/>
            <a:ext cx="27749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9: Resource Freepik</a:t>
            </a:r>
            <a:endParaRPr sz="1400" b="0" i="0" u="none" strike="noStrike" cap="none">
              <a:solidFill>
                <a:srgbClr val="000000"/>
              </a:solidFill>
              <a:latin typeface="Arial"/>
              <a:ea typeface="Arial"/>
              <a:cs typeface="Arial"/>
              <a:sym typeface="Arial"/>
            </a:endParaRPr>
          </a:p>
        </p:txBody>
      </p:sp>
      <p:pic>
        <p:nvPicPr>
          <p:cNvPr id="486" name="Google Shape;486;p50" descr="A picture containing fabric, vector graphics&#10;&#10;Description automatically generated"/>
          <p:cNvPicPr preferRelativeResize="0"/>
          <p:nvPr/>
        </p:nvPicPr>
        <p:blipFill rotWithShape="1">
          <a:blip r:embed="rId3">
            <a:alphaModFix/>
          </a:blip>
          <a:srcRect/>
          <a:stretch/>
        </p:blipFill>
        <p:spPr>
          <a:xfrm>
            <a:off x="6932665" y="2088403"/>
            <a:ext cx="4052327" cy="333963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1"/>
          <p:cNvSpPr txBox="1">
            <a:spLocks noGrp="1"/>
          </p:cNvSpPr>
          <p:nvPr>
            <p:ph type="body" idx="1"/>
          </p:nvPr>
        </p:nvSpPr>
        <p:spPr>
          <a:xfrm>
            <a:off x="989044" y="705853"/>
            <a:ext cx="10561271" cy="598370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endParaRPr b="1" dirty="0">
              <a:latin typeface="Arial"/>
              <a:ea typeface="Arial"/>
              <a:cs typeface="Arial"/>
              <a:sym typeface="Arial"/>
            </a:endParaRPr>
          </a:p>
          <a:p>
            <a:pPr marL="0" lvl="0" indent="0">
              <a:buSzPts val="2100"/>
              <a:buNone/>
            </a:pPr>
            <a:r>
              <a:rPr lang="tr-TR" sz="2100" b="1" dirty="0">
                <a:latin typeface="Arial"/>
                <a:ea typeface="Arial"/>
                <a:cs typeface="Arial"/>
                <a:sym typeface="Arial"/>
              </a:rPr>
              <a:t>Tehlikelerin en aza indirilmesi </a:t>
            </a:r>
            <a:r>
              <a:rPr lang="tr-TR" sz="2100" dirty="0" smtClean="0">
                <a:latin typeface="Arial"/>
                <a:ea typeface="Arial"/>
                <a:cs typeface="Arial"/>
                <a:sym typeface="Arial"/>
              </a:rPr>
              <a:t>/</a:t>
            </a:r>
          </a:p>
          <a:p>
            <a:pPr marL="0" lvl="0" indent="0">
              <a:buSzPts val="2100"/>
              <a:buNone/>
            </a:pPr>
            <a:r>
              <a:rPr lang="tr-TR" sz="2100" dirty="0" smtClean="0">
                <a:latin typeface="Arial"/>
                <a:ea typeface="Arial"/>
                <a:cs typeface="Arial"/>
                <a:sym typeface="Arial"/>
              </a:rPr>
              <a:t> </a:t>
            </a:r>
            <a:r>
              <a:rPr lang="tr-TR" sz="2100" dirty="0">
                <a:latin typeface="Arial"/>
                <a:ea typeface="Arial"/>
                <a:cs typeface="Arial"/>
                <a:sym typeface="Arial"/>
              </a:rPr>
              <a:t>Mutfakta güvenlik Islak ellerle elektrikli cihazlara dokunmayın ---- Elektrik çarpabilir </a:t>
            </a:r>
            <a:endParaRPr lang="tr-TR" sz="2100" dirty="0" smtClean="0">
              <a:latin typeface="Arial"/>
              <a:ea typeface="Arial"/>
              <a:cs typeface="Arial"/>
              <a:sym typeface="Arial"/>
            </a:endParaRPr>
          </a:p>
          <a:p>
            <a:pPr marL="342900">
              <a:buSzPts val="2100"/>
            </a:pPr>
            <a:r>
              <a:rPr lang="tr-TR" sz="2100" dirty="0" smtClean="0">
                <a:latin typeface="Arial"/>
                <a:ea typeface="Arial"/>
                <a:cs typeface="Arial"/>
                <a:sym typeface="Arial"/>
              </a:rPr>
              <a:t>Islak </a:t>
            </a:r>
            <a:r>
              <a:rPr lang="tr-TR" sz="2100" dirty="0">
                <a:latin typeface="Arial"/>
                <a:ea typeface="Arial"/>
                <a:cs typeface="Arial"/>
                <a:sym typeface="Arial"/>
              </a:rPr>
              <a:t>zemine sahip bir mutfakta çalışmayın ----- Kendinize kayabilir ve zarar verebilirsiniz </a:t>
            </a:r>
            <a:endParaRPr lang="tr-TR" sz="2100" dirty="0" smtClean="0">
              <a:latin typeface="Arial"/>
              <a:ea typeface="Arial"/>
              <a:cs typeface="Arial"/>
              <a:sym typeface="Arial"/>
            </a:endParaRPr>
          </a:p>
          <a:p>
            <a:pPr marL="342900">
              <a:buSzPts val="2100"/>
            </a:pPr>
            <a:r>
              <a:rPr lang="tr-TR" sz="2100" dirty="0" smtClean="0">
                <a:latin typeface="Arial"/>
                <a:ea typeface="Arial"/>
                <a:cs typeface="Arial"/>
                <a:sym typeface="Arial"/>
              </a:rPr>
              <a:t>Tencere </a:t>
            </a:r>
            <a:r>
              <a:rPr lang="tr-TR" sz="2100" dirty="0">
                <a:latin typeface="Arial"/>
                <a:ea typeface="Arial"/>
                <a:cs typeface="Arial"/>
                <a:sym typeface="Arial"/>
              </a:rPr>
              <a:t>saplarını bırakmayın Kuzineye sarkan ------ Onlara vurabilir ve kendinizi yakabilirsiniz </a:t>
            </a:r>
            <a:endParaRPr lang="tr-TR" sz="2100" dirty="0" smtClean="0">
              <a:latin typeface="Arial"/>
              <a:ea typeface="Arial"/>
              <a:cs typeface="Arial"/>
              <a:sym typeface="Arial"/>
            </a:endParaRPr>
          </a:p>
          <a:p>
            <a:pPr marL="342900">
              <a:buSzPts val="2100"/>
            </a:pPr>
            <a:r>
              <a:rPr lang="tr-TR" sz="2100" dirty="0" smtClean="0">
                <a:latin typeface="Arial"/>
                <a:ea typeface="Arial"/>
                <a:cs typeface="Arial"/>
                <a:sym typeface="Arial"/>
              </a:rPr>
              <a:t>Daima </a:t>
            </a:r>
            <a:r>
              <a:rPr lang="tr-TR" sz="2100" dirty="0">
                <a:latin typeface="Arial"/>
                <a:ea typeface="Arial"/>
                <a:cs typeface="Arial"/>
                <a:sym typeface="Arial"/>
              </a:rPr>
              <a:t>fırın eldivenleri kullanın ----- Kendinizi </a:t>
            </a:r>
            <a:r>
              <a:rPr lang="tr-TR" sz="2100" dirty="0" smtClean="0">
                <a:latin typeface="Arial"/>
                <a:ea typeface="Arial"/>
                <a:cs typeface="Arial"/>
                <a:sym typeface="Arial"/>
              </a:rPr>
              <a:t>yakabilirsiniz</a:t>
            </a:r>
          </a:p>
          <a:p>
            <a:pPr marL="342900">
              <a:buSzPts val="2100"/>
            </a:pPr>
            <a:r>
              <a:rPr lang="tr-TR" sz="2100" dirty="0" smtClean="0">
                <a:latin typeface="Arial"/>
                <a:ea typeface="Arial"/>
                <a:cs typeface="Arial"/>
                <a:sym typeface="Arial"/>
              </a:rPr>
              <a:t> </a:t>
            </a:r>
            <a:r>
              <a:rPr lang="tr-TR" sz="2100" dirty="0">
                <a:latin typeface="Arial"/>
                <a:ea typeface="Arial"/>
                <a:cs typeface="Arial"/>
                <a:sym typeface="Arial"/>
              </a:rPr>
              <a:t>Telleri bir yüzey boyunca sürüklemeyin ---- Kendinizi birinde yakalayabilirsiniz ve cihazı kendinize</a:t>
            </a:r>
            <a:r>
              <a:rPr lang="tr-TR" sz="2100" dirty="0" smtClean="0">
                <a:latin typeface="Arial"/>
                <a:ea typeface="Arial"/>
                <a:cs typeface="Arial"/>
                <a:sym typeface="Arial"/>
              </a:rPr>
              <a:t>.</a:t>
            </a:r>
          </a:p>
          <a:p>
            <a:pPr marL="342900">
              <a:buSzPts val="2100"/>
            </a:pPr>
            <a:r>
              <a:rPr lang="tr-TR" sz="2100" dirty="0" smtClean="0">
                <a:latin typeface="Arial"/>
                <a:ea typeface="Arial"/>
                <a:cs typeface="Arial"/>
                <a:sym typeface="Arial"/>
              </a:rPr>
              <a:t> </a:t>
            </a:r>
            <a:r>
              <a:rPr lang="tr-TR" sz="2100" dirty="0">
                <a:latin typeface="Arial"/>
                <a:ea typeface="Arial"/>
                <a:cs typeface="Arial"/>
                <a:sym typeface="Arial"/>
              </a:rPr>
              <a:t>Keskin bıçakları kullanırken dikkatli olun ------ Kendinizi kesebilir ve yiyecekleri kanla kirletebilirsiniz</a:t>
            </a:r>
            <a:endParaRPr sz="2100" dirty="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2"/>
          <p:cNvSpPr txBox="1">
            <a:spLocks noGrp="1"/>
          </p:cNvSpPr>
          <p:nvPr>
            <p:ph type="body" idx="1"/>
          </p:nvPr>
        </p:nvSpPr>
        <p:spPr>
          <a:xfrm>
            <a:off x="951722" y="1010653"/>
            <a:ext cx="10598594" cy="5678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latin typeface="Arial"/>
                <a:ea typeface="Arial"/>
                <a:cs typeface="Arial"/>
                <a:sym typeface="Arial"/>
              </a:rPr>
              <a:t/>
            </a:r>
            <a:br>
              <a:rPr lang="en-US" sz="1800" dirty="0">
                <a:latin typeface="Arial"/>
                <a:ea typeface="Arial"/>
                <a:cs typeface="Arial"/>
                <a:sym typeface="Arial"/>
              </a:rPr>
            </a:br>
            <a:endParaRPr sz="2100" dirty="0">
              <a:latin typeface="Arial"/>
              <a:ea typeface="Arial"/>
              <a:cs typeface="Arial"/>
              <a:sym typeface="Arial"/>
            </a:endParaRPr>
          </a:p>
          <a:p>
            <a:pPr marL="0" lvl="0" indent="0">
              <a:buSzPts val="2800"/>
              <a:buNone/>
            </a:pPr>
            <a:r>
              <a:rPr lang="tr-TR" dirty="0"/>
              <a:t>Elektrikli cihazlarla prizleri aşırı yüklemeyin ---- Yangına neden olabilir Kullandığınız her yiyeceğin satış tarihini kontrol edin --- Yiyecekler bozulabilir ve bu da gıda zehirlenmesine neden olabilir. </a:t>
            </a:r>
            <a:endParaRPr lang="tr-TR" dirty="0" smtClean="0"/>
          </a:p>
          <a:p>
            <a:pPr marL="0" lvl="0" indent="0">
              <a:buSzPts val="2800"/>
              <a:buNone/>
            </a:pPr>
            <a:r>
              <a:rPr lang="tr-TR" dirty="0" smtClean="0"/>
              <a:t>Buzdolabının </a:t>
            </a:r>
            <a:r>
              <a:rPr lang="tr-TR" dirty="0"/>
              <a:t>alt rafında çiğ eti pişmiş etten uzakta saklayın ---- Meyve suları damlayabilir ve çapraz bulaşmaya neden olabilir. </a:t>
            </a:r>
            <a:endParaRPr lang="tr-TR" dirty="0" smtClean="0"/>
          </a:p>
          <a:p>
            <a:pPr marL="0" lvl="0" indent="0">
              <a:buSzPts val="2800"/>
              <a:buNone/>
            </a:pPr>
            <a:r>
              <a:rPr lang="tr-TR" dirty="0" smtClean="0"/>
              <a:t>Eski </a:t>
            </a:r>
            <a:r>
              <a:rPr lang="tr-TR" dirty="0"/>
              <a:t>ve tarihi geçmiş ekipmanı atın --- Temiz cihazların üzerinde gizli bakteriler içerebilir</a:t>
            </a:r>
            <a:r>
              <a:rPr lang="tr-TR" dirty="0" smtClean="0"/>
              <a:t>.</a:t>
            </a:r>
          </a:p>
          <a:p>
            <a:pPr marL="0" lvl="0" indent="0">
              <a:buSzPts val="2800"/>
              <a:buNone/>
            </a:pPr>
            <a:r>
              <a:rPr lang="tr-TR" dirty="0" smtClean="0"/>
              <a:t> </a:t>
            </a:r>
            <a:r>
              <a:rPr lang="tr-TR" dirty="0"/>
              <a:t>Yiyecekleri doğru sıcaklıkta saklayın --- Yiyecekler bozulabilir ve insan tüketimi için uygun olmayabilir.</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86"/>
          <p:cNvSpPr txBox="1"/>
          <p:nvPr/>
        </p:nvSpPr>
        <p:spPr>
          <a:xfrm>
            <a:off x="753977" y="2181270"/>
            <a:ext cx="10944809" cy="2880470"/>
          </a:xfrm>
          <a:prstGeom prst="rect">
            <a:avLst/>
          </a:prstGeom>
          <a:noFill/>
          <a:ln>
            <a:noFill/>
          </a:ln>
        </p:spPr>
        <p:txBody>
          <a:bodyPr spcFirstLastPara="1" wrap="square" lIns="91425" tIns="45700" rIns="91425" bIns="45700" anchor="ctr" anchorCtr="0">
            <a:normAutofit/>
          </a:bodyPr>
          <a:lstStyle/>
          <a:p>
            <a:pPr lvl="0" algn="ctr">
              <a:lnSpc>
                <a:spcPct val="90000"/>
              </a:lnSpc>
              <a:buSzPts val="3700"/>
            </a:pPr>
            <a:r>
              <a:rPr lang="tr-TR" sz="3700" b="1">
                <a:solidFill>
                  <a:schemeClr val="accent1"/>
                </a:solidFill>
              </a:rPr>
              <a:t>ÜNİTE 4: HİJYEN (GENEL VE COVID-19 İÇİN)</a:t>
            </a:r>
            <a:endParaRPr sz="3700" b="0" i="0" u="none" strike="noStrike" cap="none" dirty="0">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3"/>
          <p:cNvSpPr txBox="1">
            <a:spLocks noGrp="1"/>
          </p:cNvSpPr>
          <p:nvPr>
            <p:ph type="body" idx="1"/>
          </p:nvPr>
        </p:nvSpPr>
        <p:spPr>
          <a:xfrm>
            <a:off x="609600" y="972767"/>
            <a:ext cx="10940716" cy="57167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472C4"/>
              </a:buClr>
              <a:buSzPts val="3200"/>
              <a:buNone/>
            </a:pPr>
            <a:r>
              <a:rPr lang="en-US" sz="3200" dirty="0">
                <a:solidFill>
                  <a:srgbClr val="4472C4"/>
                </a:solidFill>
                <a:latin typeface="Arial"/>
                <a:ea typeface="Arial"/>
                <a:cs typeface="Arial"/>
                <a:sym typeface="Arial"/>
              </a:rPr>
              <a:t> </a:t>
            </a:r>
            <a:endParaRPr dirty="0"/>
          </a:p>
          <a:p>
            <a:pPr marL="0" lvl="0" indent="0" algn="l" rtl="0">
              <a:lnSpc>
                <a:spcPct val="90000"/>
              </a:lnSpc>
              <a:spcBef>
                <a:spcPts val="1000"/>
              </a:spcBef>
              <a:spcAft>
                <a:spcPts val="0"/>
              </a:spcAft>
              <a:buClr>
                <a:schemeClr val="dk1"/>
              </a:buClr>
              <a:buSzPts val="3200"/>
              <a:buNone/>
            </a:pPr>
            <a:endParaRPr sz="3200" dirty="0">
              <a:solidFill>
                <a:srgbClr val="4472C4"/>
              </a:solidFill>
              <a:latin typeface="Arial"/>
              <a:ea typeface="Arial"/>
              <a:cs typeface="Arial"/>
              <a:sym typeface="Arial"/>
            </a:endParaRPr>
          </a:p>
          <a:p>
            <a:pPr marL="0" lvl="0" indent="0">
              <a:buSzPts val="2800"/>
              <a:buNone/>
            </a:pPr>
            <a:r>
              <a:rPr lang="tr-TR" dirty="0" smtClean="0"/>
              <a:t>İşleme </a:t>
            </a:r>
            <a:r>
              <a:rPr lang="tr-TR" dirty="0"/>
              <a:t>zincirinde hijyen kurallarının öneminin farkına varmadan, işlevsel bir güvenlik sistemini uygulamak ve sürdürmek, ulaşılması çok zor bir hedeftir ve mutfaktaki personeli işlevsel bir güvenlik sistemi için eğitmek önemlidir ve tüm profesyoneller için gereklidir. </a:t>
            </a:r>
            <a:endParaRPr lang="tr-TR" dirty="0" smtClean="0"/>
          </a:p>
          <a:p>
            <a:pPr marL="0" lvl="0" indent="0">
              <a:buSzPts val="2800"/>
              <a:buNone/>
            </a:pPr>
            <a:r>
              <a:rPr lang="tr-TR" dirty="0" smtClean="0"/>
              <a:t>mutfak </a:t>
            </a:r>
            <a:r>
              <a:rPr lang="tr-TR" dirty="0"/>
              <a:t>sektöründeki gruplar</a:t>
            </a:r>
            <a:r>
              <a:rPr lang="tr-TR" dirty="0" smtClean="0"/>
              <a:t>.</a:t>
            </a:r>
          </a:p>
          <a:p>
            <a:pPr marL="0" lvl="0" indent="0">
              <a:buSzPts val="2800"/>
              <a:buNone/>
            </a:pPr>
            <a:r>
              <a:rPr lang="tr-TR" dirty="0" smtClean="0"/>
              <a:t>İyi </a:t>
            </a:r>
            <a:r>
              <a:rPr lang="tr-TR" dirty="0"/>
              <a:t>Mutfak Hijyeni için ipuçları şunlardır</a:t>
            </a:r>
            <a:r>
              <a:rPr lang="tr-TR" dirty="0" smtClean="0"/>
              <a:t>:</a:t>
            </a:r>
          </a:p>
          <a:p>
            <a:pPr marL="0" lvl="0" indent="0">
              <a:buSzPts val="2800"/>
              <a:buNone/>
            </a:pPr>
            <a:r>
              <a:rPr lang="tr-TR" dirty="0" smtClean="0"/>
              <a:t>Yüzükleri </a:t>
            </a:r>
            <a:r>
              <a:rPr lang="tr-TR" dirty="0"/>
              <a:t>ve takıları </a:t>
            </a:r>
            <a:r>
              <a:rPr lang="tr-TR" dirty="0" smtClean="0"/>
              <a:t>çıkarın</a:t>
            </a:r>
          </a:p>
          <a:p>
            <a:pPr marL="0" lvl="0" indent="0">
              <a:buSzPts val="2800"/>
              <a:buNone/>
            </a:pPr>
            <a:r>
              <a:rPr lang="tr-TR" dirty="0" smtClean="0"/>
              <a:t>Saçlar </a:t>
            </a:r>
            <a:r>
              <a:rPr lang="tr-TR" dirty="0"/>
              <a:t>geri çekilmeli ve bir başlık, saç filesi veya şapka altına alınmalıdır</a:t>
            </a:r>
            <a:r>
              <a:rPr lang="tr-TR" dirty="0" smtClean="0"/>
              <a:t>.</a:t>
            </a:r>
          </a:p>
          <a:p>
            <a:pPr marL="0" lvl="0" indent="0">
              <a:buSzPts val="2800"/>
              <a:buNone/>
            </a:pPr>
            <a:r>
              <a:rPr lang="tr-TR" dirty="0" smtClean="0"/>
              <a:t>Sayaçlarınızı </a:t>
            </a:r>
            <a:r>
              <a:rPr lang="tr-TR" dirty="0"/>
              <a:t>temizleyin</a:t>
            </a:r>
            <a:endParaRPr dirty="0"/>
          </a:p>
        </p:txBody>
      </p:sp>
      <p:sp>
        <p:nvSpPr>
          <p:cNvPr id="507" name="Google Shape;507;p53"/>
          <p:cNvSpPr txBox="1"/>
          <p:nvPr/>
        </p:nvSpPr>
        <p:spPr>
          <a:xfrm>
            <a:off x="972457" y="1158851"/>
            <a:ext cx="5727032" cy="477054"/>
          </a:xfrm>
          <a:prstGeom prst="rect">
            <a:avLst/>
          </a:prstGeom>
          <a:noFill/>
          <a:ln>
            <a:noFill/>
          </a:ln>
        </p:spPr>
        <p:txBody>
          <a:bodyPr spcFirstLastPara="1" wrap="square" lIns="91425" tIns="45700" rIns="91425" bIns="45700" anchor="t" anchorCtr="0">
            <a:spAutoFit/>
          </a:bodyPr>
          <a:lstStyle/>
          <a:p>
            <a:pPr lvl="0"/>
            <a:r>
              <a:rPr lang="tr-TR" sz="2500" b="1">
                <a:solidFill>
                  <a:schemeClr val="accent1"/>
                </a:solidFill>
              </a:rPr>
              <a:t>4.1. İyi Mutfak Hijyeni</a:t>
            </a:r>
            <a:endParaRPr sz="2500" b="1" i="0" u="none" strike="noStrike" cap="none" dirty="0">
              <a:solidFill>
                <a:schemeClr val="accent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4"/>
          <p:cNvSpPr txBox="1">
            <a:spLocks noGrp="1"/>
          </p:cNvSpPr>
          <p:nvPr>
            <p:ph type="body" idx="1"/>
          </p:nvPr>
        </p:nvSpPr>
        <p:spPr>
          <a:xfrm>
            <a:off x="625642" y="1595336"/>
            <a:ext cx="9821864" cy="4532749"/>
          </a:xfrm>
          <a:prstGeom prst="rect">
            <a:avLst/>
          </a:prstGeom>
          <a:noFill/>
          <a:ln>
            <a:noFill/>
          </a:ln>
        </p:spPr>
        <p:txBody>
          <a:bodyPr spcFirstLastPara="1" wrap="square" lIns="91425" tIns="45700" rIns="91425" bIns="45700" anchor="t" anchorCtr="0">
            <a:normAutofit fontScale="85000" lnSpcReduction="20000"/>
          </a:bodyPr>
          <a:lstStyle/>
          <a:p>
            <a:pPr marL="228600" lvl="0" indent="-114300" algn="l" rtl="0">
              <a:lnSpc>
                <a:spcPct val="90000"/>
              </a:lnSpc>
              <a:spcBef>
                <a:spcPts val="1000"/>
              </a:spcBef>
              <a:spcAft>
                <a:spcPts val="0"/>
              </a:spcAft>
              <a:buClr>
                <a:schemeClr val="dk1"/>
              </a:buClr>
              <a:buSzPts val="1800"/>
              <a:buNone/>
            </a:pPr>
            <a:endParaRPr sz="1800" dirty="0">
              <a:latin typeface="Arial"/>
              <a:ea typeface="Arial"/>
              <a:cs typeface="Arial"/>
              <a:sym typeface="Arial"/>
            </a:endParaRPr>
          </a:p>
          <a:p>
            <a:pPr marL="0" lvl="0" indent="0">
              <a:buSzPts val="2800"/>
              <a:buNone/>
            </a:pPr>
            <a:r>
              <a:rPr lang="tr-TR" dirty="0"/>
              <a:t>Meyve ve sebzeleri yıkayın. Meyve ve sebzelerden pestisitleri ve kiri temizlemek için soğuk akan su kullanın. Ayrıca, satın almadan önce elmaya kaç elin dokunduğunu asla bilemezsiniz</a:t>
            </a:r>
            <a:r>
              <a:rPr lang="tr-TR" dirty="0" smtClean="0"/>
              <a:t>.</a:t>
            </a:r>
          </a:p>
          <a:p>
            <a:pPr marL="0" lvl="0" indent="0">
              <a:buSzPts val="2800"/>
              <a:buNone/>
            </a:pPr>
            <a:r>
              <a:rPr lang="tr-TR" dirty="0" smtClean="0"/>
              <a:t>Çiğ </a:t>
            </a:r>
            <a:r>
              <a:rPr lang="tr-TR" dirty="0"/>
              <a:t>yiyecekleri soğuk tutun. Özellikle et ve balık, kullanımdan en fazla 30 dakika önce buzdolabından çıkarılmamalıdır</a:t>
            </a:r>
            <a:r>
              <a:rPr lang="tr-TR" dirty="0" smtClean="0"/>
              <a:t>.</a:t>
            </a:r>
          </a:p>
          <a:p>
            <a:pPr marL="0" lvl="0" indent="0">
              <a:buSzPts val="2800"/>
              <a:buNone/>
            </a:pPr>
            <a:r>
              <a:rPr lang="tr-TR" dirty="0" smtClean="0"/>
              <a:t>Kesme </a:t>
            </a:r>
            <a:r>
              <a:rPr lang="tr-TR" dirty="0"/>
              <a:t>tahtalarınızı temizleyin. Ortalama kesme tahtanızın üzerinde, tipik klozet yuvasına göre yüzde 200'den fazla dışkı bakterisi olabilir. Temiz tutun! Sıcak akan su ve iyi bir ovma işi görür. Plastik kesme tahtalarında deterjan kullanın ve yarım limon ve tuz ahşapla iyi sonuç verir</a:t>
            </a:r>
            <a:r>
              <a:rPr lang="tr-TR" dirty="0" smtClean="0"/>
              <a:t>.</a:t>
            </a:r>
          </a:p>
          <a:p>
            <a:pPr marL="0" lvl="0" indent="0">
              <a:buSzPts val="2800"/>
              <a:buNone/>
            </a:pPr>
            <a:r>
              <a:rPr lang="tr-TR" dirty="0" smtClean="0"/>
              <a:t>İstasyonu </a:t>
            </a:r>
            <a:r>
              <a:rPr lang="tr-TR" dirty="0"/>
              <a:t>değiştirirken ellerinizi yıkayın. Yine, ellerin yıkanması, iyi mutfak hijyeni için kritik öneme sahiptir. Bir görevden diğerine her geçtiğinizde, çöpü çıkarmak ve sebzeleri kesmek gibi elleriniz yıkanmalıdır. Çiğ etlere dokunduktan sonra mutfaktaki diğer yiyecekleri kirletmemek için elleriniz yıkanmalıdır.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lvl="0">
              <a:buClr>
                <a:srgbClr val="4472C4"/>
              </a:buClr>
              <a:buSzPts val="3200"/>
            </a:pPr>
            <a:r>
              <a:rPr lang="tr-TR" sz="3200" b="1" dirty="0">
                <a:solidFill>
                  <a:schemeClr val="accent1">
                    <a:lumMod val="75000"/>
                  </a:schemeClr>
                </a:solidFill>
              </a:rPr>
              <a:t>ÖĞRENME ÇIKTILARI</a:t>
            </a:r>
            <a:endParaRPr sz="3200" b="1" dirty="0">
              <a:solidFill>
                <a:schemeClr val="accent1">
                  <a:lumMod val="75000"/>
                </a:schemeClr>
              </a:solidFill>
            </a:endParaRPr>
          </a:p>
        </p:txBody>
      </p:sp>
      <p:sp>
        <p:nvSpPr>
          <p:cNvPr id="174" name="Google Shape;174;p6"/>
          <p:cNvSpPr txBox="1">
            <a:spLocks noGrp="1"/>
          </p:cNvSpPr>
          <p:nvPr>
            <p:ph type="body" idx="1"/>
          </p:nvPr>
        </p:nvSpPr>
        <p:spPr>
          <a:xfrm>
            <a:off x="838200" y="1748590"/>
            <a:ext cx="10515600" cy="4428374"/>
          </a:xfrm>
          <a:prstGeom prst="rect">
            <a:avLst/>
          </a:prstGeom>
          <a:noFill/>
          <a:ln>
            <a:noFill/>
          </a:ln>
        </p:spPr>
        <p:txBody>
          <a:bodyPr spcFirstLastPara="1" wrap="square" lIns="91425" tIns="45700" rIns="91425" bIns="45700" anchor="t" anchorCtr="0">
            <a:normAutofit/>
          </a:bodyPr>
          <a:lstStyle/>
          <a:p>
            <a:pPr marL="228600" lvl="0" indent="-50800">
              <a:buSzPts val="2800"/>
              <a:buNone/>
            </a:pPr>
            <a:r>
              <a:rPr lang="tr-TR" sz="2400" dirty="0">
                <a:latin typeface="Arial"/>
                <a:ea typeface="Arial"/>
                <a:cs typeface="Arial"/>
                <a:sym typeface="Arial"/>
              </a:rPr>
              <a:t>Bu modülü tamamladıktan sonra öğrenciler şunları yapabilecekler</a:t>
            </a:r>
            <a:r>
              <a:rPr lang="tr-TR" sz="2400" dirty="0" smtClean="0">
                <a:latin typeface="Arial"/>
                <a:ea typeface="Arial"/>
                <a:cs typeface="Arial"/>
                <a:sym typeface="Arial"/>
              </a:rPr>
              <a:t>:</a:t>
            </a:r>
          </a:p>
          <a:p>
            <a:pPr marL="228600" lvl="0" indent="-50800">
              <a:buSzPts val="2800"/>
              <a:buNone/>
            </a:pPr>
            <a:r>
              <a:rPr lang="tr-TR" sz="2400" b="1" dirty="0" smtClean="0">
                <a:latin typeface="Arial"/>
                <a:ea typeface="Arial"/>
                <a:cs typeface="Arial"/>
                <a:sym typeface="Arial"/>
              </a:rPr>
              <a:t>LOut1</a:t>
            </a:r>
            <a:r>
              <a:rPr lang="tr-TR" sz="2400" b="1" dirty="0">
                <a:latin typeface="Arial"/>
                <a:ea typeface="Arial"/>
                <a:cs typeface="Arial"/>
                <a:sym typeface="Arial"/>
              </a:rPr>
              <a:t>: </a:t>
            </a:r>
            <a:r>
              <a:rPr lang="tr-TR" sz="2400" dirty="0">
                <a:latin typeface="Arial"/>
                <a:ea typeface="Arial"/>
                <a:cs typeface="Arial"/>
                <a:sym typeface="Arial"/>
              </a:rPr>
              <a:t>kültürel sorunlar, yemek geleneği, ürünler ve yeme alışkanlıklarının farkına varmak</a:t>
            </a:r>
            <a:r>
              <a:rPr lang="tr-TR" sz="2400" dirty="0" smtClean="0">
                <a:latin typeface="Arial"/>
                <a:ea typeface="Arial"/>
                <a:cs typeface="Arial"/>
                <a:sym typeface="Arial"/>
              </a:rPr>
              <a:t>;</a:t>
            </a:r>
          </a:p>
          <a:p>
            <a:pPr marL="228600" lvl="0" indent="-50800">
              <a:buSzPts val="2800"/>
              <a:buNone/>
            </a:pPr>
            <a:endParaRPr lang="tr-TR" sz="2400" b="1" dirty="0" smtClean="0">
              <a:latin typeface="Arial"/>
              <a:ea typeface="Arial"/>
              <a:cs typeface="Arial"/>
              <a:sym typeface="Arial"/>
            </a:endParaRPr>
          </a:p>
          <a:p>
            <a:pPr marL="228600" lvl="0" indent="-50800">
              <a:buSzPts val="2800"/>
              <a:buNone/>
            </a:pPr>
            <a:r>
              <a:rPr lang="tr-TR" sz="2400" b="1" dirty="0" smtClean="0">
                <a:latin typeface="Arial"/>
                <a:ea typeface="Arial"/>
                <a:cs typeface="Arial"/>
                <a:sym typeface="Arial"/>
              </a:rPr>
              <a:t>LOut2</a:t>
            </a:r>
            <a:r>
              <a:rPr lang="tr-TR" sz="2400" b="1" dirty="0">
                <a:latin typeface="Arial"/>
                <a:ea typeface="Arial"/>
                <a:cs typeface="Arial"/>
                <a:sym typeface="Arial"/>
              </a:rPr>
              <a:t>: </a:t>
            </a:r>
            <a:r>
              <a:rPr lang="tr-TR" sz="2400" dirty="0">
                <a:latin typeface="Arial"/>
                <a:ea typeface="Arial"/>
                <a:cs typeface="Arial"/>
                <a:sym typeface="Arial"/>
              </a:rPr>
              <a:t>mutfak sektörü için gerekli iletişim ve ekip çalışması becerilerini eyleme geçirme becerisini anlar ve gösterir</a:t>
            </a:r>
            <a:r>
              <a:rPr lang="tr-TR" sz="2400" dirty="0" smtClean="0">
                <a:latin typeface="Arial"/>
                <a:ea typeface="Arial"/>
                <a:cs typeface="Arial"/>
                <a:sym typeface="Arial"/>
              </a:rPr>
              <a:t>;</a:t>
            </a:r>
          </a:p>
          <a:p>
            <a:pPr marL="228600" lvl="0" indent="-50800">
              <a:buSzPts val="2800"/>
              <a:buNone/>
            </a:pPr>
            <a:endParaRPr lang="tr-TR" sz="2400" b="1" dirty="0" smtClean="0">
              <a:latin typeface="Arial"/>
              <a:ea typeface="Arial"/>
              <a:cs typeface="Arial"/>
              <a:sym typeface="Arial"/>
            </a:endParaRPr>
          </a:p>
          <a:p>
            <a:pPr marL="228600" lvl="0" indent="-50800">
              <a:buSzPts val="2800"/>
              <a:buNone/>
            </a:pPr>
            <a:r>
              <a:rPr lang="tr-TR" sz="2400" b="1" dirty="0" smtClean="0">
                <a:latin typeface="Arial"/>
                <a:ea typeface="Arial"/>
                <a:cs typeface="Arial"/>
                <a:sym typeface="Arial"/>
              </a:rPr>
              <a:t>LOut3</a:t>
            </a:r>
            <a:r>
              <a:rPr lang="tr-TR" sz="2400" b="1" dirty="0">
                <a:latin typeface="Arial"/>
                <a:ea typeface="Arial"/>
                <a:cs typeface="Arial"/>
                <a:sym typeface="Arial"/>
              </a:rPr>
              <a:t>: </a:t>
            </a:r>
            <a:r>
              <a:rPr lang="tr-TR" sz="2400" dirty="0">
                <a:latin typeface="Arial"/>
                <a:ea typeface="Arial"/>
                <a:cs typeface="Arial"/>
                <a:sym typeface="Arial"/>
              </a:rPr>
              <a:t>ilk yardım ve gıda zehirlenmesi tedavisi, hijyen tekniklerini uygulama becerisini gösterin;</a:t>
            </a:r>
            <a:endParaRPr sz="2400" dirty="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5"/>
          <p:cNvSpPr txBox="1">
            <a:spLocks noGrp="1"/>
          </p:cNvSpPr>
          <p:nvPr>
            <p:ph type="body" idx="1"/>
          </p:nvPr>
        </p:nvSpPr>
        <p:spPr>
          <a:xfrm>
            <a:off x="544750" y="1245140"/>
            <a:ext cx="6167336" cy="4766554"/>
          </a:xfrm>
          <a:prstGeom prst="rect">
            <a:avLst/>
          </a:prstGeom>
          <a:noFill/>
          <a:ln>
            <a:noFill/>
          </a:ln>
        </p:spPr>
        <p:txBody>
          <a:bodyPr spcFirstLastPara="1" wrap="square" lIns="91425" tIns="45700" rIns="91425" bIns="45700" anchor="t" anchorCtr="0">
            <a:normAutofit fontScale="92500" lnSpcReduction="20000"/>
          </a:bodyPr>
          <a:lstStyle/>
          <a:p>
            <a:pPr marL="0" lvl="0" indent="0">
              <a:buSzPct val="100000"/>
              <a:buNone/>
            </a:pPr>
            <a:r>
              <a:rPr lang="es-ES" sz="3500" b="1" dirty="0">
                <a:solidFill>
                  <a:schemeClr val="accent1">
                    <a:lumMod val="75000"/>
                  </a:schemeClr>
                </a:solidFill>
                <a:latin typeface="Arial"/>
                <a:ea typeface="Arial"/>
                <a:cs typeface="Arial"/>
                <a:sym typeface="Arial"/>
              </a:rPr>
              <a:t>4.2. İyi bir el yıkama yöntemi</a:t>
            </a:r>
            <a:endParaRPr sz="3500" b="1" dirty="0">
              <a:solidFill>
                <a:schemeClr val="accent1">
                  <a:lumMod val="75000"/>
                </a:schemeClr>
              </a:solidFill>
              <a:latin typeface="Arial"/>
              <a:ea typeface="Arial"/>
              <a:cs typeface="Arial"/>
              <a:sym typeface="Arial"/>
            </a:endParaRPr>
          </a:p>
          <a:p>
            <a:pPr indent="-457200">
              <a:buSzPct val="100000"/>
            </a:pPr>
            <a:r>
              <a:rPr lang="tr-TR" dirty="0"/>
              <a:t>Sabun ve ılık akan su kullanın</a:t>
            </a:r>
            <a:r>
              <a:rPr lang="tr-TR" dirty="0" smtClean="0"/>
              <a:t>.</a:t>
            </a:r>
          </a:p>
          <a:p>
            <a:pPr indent="-457200">
              <a:buSzPct val="100000"/>
            </a:pPr>
            <a:r>
              <a:rPr lang="tr-TR" dirty="0" smtClean="0"/>
              <a:t>Ellerinizi </a:t>
            </a:r>
            <a:r>
              <a:rPr lang="tr-TR" dirty="0"/>
              <a:t>iyice köpürtün</a:t>
            </a:r>
            <a:r>
              <a:rPr lang="tr-TR" dirty="0" smtClean="0"/>
              <a:t>.</a:t>
            </a:r>
          </a:p>
          <a:p>
            <a:pPr indent="-457200">
              <a:buSzPct val="100000"/>
            </a:pPr>
            <a:r>
              <a:rPr lang="tr-TR" dirty="0" smtClean="0"/>
              <a:t>Parmaklarınızın </a:t>
            </a:r>
            <a:r>
              <a:rPr lang="tr-TR" dirty="0"/>
              <a:t>arası, avuç içi ve ellerinizin arkası, bilekler ve tırnaklarınızın altı dahil tüm yüzeyleri yıkayın</a:t>
            </a:r>
            <a:r>
              <a:rPr lang="tr-TR" dirty="0" smtClean="0"/>
              <a:t>.</a:t>
            </a:r>
          </a:p>
          <a:p>
            <a:pPr indent="-457200">
              <a:buSzPct val="100000"/>
            </a:pPr>
            <a:r>
              <a:rPr lang="tr-TR" dirty="0" smtClean="0"/>
              <a:t>20 </a:t>
            </a:r>
            <a:r>
              <a:rPr lang="tr-TR" dirty="0"/>
              <a:t>saniye iyice yıkayın</a:t>
            </a:r>
            <a:r>
              <a:rPr lang="tr-TR" dirty="0" smtClean="0"/>
              <a:t>.</a:t>
            </a:r>
          </a:p>
          <a:p>
            <a:pPr indent="-457200">
              <a:buSzPct val="100000"/>
            </a:pPr>
            <a:r>
              <a:rPr lang="tr-TR" dirty="0" smtClean="0"/>
              <a:t>İyice </a:t>
            </a:r>
            <a:r>
              <a:rPr lang="tr-TR" dirty="0"/>
              <a:t>durulayın</a:t>
            </a:r>
            <a:r>
              <a:rPr lang="tr-TR" dirty="0" smtClean="0"/>
              <a:t>.</a:t>
            </a:r>
          </a:p>
          <a:p>
            <a:pPr indent="-457200">
              <a:buSzPct val="100000"/>
            </a:pPr>
            <a:r>
              <a:rPr lang="tr-TR" dirty="0" smtClean="0"/>
              <a:t>Hasta </a:t>
            </a:r>
            <a:r>
              <a:rPr lang="tr-TR" dirty="0"/>
              <a:t>olsanız da olmasanız da, özellikle yemeklerden önce ve banyoyu kullandıktan sonra bunu bir alışkanlık haline getirin.</a:t>
            </a:r>
            <a:endParaRPr dirty="0"/>
          </a:p>
        </p:txBody>
      </p:sp>
      <p:pic>
        <p:nvPicPr>
          <p:cNvPr id="518" name="Google Shape;518;p55"/>
          <p:cNvPicPr preferRelativeResize="0"/>
          <p:nvPr/>
        </p:nvPicPr>
        <p:blipFill rotWithShape="1">
          <a:blip r:embed="rId3">
            <a:alphaModFix/>
          </a:blip>
          <a:srcRect/>
          <a:stretch/>
        </p:blipFill>
        <p:spPr>
          <a:xfrm>
            <a:off x="6478620" y="1245140"/>
            <a:ext cx="4494179" cy="4920832"/>
          </a:xfrm>
          <a:prstGeom prst="rect">
            <a:avLst/>
          </a:prstGeom>
          <a:noFill/>
          <a:ln>
            <a:noFill/>
          </a:ln>
        </p:spPr>
      </p:pic>
      <p:sp>
        <p:nvSpPr>
          <p:cNvPr id="519" name="Google Shape;519;p55"/>
          <p:cNvSpPr txBox="1"/>
          <p:nvPr/>
        </p:nvSpPr>
        <p:spPr>
          <a:xfrm>
            <a:off x="7354111" y="6011694"/>
            <a:ext cx="36186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10:  Resource Freepik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6"/>
          <p:cNvSpPr txBox="1">
            <a:spLocks noGrp="1"/>
          </p:cNvSpPr>
          <p:nvPr>
            <p:ph type="body" idx="1"/>
          </p:nvPr>
        </p:nvSpPr>
        <p:spPr>
          <a:xfrm>
            <a:off x="609600" y="2021305"/>
            <a:ext cx="10940716" cy="4836695"/>
          </a:xfrm>
          <a:prstGeom prst="rect">
            <a:avLst/>
          </a:prstGeom>
          <a:noFill/>
          <a:ln>
            <a:noFill/>
          </a:ln>
        </p:spPr>
        <p:txBody>
          <a:bodyPr spcFirstLastPara="1" wrap="square" lIns="91425" tIns="45700" rIns="91425" bIns="45700" anchor="t" anchorCtr="0">
            <a:normAutofit/>
          </a:bodyPr>
          <a:lstStyle/>
          <a:p>
            <a:pPr marL="0" lvl="0" indent="0">
              <a:buNone/>
            </a:pPr>
            <a:r>
              <a:rPr lang="tr-TR" sz="1800" dirty="0">
                <a:latin typeface="Arial"/>
                <a:ea typeface="Arial"/>
                <a:cs typeface="Arial"/>
                <a:sym typeface="Arial"/>
              </a:rPr>
              <a:t>Lavaboda birikmek için kirli bulaşıkları </a:t>
            </a:r>
            <a:r>
              <a:rPr lang="tr-TR" sz="1800" dirty="0" smtClean="0">
                <a:latin typeface="Arial"/>
                <a:ea typeface="Arial"/>
                <a:cs typeface="Arial"/>
                <a:sym typeface="Arial"/>
              </a:rPr>
              <a:t>bırakmayın</a:t>
            </a:r>
          </a:p>
          <a:p>
            <a:pPr marL="0" lvl="0" indent="0">
              <a:buNone/>
            </a:pPr>
            <a:r>
              <a:rPr lang="tr-TR" sz="1800" dirty="0" smtClean="0">
                <a:latin typeface="Arial"/>
                <a:ea typeface="Arial"/>
                <a:cs typeface="Arial"/>
                <a:sym typeface="Arial"/>
              </a:rPr>
              <a:t>Oje</a:t>
            </a:r>
            <a:r>
              <a:rPr lang="tr-TR" sz="1800" dirty="0">
                <a:latin typeface="Arial"/>
                <a:ea typeface="Arial"/>
                <a:cs typeface="Arial"/>
                <a:sym typeface="Arial"/>
              </a:rPr>
              <a:t>, Parfüm ve Tıraş Sonrası Kullanmaktan </a:t>
            </a:r>
            <a:r>
              <a:rPr lang="tr-TR" sz="1800" dirty="0" smtClean="0">
                <a:latin typeface="Arial"/>
                <a:ea typeface="Arial"/>
                <a:cs typeface="Arial"/>
                <a:sym typeface="Arial"/>
              </a:rPr>
              <a:t>Kaçının</a:t>
            </a:r>
          </a:p>
          <a:p>
            <a:pPr marL="0" lvl="0" indent="0">
              <a:buNone/>
            </a:pPr>
            <a:r>
              <a:rPr lang="tr-TR" sz="1800" dirty="0" smtClean="0">
                <a:latin typeface="Arial"/>
                <a:ea typeface="Arial"/>
                <a:cs typeface="Arial"/>
                <a:sym typeface="Arial"/>
              </a:rPr>
              <a:t>Yiyecek </a:t>
            </a:r>
            <a:r>
              <a:rPr lang="tr-TR" sz="1800" dirty="0">
                <a:latin typeface="Arial"/>
                <a:ea typeface="Arial"/>
                <a:cs typeface="Arial"/>
                <a:sym typeface="Arial"/>
              </a:rPr>
              <a:t>atıklarını kapalı bir kutuda saklayın. Kapalı bir kap veya çöp kutusu istenmeyen böcekleri uzak tutar</a:t>
            </a:r>
            <a:r>
              <a:rPr lang="tr-TR" sz="1800" dirty="0" smtClean="0">
                <a:latin typeface="Arial"/>
                <a:ea typeface="Arial"/>
                <a:cs typeface="Arial"/>
                <a:sym typeface="Arial"/>
              </a:rPr>
              <a:t>.</a:t>
            </a:r>
          </a:p>
          <a:p>
            <a:pPr marL="0" lvl="0" indent="0">
              <a:buNone/>
            </a:pPr>
            <a:r>
              <a:rPr lang="tr-TR" sz="1800" dirty="0" smtClean="0">
                <a:latin typeface="Arial"/>
                <a:ea typeface="Arial"/>
                <a:cs typeface="Arial"/>
                <a:sym typeface="Arial"/>
              </a:rPr>
              <a:t>Musluğunuzu </a:t>
            </a:r>
            <a:r>
              <a:rPr lang="tr-TR" sz="1800" dirty="0">
                <a:latin typeface="Arial"/>
                <a:ea typeface="Arial"/>
                <a:cs typeface="Arial"/>
                <a:sym typeface="Arial"/>
              </a:rPr>
              <a:t>düzenli olarak dezenfekte edin. Musluk bir bakteri cennetidir, yağlı kirli ellerle her açtığınızda üzerine mikropları aktarırsınız. Kapattığınızda, ellerinizi temizledikten sonra, musluk bazı mikropları hemen ellerinize aktarır</a:t>
            </a:r>
            <a:r>
              <a:rPr lang="tr-TR" sz="1800" dirty="0" smtClean="0">
                <a:latin typeface="Arial"/>
                <a:ea typeface="Arial"/>
                <a:cs typeface="Arial"/>
                <a:sym typeface="Arial"/>
              </a:rPr>
              <a:t>.</a:t>
            </a:r>
          </a:p>
          <a:p>
            <a:pPr marL="0" lvl="0" indent="0">
              <a:buNone/>
            </a:pPr>
            <a:r>
              <a:rPr lang="tr-TR" sz="1800" dirty="0" smtClean="0">
                <a:latin typeface="Arial"/>
                <a:ea typeface="Arial"/>
                <a:cs typeface="Arial"/>
                <a:sym typeface="Arial"/>
              </a:rPr>
              <a:t>Sigara </a:t>
            </a:r>
            <a:r>
              <a:rPr lang="tr-TR" sz="1800" dirty="0">
                <a:latin typeface="Arial"/>
                <a:ea typeface="Arial"/>
                <a:cs typeface="Arial"/>
                <a:sym typeface="Arial"/>
              </a:rPr>
              <a:t>İçmek </a:t>
            </a:r>
            <a:r>
              <a:rPr lang="tr-TR" sz="1800" dirty="0" smtClean="0">
                <a:latin typeface="Arial"/>
                <a:ea typeface="Arial"/>
                <a:cs typeface="Arial"/>
                <a:sym typeface="Arial"/>
              </a:rPr>
              <a:t>Yasaktır</a:t>
            </a:r>
          </a:p>
          <a:p>
            <a:pPr marL="0" lvl="0" indent="0">
              <a:buNone/>
            </a:pPr>
            <a:r>
              <a:rPr lang="tr-TR" sz="1800" dirty="0" smtClean="0">
                <a:latin typeface="Arial"/>
                <a:ea typeface="Arial"/>
                <a:cs typeface="Arial"/>
                <a:sym typeface="Arial"/>
              </a:rPr>
              <a:t>Hapşırmalarını </a:t>
            </a:r>
            <a:r>
              <a:rPr lang="tr-TR" sz="1800" dirty="0">
                <a:latin typeface="Arial"/>
                <a:ea typeface="Arial"/>
                <a:cs typeface="Arial"/>
                <a:sym typeface="Arial"/>
              </a:rPr>
              <a:t>yakala</a:t>
            </a:r>
            <a:endParaRPr sz="18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57"/>
          <p:cNvSpPr txBox="1">
            <a:spLocks noGrp="1"/>
          </p:cNvSpPr>
          <p:nvPr>
            <p:ph type="body" idx="1"/>
          </p:nvPr>
        </p:nvSpPr>
        <p:spPr>
          <a:xfrm>
            <a:off x="1011677" y="1536971"/>
            <a:ext cx="9144000" cy="5152588"/>
          </a:xfrm>
          <a:prstGeom prst="rect">
            <a:avLst/>
          </a:prstGeom>
          <a:noFill/>
          <a:ln>
            <a:noFill/>
          </a:ln>
        </p:spPr>
        <p:txBody>
          <a:bodyPr spcFirstLastPara="1" wrap="square" lIns="91425" tIns="45700" rIns="91425" bIns="45700" anchor="t" anchorCtr="0">
            <a:normAutofit/>
          </a:bodyPr>
          <a:lstStyle/>
          <a:p>
            <a:pPr marL="0" lvl="0" indent="0">
              <a:buSzPts val="2800"/>
              <a:buNone/>
            </a:pPr>
            <a:r>
              <a:rPr lang="tr-TR" dirty="0"/>
              <a:t>Tırnaklarınızı kısa ve temiz </a:t>
            </a:r>
            <a:r>
              <a:rPr lang="tr-TR" dirty="0" smtClean="0"/>
              <a:t>tutun</a:t>
            </a:r>
          </a:p>
          <a:p>
            <a:pPr marL="0" lvl="0" indent="0">
              <a:buSzPts val="2800"/>
              <a:buNone/>
            </a:pPr>
            <a:r>
              <a:rPr lang="tr-TR" dirty="0" smtClean="0"/>
              <a:t>Her </a:t>
            </a:r>
            <a:r>
              <a:rPr lang="tr-TR" dirty="0"/>
              <a:t>gün temiz bir üniforma giyin ve sadece işyerinde </a:t>
            </a:r>
            <a:r>
              <a:rPr lang="tr-TR" dirty="0" err="1"/>
              <a:t>giyinYiyecekleri</a:t>
            </a:r>
            <a:r>
              <a:rPr lang="tr-TR" dirty="0"/>
              <a:t> doğru sıcaklıkta </a:t>
            </a:r>
            <a:r>
              <a:rPr lang="tr-TR" dirty="0" smtClean="0"/>
              <a:t>tutun</a:t>
            </a:r>
          </a:p>
          <a:p>
            <a:pPr marL="0" lvl="0" indent="0">
              <a:buSzPts val="2800"/>
              <a:buNone/>
            </a:pPr>
            <a:r>
              <a:rPr lang="tr-TR" dirty="0" smtClean="0"/>
              <a:t>Sıcaklık </a:t>
            </a:r>
            <a:r>
              <a:rPr lang="tr-TR" dirty="0"/>
              <a:t>ve </a:t>
            </a:r>
            <a:r>
              <a:rPr lang="tr-TR" dirty="0" err="1"/>
              <a:t>mikrobiyal</a:t>
            </a:r>
            <a:r>
              <a:rPr lang="tr-TR" dirty="0"/>
              <a:t> yük arasında çok yakın bir ilişki vardır: yiyecekler en az 70 ° C sıcaklıkta servis edilmelidir. Bakterilerin en hızlı çoğalacağı tehlike bölgesi 15 ° ile 55 ° C arasındadır.</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8"/>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ts val="1900"/>
              <a:buNone/>
            </a:pPr>
            <a:endParaRPr sz="1900" dirty="0">
              <a:latin typeface="Arial"/>
              <a:ea typeface="Arial"/>
              <a:cs typeface="Arial"/>
              <a:sym typeface="Arial"/>
            </a:endParaRPr>
          </a:p>
          <a:p>
            <a:pPr marL="0" lvl="0" indent="0">
              <a:buSzPts val="2800"/>
              <a:buNone/>
            </a:pPr>
            <a:r>
              <a:rPr lang="tr-TR" b="1" dirty="0">
                <a:solidFill>
                  <a:schemeClr val="accent1">
                    <a:lumMod val="75000"/>
                  </a:schemeClr>
                </a:solidFill>
              </a:rPr>
              <a:t>4.3. Gıda </a:t>
            </a:r>
            <a:r>
              <a:rPr lang="tr-TR" b="1" dirty="0" err="1">
                <a:solidFill>
                  <a:schemeClr val="accent1">
                    <a:lumMod val="75000"/>
                  </a:schemeClr>
                </a:solidFill>
              </a:rPr>
              <a:t>kontaminasyonunun</a:t>
            </a:r>
            <a:r>
              <a:rPr lang="tr-TR" b="1" dirty="0">
                <a:solidFill>
                  <a:schemeClr val="accent1">
                    <a:lumMod val="75000"/>
                  </a:schemeClr>
                </a:solidFill>
              </a:rPr>
              <a:t> </a:t>
            </a:r>
            <a:r>
              <a:rPr lang="tr-TR" b="1" dirty="0" smtClean="0">
                <a:solidFill>
                  <a:schemeClr val="accent1">
                    <a:lumMod val="75000"/>
                  </a:schemeClr>
                </a:solidFill>
              </a:rPr>
              <a:t>önlenmesi</a:t>
            </a:r>
          </a:p>
          <a:p>
            <a:pPr marL="0" lvl="0" indent="0">
              <a:buSzPts val="2800"/>
              <a:buNone/>
            </a:pPr>
            <a:r>
              <a:rPr lang="tr-TR" dirty="0" smtClean="0"/>
              <a:t>Gıda </a:t>
            </a:r>
            <a:r>
              <a:rPr lang="tr-TR" dirty="0" err="1"/>
              <a:t>Kontaminasyonu</a:t>
            </a:r>
            <a:r>
              <a:rPr lang="tr-TR" dirty="0" smtClean="0"/>
              <a:t>:</a:t>
            </a:r>
          </a:p>
          <a:p>
            <a:pPr marL="0" lvl="0" indent="0">
              <a:buSzPts val="2800"/>
              <a:buNone/>
            </a:pPr>
            <a:r>
              <a:rPr lang="tr-TR" dirty="0" smtClean="0"/>
              <a:t> </a:t>
            </a:r>
            <a:r>
              <a:rPr lang="tr-TR" dirty="0"/>
              <a:t>Gıda </a:t>
            </a:r>
            <a:r>
              <a:rPr lang="tr-TR" dirty="0" err="1"/>
              <a:t>kontaminasyonu</a:t>
            </a:r>
            <a:r>
              <a:rPr lang="tr-TR" dirty="0"/>
              <a:t>, fiziksel, biyolojik veya kimyasal başka bir madde tarafından bozulmuş gıdaları ifade eder</a:t>
            </a:r>
            <a:r>
              <a:rPr lang="tr-TR" dirty="0" smtClean="0"/>
              <a:t>.</a:t>
            </a:r>
          </a:p>
          <a:p>
            <a:pPr marL="0" lvl="0" indent="0">
              <a:buSzPts val="2800"/>
              <a:buNone/>
            </a:pPr>
            <a:r>
              <a:rPr lang="tr-TR" dirty="0" smtClean="0"/>
              <a:t>Bakteriler </a:t>
            </a:r>
            <a:r>
              <a:rPr lang="tr-TR" dirty="0"/>
              <a:t>mutfağın herhangi bir yerine ve farkında olmadan bir yüzeyden diğerine yayılabilir. Bakteriler yiyeceğe girerse, gıda kaynaklı hastalıklara neden olabilirler</a:t>
            </a:r>
            <a:r>
              <a:rPr lang="tr-TR" dirty="0" smtClean="0"/>
              <a:t>.</a:t>
            </a:r>
          </a:p>
          <a:p>
            <a:pPr marL="0" lvl="0" indent="0">
              <a:buSzPts val="2800"/>
              <a:buNone/>
            </a:pPr>
            <a:r>
              <a:rPr lang="tr-TR" dirty="0" err="1" smtClean="0"/>
              <a:t>Kontaminasyon</a:t>
            </a:r>
            <a:r>
              <a:rPr lang="tr-TR" dirty="0" smtClean="0"/>
              <a:t> kaynakları</a:t>
            </a:r>
          </a:p>
          <a:p>
            <a:pPr marL="0" lvl="0" indent="0">
              <a:buSzPts val="2800"/>
              <a:buNone/>
            </a:pPr>
            <a:r>
              <a:rPr lang="tr-TR" dirty="0" smtClean="0"/>
              <a:t>El </a:t>
            </a:r>
            <a:r>
              <a:rPr lang="tr-TR" dirty="0"/>
              <a:t>ele veya gıda ile el ele. Soğuk algınlığı, grip ve gıda kaynaklı hastalıklara neden olan çoğu virüs ve bakteri bu şekilde yayılır. Hepatit A, </a:t>
            </a:r>
            <a:r>
              <a:rPr lang="tr-TR" dirty="0" err="1"/>
              <a:t>norovirüsler</a:t>
            </a:r>
            <a:r>
              <a:rPr lang="tr-TR" dirty="0"/>
              <a:t> veya stafilokok ve streptokok bakterisi olan kişiler, bu hastalıkları yiyecekle uğraşarak başkalarına aktarabilirler</a:t>
            </a:r>
            <a:r>
              <a:rPr lang="tr-TR" dirty="0" smtClean="0"/>
              <a:t>.</a:t>
            </a:r>
          </a:p>
          <a:p>
            <a:pPr marL="0" lvl="0" indent="0">
              <a:buSzPts val="2800"/>
              <a:buNone/>
            </a:pPr>
            <a:r>
              <a:rPr lang="tr-TR" dirty="0" smtClean="0"/>
              <a:t>Çiğ </a:t>
            </a:r>
            <a:r>
              <a:rPr lang="tr-TR" dirty="0"/>
              <a:t>etler, kümes hayvanları ve balık. Bunlar birçok zararlı bakteri taşır. En ciddi olanlardan biri </a:t>
            </a:r>
            <a:r>
              <a:rPr lang="tr-TR" dirty="0" err="1"/>
              <a:t>E.coli'dir</a:t>
            </a:r>
            <a:r>
              <a:rPr lang="tr-TR" dirty="0"/>
              <a:t>. Bu, çoğunlukla az pişmiş hamburgerde bulunan </a:t>
            </a:r>
            <a:r>
              <a:rPr lang="tr-TR" dirty="0" err="1"/>
              <a:t>organizmadır.Tavuk</a:t>
            </a:r>
            <a:r>
              <a:rPr lang="tr-TR" dirty="0"/>
              <a:t>, hindi ve kümes hayvanları. Bunlar </a:t>
            </a:r>
            <a:r>
              <a:rPr lang="tr-TR" dirty="0" err="1"/>
              <a:t>shigella</a:t>
            </a:r>
            <a:r>
              <a:rPr lang="tr-TR" dirty="0"/>
              <a:t>, </a:t>
            </a:r>
            <a:r>
              <a:rPr lang="tr-TR" dirty="0" err="1"/>
              <a:t>salmonella</a:t>
            </a:r>
            <a:r>
              <a:rPr lang="tr-TR" dirty="0"/>
              <a:t> ve </a:t>
            </a:r>
            <a:r>
              <a:rPr lang="tr-TR" dirty="0" err="1"/>
              <a:t>campylobacter</a:t>
            </a:r>
            <a:r>
              <a:rPr lang="tr-TR" dirty="0"/>
              <a:t> ile bağlantılıdır. Bunlar ishale, kramplara ve ateşe neden olan bakterilerdir. Çoğu et </a:t>
            </a:r>
            <a:r>
              <a:rPr lang="tr-TR" dirty="0" err="1"/>
              <a:t>toksoplazmoz</a:t>
            </a:r>
            <a:r>
              <a:rPr lang="tr-TR" dirty="0"/>
              <a:t> ile </a:t>
            </a:r>
            <a:r>
              <a:rPr lang="tr-TR" dirty="0" err="1"/>
              <a:t>kontamine</a:t>
            </a:r>
            <a:r>
              <a:rPr lang="tr-TR" dirty="0"/>
              <a:t> olabilir.</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9"/>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endParaRPr sz="19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a:p>
            <a:pPr marL="0" lvl="0" indent="0">
              <a:buSzPts val="2800"/>
              <a:buNone/>
            </a:pPr>
            <a:r>
              <a:rPr lang="tr-TR" dirty="0"/>
              <a:t>Deniz ürünleri, özellikle istiridye, istiridye ve diğer kabuklu deniz ürünleri. Bunlara ishale neden olan </a:t>
            </a:r>
            <a:r>
              <a:rPr lang="tr-TR" dirty="0" err="1"/>
              <a:t>vibrio</a:t>
            </a:r>
            <a:r>
              <a:rPr lang="tr-TR" dirty="0"/>
              <a:t> bakteri türleri bulaşabilir. Veya hepatit A virüsü ile </a:t>
            </a:r>
            <a:r>
              <a:rPr lang="tr-TR" dirty="0" err="1"/>
              <a:t>kontamine</a:t>
            </a:r>
            <a:r>
              <a:rPr lang="tr-TR" dirty="0"/>
              <a:t> olabilirler</a:t>
            </a:r>
            <a:r>
              <a:rPr lang="tr-TR" dirty="0" smtClean="0"/>
              <a:t>.</a:t>
            </a:r>
          </a:p>
          <a:p>
            <a:pPr marL="0" lvl="0" indent="0">
              <a:buSzPts val="2800"/>
              <a:buNone/>
            </a:pPr>
            <a:r>
              <a:rPr lang="tr-TR" dirty="0" smtClean="0"/>
              <a:t>Pastörize </a:t>
            </a:r>
            <a:r>
              <a:rPr lang="tr-TR" dirty="0"/>
              <a:t>edilmemiş peynir ve biraz et. Bunlara, insanlarda hastalığa neden olabilecek bir bakteri türü (</a:t>
            </a:r>
            <a:r>
              <a:rPr lang="tr-TR" dirty="0" err="1"/>
              <a:t>Listeria</a:t>
            </a:r>
            <a:r>
              <a:rPr lang="tr-TR" dirty="0"/>
              <a:t> </a:t>
            </a:r>
            <a:r>
              <a:rPr lang="tr-TR" dirty="0" err="1"/>
              <a:t>monocytogenes</a:t>
            </a:r>
            <a:r>
              <a:rPr lang="tr-TR" dirty="0"/>
              <a:t>) bulaşabilir. Ayrıca, hamilelik sırasında gelişmekte olan bir bebeğin düşük olmasına veya zarar görmesine neden olabilir. </a:t>
            </a:r>
            <a:r>
              <a:rPr lang="tr-TR" dirty="0" err="1"/>
              <a:t>Listeria</a:t>
            </a:r>
            <a:r>
              <a:rPr lang="tr-TR" dirty="0"/>
              <a:t> genellikle </a:t>
            </a:r>
            <a:r>
              <a:rPr lang="tr-TR" dirty="0" err="1"/>
              <a:t>brie</a:t>
            </a:r>
            <a:r>
              <a:rPr lang="tr-TR" dirty="0"/>
              <a:t> gibi yumuşak peynirlerde bulunur</a:t>
            </a:r>
            <a:r>
              <a:rPr lang="tr-TR" dirty="0" smtClean="0"/>
              <a:t>.</a:t>
            </a:r>
          </a:p>
          <a:p>
            <a:pPr marL="0" lvl="0" indent="0">
              <a:buSzPts val="2800"/>
              <a:buNone/>
            </a:pPr>
            <a:r>
              <a:rPr lang="tr-TR" dirty="0" err="1" smtClean="0"/>
              <a:t>Kontamine</a:t>
            </a:r>
            <a:r>
              <a:rPr lang="tr-TR" dirty="0" smtClean="0"/>
              <a:t> </a:t>
            </a:r>
            <a:r>
              <a:rPr lang="tr-TR" dirty="0"/>
              <a:t>meyve ve sebzeler. Bunlar nerede büyüdüklerine ve nasıl işlendiklerine bağlı olarak birçok organizma ve parazit taşıyabilir.</a:t>
            </a:r>
            <a:endParaRPr dirty="0"/>
          </a:p>
        </p:txBody>
      </p:sp>
      <p:sp>
        <p:nvSpPr>
          <p:cNvPr id="540" name="Google Shape;540;p59"/>
          <p:cNvSpPr txBox="1"/>
          <p:nvPr/>
        </p:nvSpPr>
        <p:spPr>
          <a:xfrm>
            <a:off x="2759242" y="2727158"/>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59"/>
          <p:cNvSpPr/>
          <p:nvPr/>
        </p:nvSpPr>
        <p:spPr>
          <a:xfrm>
            <a:off x="721896" y="1582341"/>
            <a:ext cx="9464842"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0"/>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endParaRPr sz="1900" dirty="0">
              <a:latin typeface="Arial"/>
              <a:ea typeface="Arial"/>
              <a:cs typeface="Arial"/>
              <a:sym typeface="Arial"/>
            </a:endParaRPr>
          </a:p>
          <a:p>
            <a:pPr marL="0" lvl="0" indent="0">
              <a:buSzPts val="2800"/>
              <a:buNone/>
            </a:pPr>
            <a:r>
              <a:rPr lang="tr-TR" dirty="0"/>
              <a:t>Aşağıdaki tablo olası kirleticilerden bazılarını göstermektedir</a:t>
            </a:r>
            <a:endParaRPr dirty="0"/>
          </a:p>
          <a:p>
            <a:pPr marL="0" lvl="0" indent="0" algn="l" rtl="0">
              <a:lnSpc>
                <a:spcPct val="90000"/>
              </a:lnSpc>
              <a:spcBef>
                <a:spcPts val="1000"/>
              </a:spcBef>
              <a:spcAft>
                <a:spcPts val="0"/>
              </a:spcAft>
              <a:buClr>
                <a:schemeClr val="dk1"/>
              </a:buClr>
              <a:buSzPts val="2800"/>
              <a:buNone/>
            </a:pPr>
            <a:endParaRPr dirty="0"/>
          </a:p>
        </p:txBody>
      </p:sp>
      <p:sp>
        <p:nvSpPr>
          <p:cNvPr id="547" name="Google Shape;547;p60"/>
          <p:cNvSpPr txBox="1"/>
          <p:nvPr/>
        </p:nvSpPr>
        <p:spPr>
          <a:xfrm>
            <a:off x="2759242" y="2727158"/>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8" name="Google Shape;548;p60"/>
          <p:cNvSpPr/>
          <p:nvPr/>
        </p:nvSpPr>
        <p:spPr>
          <a:xfrm>
            <a:off x="866274" y="1275351"/>
            <a:ext cx="932046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aphicFrame>
        <p:nvGraphicFramePr>
          <p:cNvPr id="549" name="Google Shape;549;p60"/>
          <p:cNvGraphicFramePr/>
          <p:nvPr/>
        </p:nvGraphicFramePr>
        <p:xfrm>
          <a:off x="1239498" y="1825625"/>
          <a:ext cx="8455000" cy="4214155"/>
        </p:xfrm>
        <a:graphic>
          <a:graphicData uri="http://schemas.openxmlformats.org/drawingml/2006/table">
            <a:tbl>
              <a:tblPr firstRow="1" bandRow="1">
                <a:noFill/>
                <a:tableStyleId>{DABD4AEB-CBCA-4B78-B97A-515A3E71BC79}</a:tableStyleId>
              </a:tblPr>
              <a:tblGrid>
                <a:gridCol w="1214450">
                  <a:extLst>
                    <a:ext uri="{9D8B030D-6E8A-4147-A177-3AD203B41FA5}">
                      <a16:colId xmlns:a16="http://schemas.microsoft.com/office/drawing/2014/main" val="20000"/>
                    </a:ext>
                  </a:extLst>
                </a:gridCol>
                <a:gridCol w="867750">
                  <a:extLst>
                    <a:ext uri="{9D8B030D-6E8A-4147-A177-3AD203B41FA5}">
                      <a16:colId xmlns:a16="http://schemas.microsoft.com/office/drawing/2014/main" val="20001"/>
                    </a:ext>
                  </a:extLst>
                </a:gridCol>
                <a:gridCol w="6372800">
                  <a:extLst>
                    <a:ext uri="{9D8B030D-6E8A-4147-A177-3AD203B41FA5}">
                      <a16:colId xmlns:a16="http://schemas.microsoft.com/office/drawing/2014/main" val="20002"/>
                    </a:ext>
                  </a:extLst>
                </a:gridCol>
              </a:tblGrid>
              <a:tr h="3511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Contaminant </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Onset of  symptoms </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Foods affected and  means of transmission </a:t>
                      </a:r>
                      <a:endParaRPr sz="1200" u="none" strike="noStrike" cap="none">
                        <a:latin typeface="Calibri"/>
                        <a:ea typeface="Calibri"/>
                        <a:cs typeface="Calibri"/>
                        <a:sym typeface="Calibri"/>
                      </a:endParaRPr>
                    </a:p>
                  </a:txBody>
                  <a:tcPr marL="57975" marR="57975" marT="28975" marB="28975"/>
                </a:tc>
                <a:extLst>
                  <a:ext uri="{0D108BD9-81ED-4DB2-BD59-A6C34878D82A}">
                    <a16:rowId xmlns:a16="http://schemas.microsoft.com/office/drawing/2014/main" val="10000"/>
                  </a:ext>
                </a:extLst>
              </a:tr>
              <a:tr h="6023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Campylobacter </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2 to 5 day</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Meat and poultry. Other sources include unpasteurized milk </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and contaminated water.</a:t>
                      </a:r>
                      <a:endParaRPr sz="1200" u="none" strike="noStrike" cap="none">
                        <a:latin typeface="Calibri"/>
                        <a:ea typeface="Calibri"/>
                        <a:cs typeface="Calibri"/>
                        <a:sym typeface="Calibri"/>
                      </a:endParaRPr>
                    </a:p>
                  </a:txBody>
                  <a:tcPr marL="57975" marR="57975" marT="28975" marB="28975"/>
                </a:tc>
                <a:extLst>
                  <a:ext uri="{0D108BD9-81ED-4DB2-BD59-A6C34878D82A}">
                    <a16:rowId xmlns:a16="http://schemas.microsoft.com/office/drawing/2014/main" val="10001"/>
                  </a:ext>
                </a:extLst>
              </a:tr>
              <a:tr h="7848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Escherichia coli (E. coli)</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1 to 8 days</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Beef contaminated with feces during slaughter</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Other sources include unpasteurized milk and apple cider, </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alfalfa sprouts, and contaminated water.</a:t>
                      </a:r>
                      <a:endParaRPr sz="1200" u="none" strike="noStrike" cap="none">
                        <a:latin typeface="Calibri"/>
                        <a:ea typeface="Calibri"/>
                        <a:cs typeface="Calibri"/>
                        <a:sym typeface="Calibri"/>
                      </a:endParaRPr>
                    </a:p>
                  </a:txBody>
                  <a:tcPr marL="57975" marR="57975" marT="28975" marB="28975"/>
                </a:tc>
                <a:extLst>
                  <a:ext uri="{0D108BD9-81ED-4DB2-BD59-A6C34878D82A}">
                    <a16:rowId xmlns:a16="http://schemas.microsoft.com/office/drawing/2014/main" val="10002"/>
                  </a:ext>
                </a:extLst>
              </a:tr>
              <a:tr h="6023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Hepatitis A</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28 days</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Raw, ready-to-eat produce and shellfish from </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contaminated water. Can be spread by an infected food handler</a:t>
                      </a:r>
                      <a:endParaRPr sz="1200" u="none" strike="noStrike" cap="none" dirty="0">
                        <a:latin typeface="Calibri"/>
                        <a:ea typeface="Calibri"/>
                        <a:cs typeface="Calibri"/>
                        <a:sym typeface="Calibri"/>
                      </a:endParaRPr>
                    </a:p>
                  </a:txBody>
                  <a:tcPr marL="57975" marR="57975" marT="28975" marB="28975"/>
                </a:tc>
                <a:extLst>
                  <a:ext uri="{0D108BD9-81ED-4DB2-BD59-A6C34878D82A}">
                    <a16:rowId xmlns:a16="http://schemas.microsoft.com/office/drawing/2014/main" val="10003"/>
                  </a:ext>
                </a:extLst>
              </a:tr>
              <a:tr h="602375">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Listeria</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9 to 48 hours</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Hot dogs, luncheon meats, unpasteurized milk and cheeses,</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 and unwashed raw produce.</a:t>
                      </a:r>
                      <a:endParaRPr sz="1200" u="none" strike="noStrike" cap="none">
                        <a:latin typeface="Calibri"/>
                        <a:ea typeface="Calibri"/>
                        <a:cs typeface="Calibri"/>
                        <a:sym typeface="Calibri"/>
                      </a:endParaRPr>
                    </a:p>
                  </a:txBody>
                  <a:tcPr marL="57975" marR="57975" marT="28975" marB="28975"/>
                </a:tc>
                <a:extLst>
                  <a:ext uri="{0D108BD9-81ED-4DB2-BD59-A6C34878D82A}">
                    <a16:rowId xmlns:a16="http://schemas.microsoft.com/office/drawing/2014/main" val="10004"/>
                  </a:ext>
                </a:extLst>
              </a:tr>
              <a:tr h="3511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Salmonella</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1 to 3 days</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Raw or contaminated meat, poultry, milk, or egg yolks.</a:t>
                      </a:r>
                      <a:endParaRPr sz="1200" u="none" strike="noStrike" cap="none">
                        <a:latin typeface="Calibri"/>
                        <a:ea typeface="Calibri"/>
                        <a:cs typeface="Calibri"/>
                        <a:sym typeface="Calibri"/>
                      </a:endParaRPr>
                    </a:p>
                  </a:txBody>
                  <a:tcPr marL="57975" marR="57975" marT="28975" marB="28975"/>
                </a:tc>
                <a:extLst>
                  <a:ext uri="{0D108BD9-81ED-4DB2-BD59-A6C34878D82A}">
                    <a16:rowId xmlns:a16="http://schemas.microsoft.com/office/drawing/2014/main" val="10005"/>
                  </a:ext>
                </a:extLst>
              </a:tr>
              <a:tr h="4199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Hepatitis A</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28 days </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Raw, ready-to-eat produce and shellfish from </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contaminated water. Can be spread by an infected food handler</a:t>
                      </a:r>
                      <a:endParaRPr sz="1200" u="none" strike="noStrike" cap="none">
                        <a:latin typeface="Calibri"/>
                        <a:ea typeface="Calibri"/>
                        <a:cs typeface="Calibri"/>
                        <a:sym typeface="Calibri"/>
                      </a:endParaRPr>
                    </a:p>
                  </a:txBody>
                  <a:tcPr marL="57975" marR="57975" marT="28975" marB="28975"/>
                </a:tc>
                <a:extLst>
                  <a:ext uri="{0D108BD9-81ED-4DB2-BD59-A6C34878D82A}">
                    <a16:rowId xmlns:a16="http://schemas.microsoft.com/office/drawing/2014/main" val="10006"/>
                  </a:ext>
                </a:extLst>
              </a:tr>
              <a:tr h="4199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Shigella</a:t>
                      </a:r>
                      <a:endParaRPr sz="1200" u="none" strike="noStrike" cap="none">
                        <a:latin typeface="Calibri"/>
                        <a:ea typeface="Calibri"/>
                        <a:cs typeface="Calibri"/>
                        <a:sym typeface="Calibri"/>
                      </a:endParaRPr>
                    </a:p>
                  </a:txBody>
                  <a:tcPr marL="72450" marR="72450" marT="72450" marB="72450"/>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24 to 48 hours</a:t>
                      </a:r>
                      <a:endParaRPr sz="1200" u="none" strike="noStrike" cap="none">
                        <a:latin typeface="Calibri"/>
                        <a:ea typeface="Calibri"/>
                        <a:cs typeface="Calibri"/>
                        <a:sym typeface="Calibri"/>
                      </a:endParaRPr>
                    </a:p>
                  </a:txBody>
                  <a:tcPr marL="57975" marR="57975" marT="28975" marB="28975"/>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Seafood and raw, ready-to-eat produce. Can be spread by an infected food handler.</a:t>
                      </a:r>
                      <a:endParaRPr sz="1200" u="none" strike="noStrike" cap="none" dirty="0">
                        <a:latin typeface="Calibri"/>
                        <a:ea typeface="Calibri"/>
                        <a:cs typeface="Calibri"/>
                        <a:sym typeface="Calibri"/>
                      </a:endParaRPr>
                    </a:p>
                  </a:txBody>
                  <a:tcPr marL="57975" marR="57975" marT="28975" marB="28975"/>
                </a:tc>
                <a:extLst>
                  <a:ext uri="{0D108BD9-81ED-4DB2-BD59-A6C34878D82A}">
                    <a16:rowId xmlns:a16="http://schemas.microsoft.com/office/drawing/2014/main" val="10007"/>
                  </a:ext>
                </a:extLst>
              </a:tr>
            </a:tbl>
          </a:graphicData>
        </a:graphic>
      </p:graphicFrame>
      <p:sp>
        <p:nvSpPr>
          <p:cNvPr id="550" name="Google Shape;550;p60"/>
          <p:cNvSpPr/>
          <p:nvPr/>
        </p:nvSpPr>
        <p:spPr>
          <a:xfrm>
            <a:off x="1414463" y="18256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60"/>
          <p:cNvSpPr/>
          <p:nvPr/>
        </p:nvSpPr>
        <p:spPr>
          <a:xfrm>
            <a:off x="513107" y="1825625"/>
            <a:ext cx="13093356"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2" name="Google Shape;552;p60"/>
          <p:cNvSpPr txBox="1"/>
          <p:nvPr/>
        </p:nvSpPr>
        <p:spPr>
          <a:xfrm>
            <a:off x="1975945" y="6211119"/>
            <a:ext cx="564405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Table 3: Contaminant, onsent of symptoms, foods affected and means of tranmission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1"/>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endParaRPr sz="1900" dirty="0">
              <a:latin typeface="Arial"/>
              <a:ea typeface="Arial"/>
              <a:cs typeface="Arial"/>
              <a:sym typeface="Arial"/>
            </a:endParaRPr>
          </a:p>
          <a:p>
            <a:pPr marL="228600" lvl="0" indent="-50800">
              <a:buSzPts val="2800"/>
              <a:buNone/>
            </a:pPr>
            <a:r>
              <a:rPr lang="tr-TR" b="1" dirty="0">
                <a:solidFill>
                  <a:schemeClr val="accent1">
                    <a:lumMod val="75000"/>
                  </a:schemeClr>
                </a:solidFill>
              </a:rPr>
              <a:t>4.4. Covid-19 için </a:t>
            </a:r>
            <a:r>
              <a:rPr lang="tr-TR" b="1" dirty="0" smtClean="0">
                <a:solidFill>
                  <a:schemeClr val="accent1">
                    <a:lumMod val="75000"/>
                  </a:schemeClr>
                </a:solidFill>
              </a:rPr>
              <a:t>Hijyen</a:t>
            </a:r>
          </a:p>
          <a:p>
            <a:pPr marL="228600" lvl="0" indent="-50800">
              <a:buSzPts val="2800"/>
              <a:buNone/>
            </a:pPr>
            <a:r>
              <a:rPr lang="tr-TR" sz="2000" dirty="0" smtClean="0"/>
              <a:t>Her </a:t>
            </a:r>
            <a:r>
              <a:rPr lang="tr-TR" sz="2000" dirty="0"/>
              <a:t>işyeri benzersizdir ve bu da, her işverenin COVID-19'a </a:t>
            </a:r>
            <a:r>
              <a:rPr lang="tr-TR" sz="2000" dirty="0" smtClean="0"/>
              <a:t>maruz</a:t>
            </a:r>
          </a:p>
          <a:p>
            <a:pPr marL="228600" lvl="0" indent="-50800">
              <a:buSzPts val="2800"/>
              <a:buNone/>
            </a:pPr>
            <a:r>
              <a:rPr lang="tr-TR" sz="2000" dirty="0" smtClean="0"/>
              <a:t> </a:t>
            </a:r>
            <a:r>
              <a:rPr lang="tr-TR" sz="2000" dirty="0"/>
              <a:t>kalmanın getirdiği tehlikelere karşı koruma sağlamak için iş </a:t>
            </a:r>
            <a:r>
              <a:rPr lang="tr-TR" sz="2000" dirty="0" smtClean="0"/>
              <a:t>gücü</a:t>
            </a:r>
          </a:p>
          <a:p>
            <a:pPr marL="228600" lvl="0" indent="-50800">
              <a:buSzPts val="2800"/>
              <a:buNone/>
            </a:pPr>
            <a:r>
              <a:rPr lang="tr-TR" sz="2000" dirty="0" smtClean="0"/>
              <a:t> </a:t>
            </a:r>
            <a:r>
              <a:rPr lang="tr-TR" sz="2000" dirty="0"/>
              <a:t>tarafından gerçekleştirilen işlevleri değerlendirmesini çok </a:t>
            </a:r>
            <a:r>
              <a:rPr lang="tr-TR" sz="2000" dirty="0" smtClean="0"/>
              <a:t>önemli</a:t>
            </a:r>
          </a:p>
          <a:p>
            <a:pPr marL="228600" lvl="0" indent="-50800">
              <a:buSzPts val="2800"/>
              <a:buNone/>
            </a:pPr>
            <a:r>
              <a:rPr lang="tr-TR" sz="2000" dirty="0" smtClean="0"/>
              <a:t> </a:t>
            </a:r>
            <a:r>
              <a:rPr lang="tr-TR" sz="2000" dirty="0"/>
              <a:t>hale getirir</a:t>
            </a:r>
            <a:r>
              <a:rPr lang="tr-TR" sz="2000" dirty="0" smtClean="0"/>
              <a:t>.</a:t>
            </a:r>
          </a:p>
          <a:p>
            <a:pPr marL="228600" lvl="0" indent="-50800">
              <a:buSzPts val="2800"/>
              <a:buNone/>
            </a:pPr>
            <a:r>
              <a:rPr lang="tr-TR" sz="2000" dirty="0" smtClean="0"/>
              <a:t> </a:t>
            </a:r>
            <a:r>
              <a:rPr lang="tr-TR" sz="2000" dirty="0" err="1"/>
              <a:t>Koronavirüs</a:t>
            </a:r>
            <a:r>
              <a:rPr lang="tr-TR" sz="2000" dirty="0"/>
              <a:t> hastalığı da dahil olmak üzere tüm bulaşıcı </a:t>
            </a:r>
            <a:r>
              <a:rPr lang="tr-TR" sz="2000" dirty="0" smtClean="0"/>
              <a:t>hastalık</a:t>
            </a:r>
          </a:p>
          <a:p>
            <a:pPr marL="228600" lvl="0" indent="-50800">
              <a:buSzPts val="2800"/>
              <a:buNone/>
            </a:pPr>
            <a:r>
              <a:rPr lang="tr-TR" sz="2000" dirty="0" smtClean="0"/>
              <a:t> </a:t>
            </a:r>
            <a:r>
              <a:rPr lang="tr-TR" sz="2000" dirty="0"/>
              <a:t>salgınlarında önlenmesi ve insan sağlığının korunması için </a:t>
            </a:r>
            <a:r>
              <a:rPr lang="tr-TR" sz="2000" dirty="0" smtClean="0"/>
              <a:t>özellikle</a:t>
            </a:r>
          </a:p>
          <a:p>
            <a:pPr marL="228600" lvl="0" indent="-50800">
              <a:buSzPts val="2800"/>
              <a:buNone/>
            </a:pPr>
            <a:r>
              <a:rPr lang="tr-TR" sz="2000" dirty="0" smtClean="0"/>
              <a:t> </a:t>
            </a:r>
            <a:r>
              <a:rPr lang="tr-TR" sz="2000" dirty="0"/>
              <a:t>mutfak sektöründeki hijyenik koşullar şarttır</a:t>
            </a:r>
            <a:r>
              <a:rPr lang="tr-TR" sz="2000" dirty="0" smtClean="0"/>
              <a:t>.</a:t>
            </a:r>
          </a:p>
          <a:p>
            <a:pPr marL="228600" lvl="0" indent="-50800">
              <a:buSzPts val="2800"/>
              <a:buNone/>
            </a:pPr>
            <a:r>
              <a:rPr lang="tr-TR" sz="2000" dirty="0" smtClean="0"/>
              <a:t>Ellerinizi </a:t>
            </a:r>
            <a:r>
              <a:rPr lang="tr-TR" sz="2000" dirty="0"/>
              <a:t>en az 20 saniye boyunca sabun ve suyla sık sık yıkayın</a:t>
            </a:r>
            <a:r>
              <a:rPr lang="tr-TR" sz="2000" dirty="0" smtClean="0"/>
              <a:t>.</a:t>
            </a:r>
          </a:p>
          <a:p>
            <a:pPr marL="228600" lvl="0" indent="-50800">
              <a:buSzPts val="2800"/>
              <a:buNone/>
            </a:pPr>
            <a:r>
              <a:rPr lang="tr-TR" sz="2000" dirty="0" smtClean="0"/>
              <a:t> </a:t>
            </a:r>
            <a:r>
              <a:rPr lang="tr-TR" sz="2000" dirty="0"/>
              <a:t>Buna yemekten önce, sonra ve tuvalete gittikten sonra dahildir</a:t>
            </a:r>
            <a:r>
              <a:rPr lang="tr-TR" sz="2000" dirty="0" smtClean="0"/>
              <a:t>.</a:t>
            </a:r>
          </a:p>
          <a:p>
            <a:pPr marL="228600" lvl="0" indent="-50800">
              <a:buSzPts val="2800"/>
              <a:buNone/>
            </a:pPr>
            <a:r>
              <a:rPr lang="tr-TR" sz="2000" dirty="0" smtClean="0"/>
              <a:t>Sabun </a:t>
            </a:r>
            <a:r>
              <a:rPr lang="tr-TR" sz="2000" dirty="0"/>
              <a:t>ve su kullanamadığınız zamanlarda en az% 60 içeren alkol bazlı </a:t>
            </a:r>
            <a:endParaRPr lang="tr-TR" sz="2000" dirty="0" smtClean="0"/>
          </a:p>
          <a:p>
            <a:pPr marL="228600" lvl="0" indent="-50800">
              <a:buSzPts val="2800"/>
              <a:buNone/>
            </a:pPr>
            <a:r>
              <a:rPr lang="tr-TR" sz="2000" dirty="0" smtClean="0"/>
              <a:t>el </a:t>
            </a:r>
            <a:r>
              <a:rPr lang="tr-TR" sz="2000" dirty="0"/>
              <a:t>dezenfektanları </a:t>
            </a:r>
            <a:r>
              <a:rPr lang="tr-TR" sz="2000" dirty="0" smtClean="0"/>
              <a:t>kullanın</a:t>
            </a:r>
          </a:p>
          <a:p>
            <a:pPr marL="228600" lvl="0" indent="-50800">
              <a:buSzPts val="2800"/>
              <a:buNone/>
            </a:pPr>
            <a:r>
              <a:rPr lang="tr-TR" sz="2000" dirty="0" smtClean="0"/>
              <a:t>Gözlerinize</a:t>
            </a:r>
            <a:r>
              <a:rPr lang="tr-TR" sz="2000" dirty="0"/>
              <a:t>, burnunuza ve ağzınıza </a:t>
            </a:r>
            <a:r>
              <a:rPr lang="tr-TR" sz="2000" dirty="0" smtClean="0"/>
              <a:t>dokunmaktan </a:t>
            </a:r>
            <a:r>
              <a:rPr lang="tr-TR" sz="2000" dirty="0"/>
              <a:t>kaçının</a:t>
            </a:r>
            <a:endParaRPr sz="2000" dirty="0"/>
          </a:p>
          <a:p>
            <a:pPr marL="0" lvl="0" indent="0" algn="l" rtl="0">
              <a:lnSpc>
                <a:spcPct val="90000"/>
              </a:lnSpc>
              <a:spcBef>
                <a:spcPts val="1000"/>
              </a:spcBef>
              <a:spcAft>
                <a:spcPts val="0"/>
              </a:spcAft>
              <a:buClr>
                <a:schemeClr val="dk1"/>
              </a:buClr>
              <a:buSzPts val="2800"/>
              <a:buNone/>
            </a:pPr>
            <a:endParaRPr dirty="0"/>
          </a:p>
        </p:txBody>
      </p:sp>
      <p:sp>
        <p:nvSpPr>
          <p:cNvPr id="558" name="Google Shape;558;p61"/>
          <p:cNvSpPr txBox="1"/>
          <p:nvPr/>
        </p:nvSpPr>
        <p:spPr>
          <a:xfrm>
            <a:off x="2759242" y="2727158"/>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p61"/>
          <p:cNvSpPr/>
          <p:nvPr/>
        </p:nvSpPr>
        <p:spPr>
          <a:xfrm>
            <a:off x="972765" y="898357"/>
            <a:ext cx="7060917"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500"/>
              <a:buFont typeface="Arial"/>
              <a:buNone/>
            </a:pPr>
            <a:r>
              <a:rPr lang="en-US" sz="1800" b="0" i="0" u="none" strike="noStrike" cap="none" dirty="0">
                <a:solidFill>
                  <a:schemeClr val="dk1"/>
                </a:solidFill>
                <a:latin typeface="Arial"/>
                <a:ea typeface="Arial"/>
                <a:cs typeface="Arial"/>
                <a:sym typeface="Arial"/>
              </a:rPr>
              <a:t/>
            </a:r>
            <a:br>
              <a:rPr lang="en-US"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p:txBody>
      </p:sp>
      <p:sp>
        <p:nvSpPr>
          <p:cNvPr id="560" name="Google Shape;560;p61"/>
          <p:cNvSpPr/>
          <p:nvPr/>
        </p:nvSpPr>
        <p:spPr>
          <a:xfrm>
            <a:off x="1414463" y="18256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61"/>
          <p:cNvSpPr/>
          <p:nvPr/>
        </p:nvSpPr>
        <p:spPr>
          <a:xfrm>
            <a:off x="513107" y="1825625"/>
            <a:ext cx="13093356"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62" name="Google Shape;562;p61" descr="A group of people interacting with each other&#10;&#10;Description automatically generated with medium confidence"/>
          <p:cNvPicPr preferRelativeResize="0"/>
          <p:nvPr/>
        </p:nvPicPr>
        <p:blipFill rotWithShape="1">
          <a:blip r:embed="rId3">
            <a:alphaModFix/>
          </a:blip>
          <a:srcRect/>
          <a:stretch/>
        </p:blipFill>
        <p:spPr>
          <a:xfrm>
            <a:off x="8210145" y="1825625"/>
            <a:ext cx="3578284" cy="3699686"/>
          </a:xfrm>
          <a:prstGeom prst="rect">
            <a:avLst/>
          </a:prstGeom>
          <a:noFill/>
          <a:ln>
            <a:noFill/>
          </a:ln>
        </p:spPr>
      </p:pic>
      <p:sp>
        <p:nvSpPr>
          <p:cNvPr id="563" name="Google Shape;563;p61"/>
          <p:cNvSpPr txBox="1"/>
          <p:nvPr/>
        </p:nvSpPr>
        <p:spPr>
          <a:xfrm>
            <a:off x="8210145" y="5525311"/>
            <a:ext cx="2810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Picture 11:  R</a:t>
            </a:r>
            <a:r>
              <a:rPr lang="en-US" sz="1800">
                <a:solidFill>
                  <a:schemeClr val="dk1"/>
                </a:solidFill>
                <a:latin typeface="Calibri"/>
                <a:ea typeface="Calibri"/>
                <a:cs typeface="Calibri"/>
                <a:sym typeface="Calibri"/>
              </a:rPr>
              <a:t>esource </a:t>
            </a:r>
            <a:r>
              <a:rPr lang="en-US" sz="1800" b="0" i="0" u="none" strike="noStrike" cap="none">
                <a:solidFill>
                  <a:schemeClr val="dk1"/>
                </a:solidFill>
                <a:latin typeface="Calibri"/>
                <a:ea typeface="Calibri"/>
                <a:cs typeface="Calibri"/>
                <a:sym typeface="Calibri"/>
              </a:rPr>
              <a:t>Freepick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2"/>
          <p:cNvSpPr txBox="1">
            <a:spLocks noGrp="1"/>
          </p:cNvSpPr>
          <p:nvPr>
            <p:ph type="body" idx="1"/>
          </p:nvPr>
        </p:nvSpPr>
        <p:spPr>
          <a:xfrm>
            <a:off x="700391" y="1303506"/>
            <a:ext cx="10653409" cy="5836596"/>
          </a:xfrm>
          <a:prstGeom prst="rect">
            <a:avLst/>
          </a:prstGeom>
          <a:noFill/>
          <a:ln>
            <a:noFill/>
          </a:ln>
        </p:spPr>
        <p:txBody>
          <a:bodyPr spcFirstLastPara="1" wrap="square" lIns="91425" tIns="45700" rIns="91425" bIns="45700" anchor="t" anchorCtr="0">
            <a:normAutofit fontScale="92500"/>
          </a:bodyPr>
          <a:lstStyle/>
          <a:p>
            <a:pPr marL="228600" lvl="0" indent="-228600"/>
            <a:r>
              <a:rPr lang="en-US" dirty="0" err="1"/>
              <a:t>Hapşırmak</a:t>
            </a:r>
            <a:r>
              <a:rPr lang="en-US" dirty="0"/>
              <a:t> </a:t>
            </a:r>
            <a:r>
              <a:rPr lang="en-US" dirty="0" err="1"/>
              <a:t>mı</a:t>
            </a:r>
            <a:r>
              <a:rPr lang="en-US" dirty="0"/>
              <a:t> </a:t>
            </a:r>
            <a:r>
              <a:rPr lang="en-US" dirty="0" err="1"/>
              <a:t>öksürmek</a:t>
            </a:r>
            <a:r>
              <a:rPr lang="en-US" dirty="0"/>
              <a:t> mi? </a:t>
            </a:r>
            <a:endParaRPr lang="tr-TR" dirty="0" smtClean="0"/>
          </a:p>
          <a:p>
            <a:pPr marL="228600" lvl="0" indent="-228600"/>
            <a:r>
              <a:rPr lang="en-US" dirty="0" err="1" smtClean="0"/>
              <a:t>Burnunuzu</a:t>
            </a:r>
            <a:r>
              <a:rPr lang="en-US" dirty="0" smtClean="0"/>
              <a:t> </a:t>
            </a:r>
            <a:r>
              <a:rPr lang="en-US" dirty="0" err="1"/>
              <a:t>ve</a:t>
            </a:r>
            <a:r>
              <a:rPr lang="en-US" dirty="0"/>
              <a:t> </a:t>
            </a:r>
            <a:r>
              <a:rPr lang="en-US" dirty="0" err="1"/>
              <a:t>ağzınızı</a:t>
            </a:r>
            <a:r>
              <a:rPr lang="en-US" dirty="0"/>
              <a:t> </a:t>
            </a:r>
            <a:r>
              <a:rPr lang="en-US" dirty="0" err="1"/>
              <a:t>bir</a:t>
            </a:r>
            <a:r>
              <a:rPr lang="en-US" dirty="0"/>
              <a:t> </a:t>
            </a:r>
            <a:r>
              <a:rPr lang="en-US" dirty="0" err="1"/>
              <a:t>mendille</a:t>
            </a:r>
            <a:r>
              <a:rPr lang="en-US" dirty="0"/>
              <a:t> </a:t>
            </a:r>
            <a:r>
              <a:rPr lang="en-US" dirty="0" err="1"/>
              <a:t>örtün</a:t>
            </a:r>
            <a:r>
              <a:rPr lang="en-US" dirty="0"/>
              <a:t> </a:t>
            </a:r>
            <a:r>
              <a:rPr lang="en-US" dirty="0" err="1"/>
              <a:t>veya</a:t>
            </a:r>
            <a:r>
              <a:rPr lang="en-US" dirty="0"/>
              <a:t> </a:t>
            </a:r>
            <a:r>
              <a:rPr lang="en-US" dirty="0" err="1"/>
              <a:t>dirseğinizi</a:t>
            </a:r>
            <a:r>
              <a:rPr lang="en-US" dirty="0"/>
              <a:t> </a:t>
            </a:r>
            <a:r>
              <a:rPr lang="en-US" dirty="0" err="1" smtClean="0"/>
              <a:t>kullanın</a:t>
            </a:r>
            <a:endParaRPr lang="tr-TR" dirty="0" smtClean="0"/>
          </a:p>
          <a:p>
            <a:pPr marL="228600" lvl="0" indent="-228600"/>
            <a:r>
              <a:rPr lang="en-US" dirty="0" err="1" smtClean="0"/>
              <a:t>Başkalarının</a:t>
            </a:r>
            <a:r>
              <a:rPr lang="en-US" dirty="0" smtClean="0"/>
              <a:t> </a:t>
            </a:r>
            <a:r>
              <a:rPr lang="en-US" dirty="0" err="1"/>
              <a:t>yanındayken</a:t>
            </a:r>
            <a:r>
              <a:rPr lang="en-US" dirty="0"/>
              <a:t> </a:t>
            </a:r>
            <a:r>
              <a:rPr lang="en-US" dirty="0" err="1"/>
              <a:t>ağzınızı</a:t>
            </a:r>
            <a:r>
              <a:rPr lang="en-US" dirty="0"/>
              <a:t> </a:t>
            </a:r>
            <a:r>
              <a:rPr lang="en-US" dirty="0" err="1"/>
              <a:t>ve</a:t>
            </a:r>
            <a:r>
              <a:rPr lang="en-US" dirty="0"/>
              <a:t> </a:t>
            </a:r>
            <a:r>
              <a:rPr lang="en-US" dirty="0" err="1"/>
              <a:t>burnunuzu</a:t>
            </a:r>
            <a:r>
              <a:rPr lang="en-US" dirty="0"/>
              <a:t> </a:t>
            </a:r>
            <a:r>
              <a:rPr lang="en-US" dirty="0" err="1"/>
              <a:t>kaplayan</a:t>
            </a:r>
            <a:r>
              <a:rPr lang="en-US" dirty="0"/>
              <a:t> bez </a:t>
            </a:r>
            <a:r>
              <a:rPr lang="en-US" dirty="0" err="1"/>
              <a:t>bir</a:t>
            </a:r>
            <a:r>
              <a:rPr lang="en-US" dirty="0"/>
              <a:t> </a:t>
            </a:r>
            <a:r>
              <a:rPr lang="en-US" dirty="0" err="1"/>
              <a:t>yüz</a:t>
            </a:r>
            <a:r>
              <a:rPr lang="en-US" dirty="0"/>
              <a:t> </a:t>
            </a:r>
            <a:r>
              <a:rPr lang="en-US" dirty="0" err="1"/>
              <a:t>giyin</a:t>
            </a:r>
            <a:r>
              <a:rPr lang="en-US" dirty="0"/>
              <a:t> </a:t>
            </a:r>
            <a:endParaRPr lang="tr-TR" dirty="0" smtClean="0"/>
          </a:p>
          <a:p>
            <a:pPr marL="228600" lvl="0" indent="-228600"/>
            <a:r>
              <a:rPr lang="en-US" dirty="0" err="1" smtClean="0"/>
              <a:t>Sık</a:t>
            </a:r>
            <a:r>
              <a:rPr lang="en-US" dirty="0" smtClean="0"/>
              <a:t> </a:t>
            </a:r>
            <a:r>
              <a:rPr lang="en-US" dirty="0" err="1"/>
              <a:t>dokunulan</a:t>
            </a:r>
            <a:r>
              <a:rPr lang="en-US" dirty="0"/>
              <a:t> </a:t>
            </a:r>
            <a:r>
              <a:rPr lang="en-US" dirty="0" err="1"/>
              <a:t>yüzeyleri</a:t>
            </a:r>
            <a:r>
              <a:rPr lang="en-US" dirty="0"/>
              <a:t> her </a:t>
            </a:r>
            <a:r>
              <a:rPr lang="en-US" dirty="0" err="1"/>
              <a:t>gün</a:t>
            </a:r>
            <a:r>
              <a:rPr lang="en-US" dirty="0"/>
              <a:t> </a:t>
            </a:r>
            <a:r>
              <a:rPr lang="en-US" dirty="0" err="1"/>
              <a:t>temizleyin</a:t>
            </a:r>
            <a:r>
              <a:rPr lang="en-US" dirty="0"/>
              <a:t> </a:t>
            </a:r>
            <a:r>
              <a:rPr lang="en-US" dirty="0" err="1"/>
              <a:t>ve</a:t>
            </a:r>
            <a:r>
              <a:rPr lang="en-US" dirty="0"/>
              <a:t> </a:t>
            </a:r>
            <a:r>
              <a:rPr lang="en-US" dirty="0" err="1"/>
              <a:t>dezenfekte</a:t>
            </a:r>
            <a:r>
              <a:rPr lang="en-US" dirty="0"/>
              <a:t> </a:t>
            </a:r>
            <a:r>
              <a:rPr lang="en-US" dirty="0" err="1"/>
              <a:t>edin</a:t>
            </a:r>
            <a:r>
              <a:rPr lang="en-US" dirty="0" smtClean="0"/>
              <a:t>.</a:t>
            </a:r>
            <a:endParaRPr lang="tr-TR" dirty="0" smtClean="0"/>
          </a:p>
          <a:p>
            <a:pPr marL="228600" lvl="0" indent="-228600"/>
            <a:r>
              <a:rPr lang="en-US" dirty="0" err="1" smtClean="0"/>
              <a:t>Pencereleri</a:t>
            </a:r>
            <a:r>
              <a:rPr lang="en-US" dirty="0" smtClean="0"/>
              <a:t> </a:t>
            </a:r>
            <a:r>
              <a:rPr lang="en-US" dirty="0" err="1"/>
              <a:t>açarak</a:t>
            </a:r>
            <a:r>
              <a:rPr lang="en-US" dirty="0"/>
              <a:t> </a:t>
            </a:r>
            <a:r>
              <a:rPr lang="en-US" dirty="0" err="1"/>
              <a:t>veya</a:t>
            </a:r>
            <a:r>
              <a:rPr lang="en-US" dirty="0"/>
              <a:t> </a:t>
            </a:r>
            <a:r>
              <a:rPr lang="en-US" dirty="0" err="1"/>
              <a:t>klimayı</a:t>
            </a:r>
            <a:r>
              <a:rPr lang="en-US" dirty="0"/>
              <a:t> </a:t>
            </a:r>
            <a:r>
              <a:rPr lang="en-US" dirty="0" err="1"/>
              <a:t>değiştirerek</a:t>
            </a:r>
            <a:r>
              <a:rPr lang="en-US" dirty="0"/>
              <a:t> </a:t>
            </a:r>
            <a:r>
              <a:rPr lang="en-US" dirty="0" err="1"/>
              <a:t>temiz</a:t>
            </a:r>
            <a:r>
              <a:rPr lang="en-US" dirty="0"/>
              <a:t> </a:t>
            </a:r>
            <a:r>
              <a:rPr lang="en-US" dirty="0" err="1"/>
              <a:t>hava</a:t>
            </a:r>
            <a:r>
              <a:rPr lang="en-US" dirty="0"/>
              <a:t> </a:t>
            </a:r>
            <a:r>
              <a:rPr lang="en-US" dirty="0" err="1"/>
              <a:t>miktarını</a:t>
            </a:r>
            <a:r>
              <a:rPr lang="en-US" dirty="0"/>
              <a:t> </a:t>
            </a:r>
            <a:r>
              <a:rPr lang="en-US" dirty="0" err="1" smtClean="0"/>
              <a:t>artırın</a:t>
            </a:r>
            <a:endParaRPr lang="tr-TR" dirty="0" smtClean="0"/>
          </a:p>
          <a:p>
            <a:pPr marL="228600" lvl="0" indent="-228600"/>
            <a:r>
              <a:rPr lang="en-US" dirty="0" smtClean="0"/>
              <a:t>Hasta </a:t>
            </a:r>
            <a:r>
              <a:rPr lang="en-US" dirty="0" err="1"/>
              <a:t>olduğunuzda</a:t>
            </a:r>
            <a:r>
              <a:rPr lang="en-US" dirty="0"/>
              <a:t>: </a:t>
            </a:r>
            <a:r>
              <a:rPr lang="en-US" dirty="0" err="1"/>
              <a:t>Kendinizi</a:t>
            </a:r>
            <a:r>
              <a:rPr lang="en-US" dirty="0"/>
              <a:t> </a:t>
            </a:r>
            <a:r>
              <a:rPr lang="en-US" dirty="0" err="1"/>
              <a:t>iyi</a:t>
            </a:r>
            <a:r>
              <a:rPr lang="en-US" dirty="0"/>
              <a:t> </a:t>
            </a:r>
            <a:r>
              <a:rPr lang="en-US" dirty="0" err="1"/>
              <a:t>hissetmiyorsanız</a:t>
            </a:r>
            <a:r>
              <a:rPr lang="en-US" dirty="0"/>
              <a:t> </a:t>
            </a:r>
            <a:r>
              <a:rPr lang="en-US" dirty="0" err="1"/>
              <a:t>evde</a:t>
            </a:r>
            <a:r>
              <a:rPr lang="en-US" dirty="0"/>
              <a:t> </a:t>
            </a:r>
            <a:r>
              <a:rPr lang="en-US" dirty="0" err="1"/>
              <a:t>kalmanız</a:t>
            </a:r>
            <a:r>
              <a:rPr lang="en-US" dirty="0"/>
              <a:t> </a:t>
            </a:r>
            <a:r>
              <a:rPr lang="en-US" dirty="0" err="1"/>
              <a:t>önemlidir</a:t>
            </a:r>
            <a:r>
              <a:rPr lang="en-US" dirty="0"/>
              <a:t>. </a:t>
            </a:r>
            <a:r>
              <a:rPr lang="en-US" dirty="0" err="1"/>
              <a:t>İyi</a:t>
            </a:r>
            <a:r>
              <a:rPr lang="en-US" dirty="0"/>
              <a:t> </a:t>
            </a:r>
            <a:r>
              <a:rPr lang="en-US" dirty="0" err="1"/>
              <a:t>hijyen</a:t>
            </a:r>
            <a:r>
              <a:rPr lang="en-US" dirty="0"/>
              <a:t> </a:t>
            </a:r>
            <a:r>
              <a:rPr lang="en-US" dirty="0" err="1"/>
              <a:t>kurallarına</a:t>
            </a:r>
            <a:r>
              <a:rPr lang="en-US" dirty="0"/>
              <a:t> da </a:t>
            </a:r>
            <a:r>
              <a:rPr lang="en-US" dirty="0" err="1"/>
              <a:t>uymaya</a:t>
            </a:r>
            <a:r>
              <a:rPr lang="en-US" dirty="0"/>
              <a:t> </a:t>
            </a:r>
            <a:r>
              <a:rPr lang="en-US" dirty="0" err="1"/>
              <a:t>devam</a:t>
            </a:r>
            <a:r>
              <a:rPr lang="en-US" dirty="0"/>
              <a:t> </a:t>
            </a:r>
            <a:r>
              <a:rPr lang="en-US" dirty="0" err="1"/>
              <a:t>etmelisiniz</a:t>
            </a:r>
            <a:r>
              <a:rPr lang="en-US" dirty="0"/>
              <a:t>. </a:t>
            </a:r>
            <a:r>
              <a:rPr lang="en-US" dirty="0" err="1"/>
              <a:t>Şüpheli</a:t>
            </a:r>
            <a:r>
              <a:rPr lang="en-US" dirty="0"/>
              <a:t> </a:t>
            </a:r>
            <a:r>
              <a:rPr lang="en-US" dirty="0" err="1"/>
              <a:t>bir</a:t>
            </a:r>
            <a:r>
              <a:rPr lang="en-US" dirty="0"/>
              <a:t> Covid-19 </a:t>
            </a:r>
            <a:r>
              <a:rPr lang="en-US" dirty="0" err="1"/>
              <a:t>enfeksiyonu</a:t>
            </a:r>
            <a:r>
              <a:rPr lang="en-US" dirty="0"/>
              <a:t> </a:t>
            </a:r>
            <a:r>
              <a:rPr lang="en-US" dirty="0" err="1"/>
              <a:t>durumunda</a:t>
            </a:r>
            <a:r>
              <a:rPr lang="en-US" dirty="0"/>
              <a:t>, </a:t>
            </a:r>
            <a:r>
              <a:rPr lang="en-US" dirty="0" err="1"/>
              <a:t>kendinizi</a:t>
            </a:r>
            <a:r>
              <a:rPr lang="en-US" dirty="0"/>
              <a:t> </a:t>
            </a:r>
            <a:r>
              <a:rPr lang="en-US" dirty="0" err="1"/>
              <a:t>evde</a:t>
            </a:r>
            <a:r>
              <a:rPr lang="en-US" dirty="0"/>
              <a:t> </a:t>
            </a:r>
            <a:r>
              <a:rPr lang="en-US" dirty="0" err="1"/>
              <a:t>izole</a:t>
            </a:r>
            <a:r>
              <a:rPr lang="en-US" dirty="0"/>
              <a:t> </a:t>
            </a:r>
            <a:r>
              <a:rPr lang="en-US" dirty="0" err="1"/>
              <a:t>etmeniz</a:t>
            </a:r>
            <a:r>
              <a:rPr lang="en-US" dirty="0"/>
              <a:t> </a:t>
            </a:r>
            <a:r>
              <a:rPr lang="en-US" dirty="0" err="1"/>
              <a:t>gerekir</a:t>
            </a:r>
            <a:r>
              <a:rPr lang="en-US" dirty="0" smtClean="0"/>
              <a:t>.</a:t>
            </a:r>
            <a:endParaRPr lang="tr-TR" dirty="0" smtClean="0"/>
          </a:p>
          <a:p>
            <a:pPr marL="228600" lvl="0" indent="-228600"/>
            <a:r>
              <a:rPr lang="en-US" dirty="0" err="1" smtClean="0"/>
              <a:t>Gözlerinize</a:t>
            </a:r>
            <a:r>
              <a:rPr lang="en-US" dirty="0"/>
              <a:t>, </a:t>
            </a:r>
            <a:r>
              <a:rPr lang="en-US" dirty="0" err="1"/>
              <a:t>burnunuza</a:t>
            </a:r>
            <a:r>
              <a:rPr lang="en-US" dirty="0"/>
              <a:t> </a:t>
            </a:r>
            <a:r>
              <a:rPr lang="en-US" dirty="0" err="1"/>
              <a:t>ve</a:t>
            </a:r>
            <a:r>
              <a:rPr lang="en-US" dirty="0"/>
              <a:t> </a:t>
            </a:r>
            <a:r>
              <a:rPr lang="en-US" dirty="0" err="1"/>
              <a:t>ağız</a:t>
            </a:r>
            <a:r>
              <a:rPr lang="en-US" dirty="0"/>
              <a:t> </a:t>
            </a:r>
            <a:r>
              <a:rPr lang="en-US" dirty="0" err="1"/>
              <a:t>hijyeninize</a:t>
            </a:r>
            <a:r>
              <a:rPr lang="en-US" dirty="0"/>
              <a:t> </a:t>
            </a:r>
            <a:r>
              <a:rPr lang="en-US" dirty="0" err="1"/>
              <a:t>dokunmaktan</a:t>
            </a:r>
            <a:r>
              <a:rPr lang="en-US" dirty="0"/>
              <a:t> </a:t>
            </a:r>
            <a:r>
              <a:rPr lang="en-US" dirty="0" err="1"/>
              <a:t>kaçının</a:t>
            </a:r>
            <a:r>
              <a:rPr lang="en-US" dirty="0"/>
              <a:t>. </a:t>
            </a:r>
            <a:r>
              <a:rPr lang="en-US" dirty="0" err="1"/>
              <a:t>Şüpheli</a:t>
            </a:r>
            <a:r>
              <a:rPr lang="en-US" dirty="0"/>
              <a:t> </a:t>
            </a:r>
            <a:r>
              <a:rPr lang="en-US" dirty="0" err="1"/>
              <a:t>bir</a:t>
            </a:r>
            <a:r>
              <a:rPr lang="en-US" dirty="0"/>
              <a:t> Covid-19 </a:t>
            </a:r>
            <a:r>
              <a:rPr lang="en-US" dirty="0" err="1"/>
              <a:t>enfeksiyonu</a:t>
            </a:r>
            <a:r>
              <a:rPr lang="en-US" dirty="0"/>
              <a:t> </a:t>
            </a:r>
            <a:r>
              <a:rPr lang="en-US" dirty="0" err="1"/>
              <a:t>durumunda</a:t>
            </a:r>
            <a:r>
              <a:rPr lang="en-US" dirty="0"/>
              <a:t>, </a:t>
            </a:r>
            <a:r>
              <a:rPr lang="en-US" dirty="0" err="1"/>
              <a:t>kendinizi</a:t>
            </a:r>
            <a:r>
              <a:rPr lang="en-US" dirty="0"/>
              <a:t> </a:t>
            </a:r>
            <a:r>
              <a:rPr lang="en-US" dirty="0" err="1"/>
              <a:t>evde</a:t>
            </a:r>
            <a:r>
              <a:rPr lang="en-US" dirty="0"/>
              <a:t> </a:t>
            </a:r>
            <a:r>
              <a:rPr lang="en-US" dirty="0" err="1"/>
              <a:t>izole</a:t>
            </a:r>
            <a:r>
              <a:rPr lang="en-US" dirty="0"/>
              <a:t> </a:t>
            </a:r>
            <a:r>
              <a:rPr lang="en-US" dirty="0" err="1"/>
              <a:t>etmeniz</a:t>
            </a:r>
            <a:r>
              <a:rPr lang="en-US" dirty="0"/>
              <a:t> </a:t>
            </a:r>
            <a:r>
              <a:rPr lang="en-US" dirty="0" err="1"/>
              <a:t>gerekir</a:t>
            </a:r>
            <a:r>
              <a:rPr lang="en-US" dirty="0"/>
              <a:t>.</a:t>
            </a:r>
            <a:br>
              <a:rPr lang="en-US" dirty="0"/>
            </a:br>
            <a:r>
              <a:rPr lang="en-US" dirty="0"/>
              <a:t/>
            </a:r>
            <a:br>
              <a:rPr lang="en-US" dirty="0"/>
            </a:br>
            <a:r>
              <a:rPr lang="en-US" dirty="0"/>
              <a:t> </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3"/>
          <p:cNvSpPr txBox="1">
            <a:spLocks noGrp="1"/>
          </p:cNvSpPr>
          <p:nvPr>
            <p:ph type="body" idx="1"/>
          </p:nvPr>
        </p:nvSpPr>
        <p:spPr>
          <a:xfrm>
            <a:off x="838200" y="1750978"/>
            <a:ext cx="10515600" cy="4425985"/>
          </a:xfrm>
          <a:prstGeom prst="rect">
            <a:avLst/>
          </a:prstGeom>
          <a:noFill/>
          <a:ln>
            <a:noFill/>
          </a:ln>
        </p:spPr>
        <p:txBody>
          <a:bodyPr spcFirstLastPara="1" wrap="square" lIns="91425" tIns="45700" rIns="91425" bIns="45700" anchor="t" anchorCtr="0">
            <a:normAutofit fontScale="92500" lnSpcReduction="10000"/>
          </a:bodyPr>
          <a:lstStyle/>
          <a:p>
            <a:pPr marL="0" lvl="0" indent="0">
              <a:spcBef>
                <a:spcPts val="0"/>
              </a:spcBef>
              <a:buSzPts val="2800"/>
              <a:buNone/>
            </a:pPr>
            <a:r>
              <a:rPr lang="en-US" dirty="0"/>
              <a:t/>
            </a:r>
            <a:br>
              <a:rPr lang="en-US" dirty="0"/>
            </a:br>
            <a:r>
              <a:rPr lang="en-US" dirty="0"/>
              <a:t>Bu </a:t>
            </a:r>
            <a:r>
              <a:rPr lang="en-US" dirty="0" err="1"/>
              <a:t>modül</a:t>
            </a:r>
            <a:r>
              <a:rPr lang="en-US" dirty="0"/>
              <a:t>, </a:t>
            </a:r>
            <a:r>
              <a:rPr lang="en-US" dirty="0" err="1"/>
              <a:t>kültürel</a:t>
            </a:r>
            <a:r>
              <a:rPr lang="en-US" dirty="0"/>
              <a:t> </a:t>
            </a:r>
            <a:r>
              <a:rPr lang="en-US" dirty="0" err="1"/>
              <a:t>konular</a:t>
            </a:r>
            <a:r>
              <a:rPr lang="en-US" dirty="0"/>
              <a:t>, </a:t>
            </a:r>
            <a:r>
              <a:rPr lang="en-US" dirty="0" err="1"/>
              <a:t>gıda</a:t>
            </a:r>
            <a:r>
              <a:rPr lang="en-US" dirty="0"/>
              <a:t> </a:t>
            </a:r>
            <a:r>
              <a:rPr lang="en-US" dirty="0" err="1"/>
              <a:t>geleneği</a:t>
            </a:r>
            <a:r>
              <a:rPr lang="en-US" dirty="0"/>
              <a:t>, </a:t>
            </a:r>
            <a:r>
              <a:rPr lang="en-US" dirty="0" err="1"/>
              <a:t>ürünler</a:t>
            </a:r>
            <a:r>
              <a:rPr lang="en-US" dirty="0"/>
              <a:t> </a:t>
            </a:r>
            <a:r>
              <a:rPr lang="en-US" dirty="0" err="1"/>
              <a:t>ve</a:t>
            </a:r>
            <a:r>
              <a:rPr lang="en-US" dirty="0"/>
              <a:t> </a:t>
            </a:r>
            <a:r>
              <a:rPr lang="en-US" dirty="0" err="1"/>
              <a:t>yeme</a:t>
            </a:r>
            <a:r>
              <a:rPr lang="en-US" dirty="0"/>
              <a:t> </a:t>
            </a:r>
            <a:r>
              <a:rPr lang="en-US" dirty="0" err="1"/>
              <a:t>alışkanlıkları</a:t>
            </a:r>
            <a:r>
              <a:rPr lang="en-US" dirty="0"/>
              <a:t>, </a:t>
            </a:r>
            <a:r>
              <a:rPr lang="en-US" dirty="0" err="1"/>
              <a:t>mutfak</a:t>
            </a:r>
            <a:r>
              <a:rPr lang="en-US" dirty="0"/>
              <a:t> </a:t>
            </a:r>
            <a:r>
              <a:rPr lang="en-US" dirty="0" err="1"/>
              <a:t>sektöründe</a:t>
            </a:r>
            <a:r>
              <a:rPr lang="en-US" dirty="0"/>
              <a:t> </a:t>
            </a:r>
            <a:r>
              <a:rPr lang="en-US" dirty="0" err="1"/>
              <a:t>iletişim</a:t>
            </a:r>
            <a:r>
              <a:rPr lang="en-US" dirty="0"/>
              <a:t> </a:t>
            </a:r>
            <a:r>
              <a:rPr lang="en-US" dirty="0" err="1"/>
              <a:t>ve</a:t>
            </a:r>
            <a:r>
              <a:rPr lang="en-US" dirty="0"/>
              <a:t> </a:t>
            </a:r>
            <a:r>
              <a:rPr lang="en-US" dirty="0" err="1"/>
              <a:t>ekip</a:t>
            </a:r>
            <a:r>
              <a:rPr lang="en-US" dirty="0"/>
              <a:t> </a:t>
            </a:r>
            <a:r>
              <a:rPr lang="en-US" dirty="0" err="1"/>
              <a:t>çalışması</a:t>
            </a:r>
            <a:r>
              <a:rPr lang="en-US" dirty="0"/>
              <a:t> </a:t>
            </a:r>
            <a:r>
              <a:rPr lang="en-US" dirty="0" err="1"/>
              <a:t>becerileri</a:t>
            </a:r>
            <a:r>
              <a:rPr lang="en-US" dirty="0"/>
              <a:t>, ilk </a:t>
            </a:r>
            <a:r>
              <a:rPr lang="en-US" dirty="0" err="1"/>
              <a:t>yardım</a:t>
            </a:r>
            <a:r>
              <a:rPr lang="en-US" dirty="0"/>
              <a:t> </a:t>
            </a:r>
            <a:r>
              <a:rPr lang="en-US" dirty="0" err="1"/>
              <a:t>ve</a:t>
            </a:r>
            <a:r>
              <a:rPr lang="en-US" dirty="0"/>
              <a:t> </a:t>
            </a:r>
            <a:r>
              <a:rPr lang="en-US" dirty="0" err="1"/>
              <a:t>gıda</a:t>
            </a:r>
            <a:r>
              <a:rPr lang="en-US" dirty="0"/>
              <a:t> </a:t>
            </a:r>
            <a:r>
              <a:rPr lang="en-US" dirty="0" err="1"/>
              <a:t>zehirlenmesi</a:t>
            </a:r>
            <a:r>
              <a:rPr lang="en-US" dirty="0"/>
              <a:t> </a:t>
            </a:r>
            <a:r>
              <a:rPr lang="en-US" dirty="0" err="1"/>
              <a:t>tedavisi</a:t>
            </a:r>
            <a:r>
              <a:rPr lang="en-US" dirty="0"/>
              <a:t>, </a:t>
            </a:r>
            <a:r>
              <a:rPr lang="en-US" dirty="0" err="1"/>
              <a:t>hijyen</a:t>
            </a:r>
            <a:r>
              <a:rPr lang="en-US" dirty="0"/>
              <a:t> (</a:t>
            </a:r>
            <a:r>
              <a:rPr lang="en-US" dirty="0" err="1"/>
              <a:t>genel</a:t>
            </a:r>
            <a:r>
              <a:rPr lang="en-US" dirty="0"/>
              <a:t> </a:t>
            </a:r>
            <a:r>
              <a:rPr lang="en-US" dirty="0" err="1"/>
              <a:t>ve</a:t>
            </a:r>
            <a:r>
              <a:rPr lang="en-US" dirty="0"/>
              <a:t> Covid-19 </a:t>
            </a:r>
            <a:r>
              <a:rPr lang="en-US" dirty="0" err="1"/>
              <a:t>için</a:t>
            </a:r>
            <a:r>
              <a:rPr lang="en-US" dirty="0"/>
              <a:t>) </a:t>
            </a:r>
            <a:r>
              <a:rPr lang="en-US" dirty="0" err="1"/>
              <a:t>hakkında</a:t>
            </a:r>
            <a:r>
              <a:rPr lang="en-US" dirty="0"/>
              <a:t> </a:t>
            </a:r>
            <a:r>
              <a:rPr lang="en-US" dirty="0" err="1"/>
              <a:t>teorik</a:t>
            </a:r>
            <a:r>
              <a:rPr lang="en-US" dirty="0"/>
              <a:t> </a:t>
            </a:r>
            <a:r>
              <a:rPr lang="en-US" dirty="0" err="1"/>
              <a:t>ve</a:t>
            </a:r>
            <a:r>
              <a:rPr lang="en-US" dirty="0"/>
              <a:t> </a:t>
            </a:r>
            <a:r>
              <a:rPr lang="en-US" dirty="0" err="1"/>
              <a:t>pratik</a:t>
            </a:r>
            <a:r>
              <a:rPr lang="en-US" dirty="0"/>
              <a:t> </a:t>
            </a:r>
            <a:r>
              <a:rPr lang="en-US" dirty="0" err="1"/>
              <a:t>bilgiler</a:t>
            </a:r>
            <a:r>
              <a:rPr lang="en-US" dirty="0"/>
              <a:t> </a:t>
            </a:r>
            <a:r>
              <a:rPr lang="en-US" dirty="0" err="1"/>
              <a:t>sağlar</a:t>
            </a:r>
            <a:r>
              <a:rPr lang="en-US" dirty="0"/>
              <a:t>. </a:t>
            </a:r>
            <a:endParaRPr lang="tr-TR" dirty="0" smtClean="0"/>
          </a:p>
          <a:p>
            <a:pPr marL="0" lvl="0" indent="0">
              <a:spcBef>
                <a:spcPts val="0"/>
              </a:spcBef>
              <a:buSzPts val="2800"/>
              <a:buNone/>
            </a:pPr>
            <a:r>
              <a:rPr lang="en-US" dirty="0" smtClean="0"/>
              <a:t>Bu </a:t>
            </a:r>
            <a:r>
              <a:rPr lang="en-US" dirty="0" err="1"/>
              <a:t>başlıklar</a:t>
            </a:r>
            <a:r>
              <a:rPr lang="en-US" dirty="0"/>
              <a:t> </a:t>
            </a:r>
            <a:r>
              <a:rPr lang="en-US" dirty="0" err="1"/>
              <a:t>hakkında</a:t>
            </a:r>
            <a:r>
              <a:rPr lang="en-US" dirty="0"/>
              <a:t> </a:t>
            </a:r>
            <a:r>
              <a:rPr lang="en-US" dirty="0" err="1"/>
              <a:t>bilgi</a:t>
            </a:r>
            <a:r>
              <a:rPr lang="en-US" dirty="0"/>
              <a:t> </a:t>
            </a:r>
            <a:r>
              <a:rPr lang="en-US" dirty="0" err="1"/>
              <a:t>verilerek</a:t>
            </a:r>
            <a:r>
              <a:rPr lang="en-US" dirty="0"/>
              <a:t> </a:t>
            </a:r>
            <a:r>
              <a:rPr lang="en-US" dirty="0" err="1"/>
              <a:t>mutfak</a:t>
            </a:r>
            <a:r>
              <a:rPr lang="en-US" dirty="0"/>
              <a:t> </a:t>
            </a:r>
            <a:r>
              <a:rPr lang="en-US" dirty="0" err="1"/>
              <a:t>sektörüne</a:t>
            </a:r>
            <a:r>
              <a:rPr lang="en-US" dirty="0"/>
              <a:t> </a:t>
            </a:r>
            <a:r>
              <a:rPr lang="en-US" dirty="0" err="1"/>
              <a:t>göçmen</a:t>
            </a:r>
            <a:r>
              <a:rPr lang="en-US" dirty="0"/>
              <a:t> </a:t>
            </a:r>
            <a:r>
              <a:rPr lang="en-US" dirty="0" err="1"/>
              <a:t>istihdamının</a:t>
            </a:r>
            <a:r>
              <a:rPr lang="en-US" dirty="0"/>
              <a:t> </a:t>
            </a:r>
            <a:r>
              <a:rPr lang="en-US" dirty="0" err="1"/>
              <a:t>desteklenmesi</a:t>
            </a:r>
            <a:r>
              <a:rPr lang="en-US" dirty="0"/>
              <a:t> </a:t>
            </a:r>
            <a:r>
              <a:rPr lang="en-US" dirty="0" err="1"/>
              <a:t>temel</a:t>
            </a:r>
            <a:r>
              <a:rPr lang="en-US" dirty="0"/>
              <a:t> </a:t>
            </a:r>
            <a:r>
              <a:rPr lang="en-US" dirty="0" err="1"/>
              <a:t>amaçtır</a:t>
            </a:r>
            <a:r>
              <a:rPr lang="en-US" dirty="0" smtClean="0"/>
              <a:t>.</a:t>
            </a:r>
            <a:endParaRPr lang="tr-TR" dirty="0" smtClean="0"/>
          </a:p>
          <a:p>
            <a:pPr marL="0" lvl="0" indent="0">
              <a:spcBef>
                <a:spcPts val="0"/>
              </a:spcBef>
              <a:buSzPts val="2800"/>
              <a:buNone/>
            </a:pPr>
            <a:r>
              <a:rPr lang="en-US" dirty="0" err="1" smtClean="0"/>
              <a:t>Artık</a:t>
            </a:r>
            <a:r>
              <a:rPr lang="en-US" dirty="0" smtClean="0"/>
              <a:t> </a:t>
            </a:r>
            <a:r>
              <a:rPr lang="en-US" dirty="0" err="1"/>
              <a:t>bu</a:t>
            </a:r>
            <a:r>
              <a:rPr lang="en-US" dirty="0"/>
              <a:t> </a:t>
            </a:r>
            <a:r>
              <a:rPr lang="en-US" dirty="0" err="1"/>
              <a:t>modülü</a:t>
            </a:r>
            <a:r>
              <a:rPr lang="en-US" dirty="0"/>
              <a:t> </a:t>
            </a:r>
            <a:r>
              <a:rPr lang="en-US" dirty="0" err="1"/>
              <a:t>tamamladığınıza</a:t>
            </a:r>
            <a:r>
              <a:rPr lang="en-US" dirty="0"/>
              <a:t> </a:t>
            </a:r>
            <a:r>
              <a:rPr lang="en-US" dirty="0" err="1"/>
              <a:t>göre</a:t>
            </a:r>
            <a:r>
              <a:rPr lang="en-US" dirty="0"/>
              <a:t>, </a:t>
            </a:r>
            <a:r>
              <a:rPr lang="en-US" dirty="0" err="1"/>
              <a:t>şunları</a:t>
            </a:r>
            <a:r>
              <a:rPr lang="en-US" dirty="0"/>
              <a:t> </a:t>
            </a:r>
            <a:r>
              <a:rPr lang="en-US" dirty="0" err="1"/>
              <a:t>yapabilmelisiniz</a:t>
            </a:r>
            <a:r>
              <a:rPr lang="en-US" dirty="0" smtClean="0"/>
              <a:t>:</a:t>
            </a:r>
            <a:endParaRPr lang="tr-TR" dirty="0" smtClean="0"/>
          </a:p>
          <a:p>
            <a:pPr marL="0" lvl="0" indent="0">
              <a:spcBef>
                <a:spcPts val="0"/>
              </a:spcBef>
              <a:buSzPts val="2800"/>
              <a:buNone/>
            </a:pPr>
            <a:r>
              <a:rPr lang="en-US" dirty="0" err="1" smtClean="0"/>
              <a:t>Mutfak</a:t>
            </a:r>
            <a:r>
              <a:rPr lang="en-US" dirty="0" smtClean="0"/>
              <a:t> </a:t>
            </a:r>
            <a:r>
              <a:rPr lang="en-US" dirty="0" err="1"/>
              <a:t>Sanatları</a:t>
            </a:r>
            <a:r>
              <a:rPr lang="en-US" dirty="0"/>
              <a:t> </a:t>
            </a:r>
            <a:r>
              <a:rPr lang="en-US" dirty="0" err="1"/>
              <a:t>Sektöründe</a:t>
            </a:r>
            <a:r>
              <a:rPr lang="en-US" dirty="0"/>
              <a:t> </a:t>
            </a:r>
            <a:r>
              <a:rPr lang="en-US" dirty="0" err="1"/>
              <a:t>var</a:t>
            </a:r>
            <a:r>
              <a:rPr lang="en-US" dirty="0"/>
              <a:t> </a:t>
            </a:r>
            <a:r>
              <a:rPr lang="en-US" dirty="0" err="1"/>
              <a:t>olan</a:t>
            </a:r>
            <a:r>
              <a:rPr lang="en-US" dirty="0"/>
              <a:t> </a:t>
            </a:r>
            <a:r>
              <a:rPr lang="en-US" dirty="0" err="1"/>
              <a:t>kültür</a:t>
            </a:r>
            <a:r>
              <a:rPr lang="en-US" dirty="0"/>
              <a:t> </a:t>
            </a:r>
            <a:r>
              <a:rPr lang="en-US" dirty="0" err="1"/>
              <a:t>değerlerini</a:t>
            </a:r>
            <a:r>
              <a:rPr lang="en-US" dirty="0"/>
              <a:t> </a:t>
            </a:r>
            <a:r>
              <a:rPr lang="en-US" dirty="0" err="1" smtClean="0"/>
              <a:t>anlamak</a:t>
            </a:r>
            <a:endParaRPr lang="tr-TR" dirty="0" smtClean="0"/>
          </a:p>
          <a:p>
            <a:pPr marL="0" lvl="0" indent="0">
              <a:spcBef>
                <a:spcPts val="0"/>
              </a:spcBef>
              <a:buSzPts val="2800"/>
              <a:buNone/>
            </a:pPr>
            <a:r>
              <a:rPr lang="en-US" dirty="0" err="1" smtClean="0"/>
              <a:t>Daha</a:t>
            </a:r>
            <a:r>
              <a:rPr lang="en-US" dirty="0" smtClean="0"/>
              <a:t> </a:t>
            </a:r>
            <a:r>
              <a:rPr lang="en-US" dirty="0" err="1"/>
              <a:t>iyi</a:t>
            </a:r>
            <a:r>
              <a:rPr lang="en-US" dirty="0"/>
              <a:t> </a:t>
            </a:r>
            <a:r>
              <a:rPr lang="en-US" dirty="0" err="1"/>
              <a:t>iletişim</a:t>
            </a:r>
            <a:r>
              <a:rPr lang="en-US" dirty="0"/>
              <a:t> </a:t>
            </a:r>
            <a:r>
              <a:rPr lang="en-US" dirty="0" err="1"/>
              <a:t>ve</a:t>
            </a:r>
            <a:r>
              <a:rPr lang="en-US" dirty="0"/>
              <a:t> </a:t>
            </a:r>
            <a:r>
              <a:rPr lang="en-US" dirty="0" err="1"/>
              <a:t>ekip</a:t>
            </a:r>
            <a:r>
              <a:rPr lang="en-US" dirty="0"/>
              <a:t> </a:t>
            </a:r>
            <a:r>
              <a:rPr lang="en-US" dirty="0" err="1"/>
              <a:t>oluşturma</a:t>
            </a:r>
            <a:r>
              <a:rPr lang="en-US" dirty="0"/>
              <a:t> </a:t>
            </a:r>
            <a:r>
              <a:rPr lang="en-US" dirty="0" err="1"/>
              <a:t>için</a:t>
            </a:r>
            <a:r>
              <a:rPr lang="en-US" dirty="0"/>
              <a:t> </a:t>
            </a:r>
            <a:r>
              <a:rPr lang="en-US" dirty="0" err="1"/>
              <a:t>yöntemler</a:t>
            </a:r>
            <a:r>
              <a:rPr lang="en-US" dirty="0"/>
              <a:t> </a:t>
            </a:r>
            <a:r>
              <a:rPr lang="en-US" dirty="0" err="1" smtClean="0"/>
              <a:t>uygulayın</a:t>
            </a:r>
            <a:endParaRPr lang="tr-TR" dirty="0" smtClean="0"/>
          </a:p>
          <a:p>
            <a:pPr marL="0" lvl="0" indent="0">
              <a:spcBef>
                <a:spcPts val="0"/>
              </a:spcBef>
              <a:buSzPts val="2800"/>
              <a:buNone/>
            </a:pPr>
            <a:r>
              <a:rPr lang="en-US" dirty="0" err="1" smtClean="0"/>
              <a:t>Gıdanın</a:t>
            </a:r>
            <a:r>
              <a:rPr lang="en-US" dirty="0" smtClean="0"/>
              <a:t> </a:t>
            </a:r>
            <a:r>
              <a:rPr lang="en-US" dirty="0" err="1"/>
              <a:t>kirlenmesini</a:t>
            </a:r>
            <a:r>
              <a:rPr lang="en-US" dirty="0"/>
              <a:t> </a:t>
            </a:r>
            <a:r>
              <a:rPr lang="en-US" dirty="0" err="1"/>
              <a:t>önleyerek</a:t>
            </a:r>
            <a:r>
              <a:rPr lang="en-US" dirty="0"/>
              <a:t> </a:t>
            </a:r>
            <a:r>
              <a:rPr lang="en-US" dirty="0" err="1"/>
              <a:t>mutfakta</a:t>
            </a:r>
            <a:r>
              <a:rPr lang="en-US" dirty="0"/>
              <a:t> </a:t>
            </a:r>
            <a:r>
              <a:rPr lang="en-US" dirty="0" err="1"/>
              <a:t>hijyen</a:t>
            </a:r>
            <a:r>
              <a:rPr lang="en-US" dirty="0"/>
              <a:t> </a:t>
            </a:r>
            <a:r>
              <a:rPr lang="en-US" dirty="0" err="1"/>
              <a:t>ve</a:t>
            </a:r>
            <a:r>
              <a:rPr lang="en-US" dirty="0"/>
              <a:t> </a:t>
            </a:r>
            <a:r>
              <a:rPr lang="en-US" dirty="0" err="1"/>
              <a:t>beslenme</a:t>
            </a:r>
            <a:r>
              <a:rPr lang="en-US" dirty="0"/>
              <a:t> </a:t>
            </a:r>
            <a:r>
              <a:rPr lang="en-US" dirty="0" err="1" smtClean="0"/>
              <a:t>normlarını</a:t>
            </a:r>
            <a:endParaRPr lang="tr-TR" dirty="0" smtClean="0"/>
          </a:p>
          <a:p>
            <a:pPr marL="0" lvl="0" indent="0">
              <a:spcBef>
                <a:spcPts val="0"/>
              </a:spcBef>
              <a:buSzPts val="2800"/>
              <a:buNone/>
            </a:pPr>
            <a:r>
              <a:rPr lang="en-US" dirty="0" err="1" smtClean="0"/>
              <a:t>koruyun</a:t>
            </a:r>
            <a:r>
              <a:rPr lang="en-US" dirty="0"/>
              <a:t/>
            </a:r>
            <a:br>
              <a:rPr lang="en-US" dirty="0"/>
            </a:br>
            <a:r>
              <a:rPr lang="en-US" dirty="0"/>
              <a:t> </a:t>
            </a:r>
            <a:endParaRPr dirty="0"/>
          </a:p>
        </p:txBody>
      </p:sp>
      <p:sp>
        <p:nvSpPr>
          <p:cNvPr id="574" name="Google Shape;574;p63"/>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lvl="0"/>
            <a:r>
              <a:rPr lang="tr-TR" b="1" dirty="0">
                <a:solidFill>
                  <a:schemeClr val="accent1">
                    <a:lumMod val="75000"/>
                  </a:schemeClr>
                </a:solidFill>
              </a:rPr>
              <a:t>Özet</a:t>
            </a:r>
            <a:endParaRPr b="1" dirty="0">
              <a:solidFill>
                <a:schemeClr val="accent1">
                  <a:lumMod val="75000"/>
                </a:schemeClr>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4"/>
          <p:cNvSpPr txBox="1">
            <a:spLocks noGrp="1"/>
          </p:cNvSpPr>
          <p:nvPr>
            <p:ph type="body" idx="1"/>
          </p:nvPr>
        </p:nvSpPr>
        <p:spPr>
          <a:xfrm>
            <a:off x="838200" y="1537071"/>
            <a:ext cx="10515600" cy="5320929"/>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n-US"/>
              <a:t/>
            </a:r>
            <a:br>
              <a:rPr lang="en-US"/>
            </a:br>
            <a:r>
              <a:rPr lang="en-US"/>
              <a:t>   </a:t>
            </a:r>
            <a:endParaRPr/>
          </a:p>
          <a:p>
            <a:pPr marL="0" lvl="0" indent="0" algn="l" rtl="0">
              <a:lnSpc>
                <a:spcPct val="90000"/>
              </a:lnSpc>
              <a:spcBef>
                <a:spcPts val="1000"/>
              </a:spcBef>
              <a:spcAft>
                <a:spcPts val="0"/>
              </a:spcAft>
              <a:buClr>
                <a:schemeClr val="dk1"/>
              </a:buClr>
              <a:buSzPct val="100000"/>
              <a:buNone/>
            </a:pPr>
            <a:r>
              <a:rPr lang="en-US" sz="2900" b="1"/>
              <a:t>Food poisoning, Symtomps</a:t>
            </a:r>
            <a:r>
              <a:rPr lang="en-US"/>
              <a:t/>
            </a:r>
            <a:br>
              <a:rPr lang="en-US"/>
            </a:br>
            <a:r>
              <a:rPr lang="en-US" u="sng">
                <a:solidFill>
                  <a:schemeClr val="hlink"/>
                </a:solidFill>
                <a:hlinkClick r:id="rId3"/>
              </a:rPr>
              <a:t>https://www.mayoclinic.org/diseases-conditions/food-poisoning/symptoms-causes/syc-20356230</a:t>
            </a:r>
            <a:r>
              <a:rPr lang="en-US"/>
              <a:t> </a:t>
            </a:r>
            <a:endParaRPr/>
          </a:p>
          <a:p>
            <a:pPr marL="0" lvl="0" indent="0" algn="l" rtl="0">
              <a:lnSpc>
                <a:spcPct val="90000"/>
              </a:lnSpc>
              <a:spcBef>
                <a:spcPts val="1000"/>
              </a:spcBef>
              <a:spcAft>
                <a:spcPts val="0"/>
              </a:spcAft>
              <a:buClr>
                <a:schemeClr val="dk1"/>
              </a:buClr>
              <a:buSzPct val="100000"/>
              <a:buNone/>
            </a:pPr>
            <a:r>
              <a:rPr lang="en-US" b="1"/>
              <a:t>First Aid for Kitchen Accidents</a:t>
            </a:r>
            <a:r>
              <a:rPr lang="en-US"/>
              <a:t/>
            </a:r>
            <a:br>
              <a:rPr lang="en-US"/>
            </a:br>
            <a:r>
              <a:rPr lang="en-US" u="sng">
                <a:solidFill>
                  <a:schemeClr val="hlink"/>
                </a:solidFill>
                <a:hlinkClick r:id="rId4"/>
              </a:rPr>
              <a:t>https://www.webmd.com/first-aid/kitchen-first-aid#2</a:t>
            </a:r>
            <a:r>
              <a:rPr lang="en-US"/>
              <a:t> </a:t>
            </a:r>
            <a:endParaRPr/>
          </a:p>
          <a:p>
            <a:pPr marL="0" lvl="0" indent="0" algn="l" rtl="0">
              <a:lnSpc>
                <a:spcPct val="90000"/>
              </a:lnSpc>
              <a:spcBef>
                <a:spcPts val="1000"/>
              </a:spcBef>
              <a:spcAft>
                <a:spcPts val="0"/>
              </a:spcAft>
              <a:buClr>
                <a:schemeClr val="dk1"/>
              </a:buClr>
              <a:buSzPct val="100000"/>
              <a:buNone/>
            </a:pPr>
            <a:r>
              <a:rPr lang="en-US" b="1"/>
              <a:t>10 Hygiene Rules in the Kitchen </a:t>
            </a:r>
            <a:r>
              <a:rPr lang="en-US"/>
              <a:t/>
            </a:r>
            <a:br>
              <a:rPr lang="en-US"/>
            </a:br>
            <a:r>
              <a:rPr lang="en-US" u="sng">
                <a:solidFill>
                  <a:schemeClr val="hlink"/>
                </a:solidFill>
                <a:hlinkClick r:id="rId5"/>
              </a:rPr>
              <a:t>https://www.electroluxprofessional.com/10-hygiene-rules-in-the-kitchen/</a:t>
            </a:r>
            <a:r>
              <a:rPr lang="en-US"/>
              <a:t> </a:t>
            </a:r>
            <a:endParaRPr/>
          </a:p>
          <a:p>
            <a:pPr marL="0" lvl="0" indent="0" algn="l" rtl="0">
              <a:lnSpc>
                <a:spcPct val="90000"/>
              </a:lnSpc>
              <a:spcBef>
                <a:spcPts val="1000"/>
              </a:spcBef>
              <a:spcAft>
                <a:spcPts val="0"/>
              </a:spcAft>
              <a:buClr>
                <a:schemeClr val="dk1"/>
              </a:buClr>
              <a:buSzPct val="100000"/>
              <a:buNone/>
            </a:pPr>
            <a:r>
              <a:rPr lang="en-US" b="1"/>
              <a:t>Safety and Hygiene In Kitchen</a:t>
            </a:r>
            <a:r>
              <a:rPr lang="en-US"/>
              <a:t/>
            </a:r>
            <a:br>
              <a:rPr lang="en-US"/>
            </a:br>
            <a:r>
              <a:rPr lang="en-US"/>
              <a:t> </a:t>
            </a:r>
            <a:br>
              <a:rPr lang="en-US"/>
            </a:br>
            <a:r>
              <a:rPr lang="en-US" u="sng">
                <a:solidFill>
                  <a:schemeClr val="hlink"/>
                </a:solidFill>
                <a:hlinkClick r:id="rId6"/>
              </a:rPr>
              <a:t>https://sc-s.si/joomla/images/Safety%20and%20Hygiene%20in%20the%20Kitchen.pdf</a:t>
            </a:r>
            <a:r>
              <a:rPr lang="en-US"/>
              <a:t> </a:t>
            </a:r>
            <a:endParaRPr/>
          </a:p>
          <a:p>
            <a:pPr marL="0" lvl="0" indent="0" algn="l" rtl="0">
              <a:lnSpc>
                <a:spcPct val="90000"/>
              </a:lnSpc>
              <a:spcBef>
                <a:spcPts val="1000"/>
              </a:spcBef>
              <a:spcAft>
                <a:spcPts val="0"/>
              </a:spcAft>
              <a:buClr>
                <a:schemeClr val="dk1"/>
              </a:buClr>
              <a:buSzPct val="100000"/>
              <a:buNone/>
            </a:pPr>
            <a:r>
              <a:rPr lang="en-US" b="1"/>
              <a:t>Important Teamwork Skills That Employers Value,</a:t>
            </a:r>
            <a:r>
              <a:rPr lang="en-US"/>
              <a:t/>
            </a:r>
            <a:br>
              <a:rPr lang="en-US"/>
            </a:br>
            <a:r>
              <a:rPr lang="en-US" u="sng">
                <a:solidFill>
                  <a:schemeClr val="hlink"/>
                </a:solidFill>
                <a:hlinkClick r:id="rId7"/>
              </a:rPr>
              <a:t>https://www.thebalancecareers.com/list-of-teamwork-skills-2063773</a:t>
            </a:r>
            <a:r>
              <a:rPr lang="en-US"/>
              <a:t> </a:t>
            </a:r>
            <a:endParaRPr/>
          </a:p>
          <a:p>
            <a:pPr marL="0" lvl="0" indent="0" algn="l" rtl="0">
              <a:lnSpc>
                <a:spcPct val="90000"/>
              </a:lnSpc>
              <a:spcBef>
                <a:spcPts val="1000"/>
              </a:spcBef>
              <a:spcAft>
                <a:spcPts val="0"/>
              </a:spcAft>
              <a:buClr>
                <a:schemeClr val="dk1"/>
              </a:buClr>
              <a:buSzPct val="100000"/>
              <a:buNone/>
            </a:pPr>
            <a:r>
              <a:rPr lang="en-US" b="1"/>
              <a:t>Learning about cultural </a:t>
            </a:r>
            <a:r>
              <a:rPr lang="en-US"/>
              <a:t/>
            </a:r>
            <a:br>
              <a:rPr lang="en-US"/>
            </a:br>
            <a:r>
              <a:rPr lang="en-US"/>
              <a:t> </a:t>
            </a:r>
            <a:br>
              <a:rPr lang="en-US"/>
            </a:br>
            <a:r>
              <a:rPr lang="en-US" u="sng">
                <a:solidFill>
                  <a:schemeClr val="hlink"/>
                </a:solidFill>
                <a:hlinkClick r:id="rId8"/>
              </a:rPr>
              <a:t>https://www.jbu.edu/assets/international/resource/file/missions/Working_with_Cultural_Helper1.pdf</a:t>
            </a:r>
            <a:r>
              <a:rPr lang="en-US"/>
              <a:t> </a:t>
            </a:r>
            <a:endParaRPr/>
          </a:p>
          <a:p>
            <a:pPr marL="0" lvl="0" indent="0" algn="l" rtl="0">
              <a:lnSpc>
                <a:spcPct val="90000"/>
              </a:lnSpc>
              <a:spcBef>
                <a:spcPts val="1000"/>
              </a:spcBef>
              <a:spcAft>
                <a:spcPts val="0"/>
              </a:spcAft>
              <a:buClr>
                <a:schemeClr val="dk1"/>
              </a:buClr>
              <a:buSzPct val="100000"/>
              <a:buNone/>
            </a:pPr>
            <a:r>
              <a:rPr lang="en-US" b="1"/>
              <a:t>Food Safety and the Coronavirus Disease 2019 (COVID-19)</a:t>
            </a:r>
            <a:r>
              <a:rPr lang="en-US"/>
              <a:t/>
            </a:r>
            <a:br>
              <a:rPr lang="en-US"/>
            </a:br>
            <a:r>
              <a:rPr lang="en-US"/>
              <a:t> </a:t>
            </a:r>
            <a:br>
              <a:rPr lang="en-US"/>
            </a:br>
            <a:r>
              <a:rPr lang="en-US" u="sng">
                <a:solidFill>
                  <a:schemeClr val="hlink"/>
                </a:solidFill>
                <a:hlinkClick r:id="rId9"/>
              </a:rPr>
              <a:t>https://www.fda.gov/food/food-safety-during-emergencies/food-safety-and-coronavirus-disease-2019-covid-19</a:t>
            </a:r>
            <a:endParaRPr/>
          </a:p>
          <a:p>
            <a:pPr marL="0" lvl="0" indent="0" algn="l" rtl="0">
              <a:lnSpc>
                <a:spcPct val="90000"/>
              </a:lnSpc>
              <a:spcBef>
                <a:spcPts val="1000"/>
              </a:spcBef>
              <a:spcAft>
                <a:spcPts val="0"/>
              </a:spcAft>
              <a:buClr>
                <a:schemeClr val="dk1"/>
              </a:buClr>
              <a:buSzPct val="100000"/>
              <a:buNone/>
            </a:pPr>
            <a:endParaRPr/>
          </a:p>
        </p:txBody>
      </p:sp>
      <p:sp>
        <p:nvSpPr>
          <p:cNvPr id="580" name="Google Shape;580;p64"/>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lvl="0"/>
            <a:r>
              <a:rPr lang="tr-TR" sz="2500" b="1" dirty="0">
                <a:solidFill>
                  <a:schemeClr val="accent1"/>
                </a:solidFill>
                <a:latin typeface="Arial"/>
                <a:ea typeface="Arial"/>
                <a:cs typeface="Arial"/>
                <a:sym typeface="Arial"/>
              </a:rPr>
              <a:t>Referans listesi</a:t>
            </a:r>
            <a:endParaRPr sz="2500" b="1" dirty="0">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lvl="0">
              <a:buClr>
                <a:srgbClr val="4472C4"/>
              </a:buClr>
              <a:buSzPts val="3200"/>
            </a:pPr>
            <a:r>
              <a:rPr lang="tr-TR" sz="3200" b="1" dirty="0">
                <a:solidFill>
                  <a:schemeClr val="accent1">
                    <a:lumMod val="75000"/>
                  </a:schemeClr>
                </a:solidFill>
              </a:rPr>
              <a:t>ANAHTAR KELİMELER</a:t>
            </a:r>
            <a:endParaRPr sz="3200" b="1" dirty="0">
              <a:solidFill>
                <a:schemeClr val="accent1">
                  <a:lumMod val="75000"/>
                </a:schemeClr>
              </a:solidFill>
            </a:endParaRPr>
          </a:p>
        </p:txBody>
      </p:sp>
      <p:sp>
        <p:nvSpPr>
          <p:cNvPr id="180" name="Google Shape;180;p7"/>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85750" lvl="0" indent="-285750">
              <a:spcBef>
                <a:spcPts val="0"/>
              </a:spcBef>
              <a:buFont typeface="Courier New"/>
              <a:buChar char="o"/>
            </a:pPr>
            <a:r>
              <a:rPr lang="tr-TR" sz="2000" dirty="0">
                <a:latin typeface="Arial"/>
                <a:ea typeface="Arial"/>
                <a:cs typeface="Arial"/>
                <a:sym typeface="Arial"/>
              </a:rPr>
              <a:t>Kültürel </a:t>
            </a:r>
            <a:r>
              <a:rPr lang="tr-TR" sz="2000" dirty="0" smtClean="0">
                <a:latin typeface="Arial"/>
                <a:ea typeface="Arial"/>
                <a:cs typeface="Arial"/>
                <a:sym typeface="Arial"/>
              </a:rPr>
              <a:t>sorunlar</a:t>
            </a:r>
          </a:p>
          <a:p>
            <a:pPr marL="285750" lvl="0" indent="-285750">
              <a:spcBef>
                <a:spcPts val="0"/>
              </a:spcBef>
              <a:buFont typeface="Courier New"/>
              <a:buChar char="o"/>
            </a:pPr>
            <a:r>
              <a:rPr lang="tr-TR" sz="2000" dirty="0" smtClean="0">
                <a:latin typeface="Arial"/>
                <a:ea typeface="Arial"/>
                <a:cs typeface="Arial"/>
                <a:sym typeface="Arial"/>
              </a:rPr>
              <a:t>İletişim </a:t>
            </a:r>
          </a:p>
          <a:p>
            <a:pPr marL="285750" lvl="0" indent="-285750">
              <a:spcBef>
                <a:spcPts val="0"/>
              </a:spcBef>
              <a:buFont typeface="Courier New"/>
              <a:buChar char="o"/>
            </a:pPr>
            <a:r>
              <a:rPr lang="tr-TR" sz="2000" dirty="0" smtClean="0">
                <a:latin typeface="Arial"/>
                <a:ea typeface="Arial"/>
                <a:cs typeface="Arial"/>
                <a:sym typeface="Arial"/>
              </a:rPr>
              <a:t>Hijyen  </a:t>
            </a:r>
          </a:p>
          <a:p>
            <a:pPr marL="285750" lvl="0" indent="-285750">
              <a:spcBef>
                <a:spcPts val="0"/>
              </a:spcBef>
              <a:buFont typeface="Courier New"/>
              <a:buChar char="o"/>
            </a:pPr>
            <a:r>
              <a:rPr lang="tr-TR" sz="2000" dirty="0" smtClean="0">
                <a:latin typeface="Arial"/>
                <a:ea typeface="Arial"/>
                <a:cs typeface="Arial"/>
                <a:sym typeface="Arial"/>
              </a:rPr>
              <a:t>Takım </a:t>
            </a:r>
            <a:r>
              <a:rPr lang="tr-TR" sz="2000" dirty="0">
                <a:latin typeface="Arial"/>
                <a:ea typeface="Arial"/>
                <a:cs typeface="Arial"/>
                <a:sym typeface="Arial"/>
              </a:rPr>
              <a:t>çalışması  </a:t>
            </a:r>
            <a:endParaRPr lang="tr-TR" sz="2000" dirty="0" smtClean="0">
              <a:latin typeface="Arial"/>
              <a:ea typeface="Arial"/>
              <a:cs typeface="Arial"/>
              <a:sym typeface="Arial"/>
            </a:endParaRPr>
          </a:p>
          <a:p>
            <a:pPr marL="285750" lvl="0" indent="-285750">
              <a:spcBef>
                <a:spcPts val="0"/>
              </a:spcBef>
              <a:buFont typeface="Courier New"/>
              <a:buChar char="o"/>
            </a:pPr>
            <a:r>
              <a:rPr lang="tr-TR" sz="2000" dirty="0" smtClean="0">
                <a:latin typeface="Arial"/>
                <a:ea typeface="Arial"/>
                <a:cs typeface="Arial"/>
                <a:sym typeface="Arial"/>
              </a:rPr>
              <a:t>İlk </a:t>
            </a:r>
            <a:r>
              <a:rPr lang="tr-TR" sz="2000" dirty="0">
                <a:latin typeface="Arial"/>
                <a:ea typeface="Arial"/>
                <a:cs typeface="Arial"/>
                <a:sym typeface="Arial"/>
              </a:rPr>
              <a:t>yardım ve Güvenlik</a:t>
            </a:r>
            <a:endParaRPr sz="2000" dirty="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79a3e3cb35_0_16"/>
          <p:cNvSpPr txBox="1">
            <a:spLocks noGrp="1"/>
          </p:cNvSpPr>
          <p:nvPr>
            <p:ph type="body" idx="1"/>
          </p:nvPr>
        </p:nvSpPr>
        <p:spPr>
          <a:xfrm>
            <a:off x="838200" y="1005025"/>
            <a:ext cx="10515600" cy="5623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1800">
                <a:latin typeface="Arial"/>
                <a:ea typeface="Arial"/>
                <a:cs typeface="Arial"/>
                <a:sym typeface="Arial"/>
              </a:rPr>
              <a:t>Resources for the information on Turkish customs and links for more examples </a:t>
            </a:r>
            <a:endParaRPr/>
          </a:p>
          <a:p>
            <a:pPr marL="0" lvl="0" indent="0" algn="l" rtl="0">
              <a:spcBef>
                <a:spcPts val="1000"/>
              </a:spcBef>
              <a:spcAft>
                <a:spcPts val="0"/>
              </a:spcAft>
              <a:buNone/>
            </a:pPr>
            <a:r>
              <a:rPr lang="en-US" sz="1800">
                <a:latin typeface="Arial"/>
                <a:ea typeface="Arial"/>
                <a:cs typeface="Arial"/>
                <a:sym typeface="Arial"/>
              </a:rPr>
              <a:t>Real Greek Experiences (2020). “Food in Greece – Everything you should know about Greece food culture”. Available </a:t>
            </a:r>
            <a:endParaRPr sz="1800">
              <a:latin typeface="Arial"/>
              <a:ea typeface="Arial"/>
              <a:cs typeface="Arial"/>
              <a:sym typeface="Arial"/>
            </a:endParaRPr>
          </a:p>
          <a:p>
            <a:pPr marL="0" lvl="0" indent="0" algn="l" rtl="0">
              <a:spcBef>
                <a:spcPts val="1000"/>
              </a:spcBef>
              <a:spcAft>
                <a:spcPts val="0"/>
              </a:spcAft>
              <a:buNone/>
            </a:pPr>
            <a:r>
              <a:rPr lang="en-US" sz="1800" u="sng">
                <a:solidFill>
                  <a:schemeClr val="hlink"/>
                </a:solidFill>
                <a:latin typeface="Arial"/>
                <a:ea typeface="Arial"/>
                <a:cs typeface="Arial"/>
                <a:sym typeface="Arial"/>
                <a:hlinkClick r:id="rId3"/>
              </a:rPr>
              <a:t>https://realgreekexperiences.com/food-in-greece</a:t>
            </a:r>
            <a:r>
              <a:rPr lang="en-US" sz="1800">
                <a:latin typeface="Arial"/>
                <a:ea typeface="Arial"/>
                <a:cs typeface="Arial"/>
                <a:sym typeface="Arial"/>
              </a:rPr>
              <a:t> </a:t>
            </a:r>
            <a:endParaRPr sz="1800">
              <a:latin typeface="Arial"/>
              <a:ea typeface="Arial"/>
              <a:cs typeface="Arial"/>
              <a:sym typeface="Arial"/>
            </a:endParaRPr>
          </a:p>
          <a:p>
            <a:pPr marL="0" lvl="0" indent="0" algn="l" rtl="0">
              <a:spcBef>
                <a:spcPts val="1000"/>
              </a:spcBef>
              <a:spcAft>
                <a:spcPts val="0"/>
              </a:spcAft>
              <a:buNone/>
            </a:pPr>
            <a:r>
              <a:rPr lang="en-US" sz="1800">
                <a:latin typeface="Arial"/>
                <a:ea typeface="Arial"/>
                <a:cs typeface="Arial"/>
                <a:sym typeface="Arial"/>
              </a:rPr>
              <a:t>Real Greek Experiences (2019). “A local’s guide to ordering Greek food in Greece”. Available at: </a:t>
            </a:r>
            <a:endParaRPr sz="1800">
              <a:latin typeface="Arial"/>
              <a:ea typeface="Arial"/>
              <a:cs typeface="Arial"/>
              <a:sym typeface="Arial"/>
            </a:endParaRPr>
          </a:p>
          <a:p>
            <a:pPr marL="0" lvl="0" indent="0" algn="l" rtl="0">
              <a:spcBef>
                <a:spcPts val="1000"/>
              </a:spcBef>
              <a:spcAft>
                <a:spcPts val="0"/>
              </a:spcAft>
              <a:buNone/>
            </a:pPr>
            <a:r>
              <a:rPr lang="en-US" sz="1800" u="sng">
                <a:solidFill>
                  <a:schemeClr val="hlink"/>
                </a:solidFill>
                <a:latin typeface="Arial"/>
                <a:ea typeface="Arial"/>
                <a:cs typeface="Arial"/>
                <a:sym typeface="Arial"/>
                <a:hlinkClick r:id="rId4"/>
              </a:rPr>
              <a:t>https://realgreekexperiences.com/a-locals-guide-to-ordering-greek-food-in-greece</a:t>
            </a:r>
            <a:r>
              <a:rPr lang="en-US" sz="1800">
                <a:latin typeface="Arial"/>
                <a:ea typeface="Arial"/>
                <a:cs typeface="Arial"/>
                <a:sym typeface="Arial"/>
              </a:rPr>
              <a:t> </a:t>
            </a:r>
            <a:endParaRPr sz="1800">
              <a:latin typeface="Arial"/>
              <a:ea typeface="Arial"/>
              <a:cs typeface="Arial"/>
              <a:sym typeface="Arial"/>
            </a:endParaRPr>
          </a:p>
          <a:p>
            <a:pPr marL="0" lvl="0" indent="0" algn="l" rtl="0">
              <a:lnSpc>
                <a:spcPct val="115000"/>
              </a:lnSpc>
              <a:spcBef>
                <a:spcPts val="0"/>
              </a:spcBef>
              <a:spcAft>
                <a:spcPts val="0"/>
              </a:spcAft>
              <a:buNone/>
            </a:pP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Arial"/>
                <a:ea typeface="Arial"/>
                <a:cs typeface="Arial"/>
                <a:sym typeface="Arial"/>
              </a:rPr>
              <a:t>Greek Ing.me (2017). “The Do's and Don'ts of Eating in Greece”. Available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uFill>
                  <a:noFill/>
                </a:uFill>
                <a:latin typeface="Arial"/>
                <a:ea typeface="Arial"/>
                <a:cs typeface="Arial"/>
                <a:sym typeface="Arial"/>
                <a:hlinkClick r:id="rId5"/>
              </a:rPr>
              <a:t>https://greeking.me/blog/greek-food-guide/item/97-eating-in-greece</a:t>
            </a:r>
            <a:r>
              <a:rPr lang="en-US" sz="1800">
                <a:latin typeface="Arial"/>
                <a:ea typeface="Arial"/>
                <a:cs typeface="Arial"/>
                <a:sym typeface="Arial"/>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Arial"/>
                <a:ea typeface="Arial"/>
                <a:cs typeface="Arial"/>
                <a:sym typeface="Arial"/>
              </a:rPr>
              <a:t>Lonely Planet (n.d.). Eating in detail: Greece. Available at</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uFill>
                  <a:noFill/>
                </a:uFill>
                <a:latin typeface="Arial"/>
                <a:ea typeface="Arial"/>
                <a:cs typeface="Arial"/>
                <a:sym typeface="Arial"/>
                <a:hlinkClick r:id="rId6"/>
              </a:rPr>
              <a:t>https://www.lonelyplanet.com/greece/narratives/in-location/eating</a:t>
            </a:r>
            <a:r>
              <a:rPr lang="en-US" sz="1800">
                <a:latin typeface="Arial"/>
                <a:ea typeface="Arial"/>
                <a:cs typeface="Arial"/>
                <a:sym typeface="Arial"/>
              </a:rPr>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latin typeface="Arial"/>
                <a:ea typeface="Arial"/>
                <a:cs typeface="Arial"/>
                <a:sym typeface="Arial"/>
              </a:rPr>
              <a:t>Paravantes, E. (n.d). “Eating Out in Greece. 10 Ways to Eat Like a Local”. Available at </a:t>
            </a:r>
            <a:endParaRPr sz="1800">
              <a:latin typeface="Arial"/>
              <a:ea typeface="Arial"/>
              <a:cs typeface="Arial"/>
              <a:sym typeface="Arial"/>
            </a:endParaRPr>
          </a:p>
          <a:p>
            <a:pPr marL="0" lvl="0" indent="0" algn="l" rtl="0">
              <a:lnSpc>
                <a:spcPct val="115000"/>
              </a:lnSpc>
              <a:spcBef>
                <a:spcPts val="800"/>
              </a:spcBef>
              <a:spcAft>
                <a:spcPts val="0"/>
              </a:spcAft>
              <a:buNone/>
            </a:pPr>
            <a:r>
              <a:rPr lang="en-US" sz="1800">
                <a:uFill>
                  <a:noFill/>
                </a:uFill>
                <a:latin typeface="Arial"/>
                <a:ea typeface="Arial"/>
                <a:cs typeface="Arial"/>
                <a:sym typeface="Arial"/>
                <a:hlinkClick r:id="rId7"/>
              </a:rPr>
              <a:t>https://www.olivetomato.com/eating-out-in-greece-10-ways-to-eat-like-a-local/</a:t>
            </a:r>
            <a:endParaRPr sz="1800">
              <a:latin typeface="Arial"/>
              <a:ea typeface="Arial"/>
              <a:cs typeface="Arial"/>
              <a:sym typeface="Arial"/>
            </a:endParaRPr>
          </a:p>
          <a:p>
            <a:pPr marL="0" lvl="0" indent="0" algn="l" rtl="0">
              <a:lnSpc>
                <a:spcPct val="107000"/>
              </a:lnSpc>
              <a:spcBef>
                <a:spcPts val="800"/>
              </a:spcBef>
              <a:spcAft>
                <a:spcPts val="0"/>
              </a:spcAft>
              <a:buNone/>
            </a:pPr>
            <a:endParaRPr sz="1200" u="sng">
              <a:solidFill>
                <a:srgbClr val="954F72"/>
              </a:solidFill>
            </a:endParaRPr>
          </a:p>
          <a:p>
            <a:pPr marL="0" lvl="0" indent="0" algn="l" rtl="0">
              <a:lnSpc>
                <a:spcPct val="107000"/>
              </a:lnSpc>
              <a:spcBef>
                <a:spcPts val="800"/>
              </a:spcBef>
              <a:spcAft>
                <a:spcPts val="0"/>
              </a:spcAft>
              <a:buNone/>
            </a:pPr>
            <a:endParaRPr sz="1200" u="sng">
              <a:solidFill>
                <a:srgbClr val="954F72"/>
              </a:solidFill>
            </a:endParaRPr>
          </a:p>
          <a:p>
            <a:pPr marL="0" lvl="0" indent="0" algn="l" rtl="0">
              <a:spcBef>
                <a:spcPts val="1000"/>
              </a:spcBef>
              <a:spcAft>
                <a:spcPts val="0"/>
              </a:spcAft>
              <a:buClr>
                <a:schemeClr val="dk1"/>
              </a:buClr>
              <a:buSzPts val="1100"/>
              <a:buFont typeface="Arial"/>
              <a:buNone/>
            </a:pPr>
            <a:endParaRPr sz="1800">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79a3e3cb35_0_40"/>
          <p:cNvSpPr txBox="1">
            <a:spLocks noGrp="1"/>
          </p:cNvSpPr>
          <p:nvPr>
            <p:ph type="title"/>
          </p:nvPr>
        </p:nvSpPr>
        <p:spPr>
          <a:xfrm>
            <a:off x="838200" y="719622"/>
            <a:ext cx="10515600" cy="142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591" name="Google Shape;591;g79a3e3cb35_0_40"/>
          <p:cNvSpPr txBox="1">
            <a:spLocks noGrp="1"/>
          </p:cNvSpPr>
          <p:nvPr>
            <p:ph type="body" idx="1"/>
          </p:nvPr>
        </p:nvSpPr>
        <p:spPr>
          <a:xfrm>
            <a:off x="838200" y="2210540"/>
            <a:ext cx="10515600" cy="39663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Real Greek Experiences (2019). “A local’s guide to ordering Greek food in Greece”. </a:t>
            </a:r>
            <a:endParaRPr sz="180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800">
                <a:latin typeface="Arial"/>
                <a:ea typeface="Arial"/>
                <a:cs typeface="Arial"/>
                <a:sym typeface="Arial"/>
              </a:rPr>
              <a:t>Available at:</a:t>
            </a:r>
            <a:endParaRPr sz="180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800">
                <a:latin typeface="Arial"/>
                <a:ea typeface="Arial"/>
                <a:cs typeface="Arial"/>
                <a:sym typeface="Arial"/>
              </a:rPr>
              <a:t> </a:t>
            </a:r>
            <a:r>
              <a:rPr lang="en-US" sz="1800">
                <a:uFill>
                  <a:noFill/>
                </a:uFill>
                <a:latin typeface="Arial"/>
                <a:ea typeface="Arial"/>
                <a:cs typeface="Arial"/>
                <a:sym typeface="Arial"/>
                <a:hlinkClick r:id="rId3"/>
              </a:rPr>
              <a:t>https://realgreekexperiences.com/a-locals-guide-to-ordering-greek-food-in-greece</a:t>
            </a:r>
            <a:r>
              <a:rPr lang="en-US" sz="1800">
                <a:latin typeface="Arial"/>
                <a:ea typeface="Arial"/>
                <a:cs typeface="Arial"/>
                <a:sym typeface="Arial"/>
              </a:rPr>
              <a:t> </a:t>
            </a:r>
            <a:endParaRPr sz="180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800">
                <a:latin typeface="Arial"/>
                <a:ea typeface="Arial"/>
                <a:cs typeface="Arial"/>
                <a:sym typeface="Arial"/>
              </a:rPr>
              <a:t>Real Greek Experiences (2020). “Food in Greece – Everything you should know about Greece food culture”. </a:t>
            </a:r>
            <a:endParaRPr sz="1800">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800">
                <a:latin typeface="Arial"/>
                <a:ea typeface="Arial"/>
                <a:cs typeface="Arial"/>
                <a:sym typeface="Arial"/>
              </a:rPr>
              <a:t>Available at: </a:t>
            </a:r>
            <a:r>
              <a:rPr lang="en-US" sz="1800">
                <a:uFill>
                  <a:noFill/>
                </a:uFill>
                <a:latin typeface="Arial"/>
                <a:ea typeface="Arial"/>
                <a:cs typeface="Arial"/>
                <a:sym typeface="Arial"/>
                <a:hlinkClick r:id="rId4"/>
              </a:rPr>
              <a:t>https://realgreekexperiences.com/food-in-greece</a:t>
            </a:r>
            <a:endParaRPr sz="180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sz="1800">
                <a:latin typeface="Arial"/>
                <a:ea typeface="Arial"/>
                <a:cs typeface="Arial"/>
                <a:sym typeface="Arial"/>
              </a:rPr>
              <a:t>Real Greek Experiences (2020). “Greek drinks you need to try during your vacation in Greece”. </a:t>
            </a:r>
            <a:endParaRPr sz="180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sz="1800">
                <a:latin typeface="Arial"/>
                <a:ea typeface="Arial"/>
                <a:cs typeface="Arial"/>
                <a:sym typeface="Arial"/>
              </a:rPr>
              <a:t>Available at: </a:t>
            </a:r>
            <a:r>
              <a:rPr lang="en-US" sz="1800">
                <a:uFill>
                  <a:noFill/>
                </a:uFill>
                <a:latin typeface="Arial"/>
                <a:ea typeface="Arial"/>
                <a:cs typeface="Arial"/>
                <a:sym typeface="Arial"/>
                <a:hlinkClick r:id="rId5"/>
              </a:rPr>
              <a:t>https://realgreekexperiences.com/greek-drinks-that-you-should-try-once</a:t>
            </a:r>
            <a:r>
              <a:rPr lang="en-US" sz="1800">
                <a:latin typeface="Arial"/>
                <a:ea typeface="Arial"/>
                <a:cs typeface="Arial"/>
                <a:sym typeface="Arial"/>
              </a:rPr>
              <a:t> </a:t>
            </a:r>
            <a:endParaRPr sz="18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79a3e3cb35_0_33"/>
          <p:cNvSpPr txBox="1">
            <a:spLocks noGrp="1"/>
          </p:cNvSpPr>
          <p:nvPr>
            <p:ph type="title"/>
          </p:nvPr>
        </p:nvSpPr>
        <p:spPr>
          <a:xfrm>
            <a:off x="838200" y="719622"/>
            <a:ext cx="10515600" cy="142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597" name="Google Shape;597;g79a3e3cb35_0_33"/>
          <p:cNvSpPr txBox="1">
            <a:spLocks noGrp="1"/>
          </p:cNvSpPr>
          <p:nvPr>
            <p:ph type="body" idx="1"/>
          </p:nvPr>
        </p:nvSpPr>
        <p:spPr>
          <a:xfrm>
            <a:off x="838200" y="2210540"/>
            <a:ext cx="10515600" cy="3966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sz="1800">
                <a:latin typeface="Arial"/>
                <a:ea typeface="Arial"/>
                <a:cs typeface="Arial"/>
                <a:sym typeface="Arial"/>
              </a:rPr>
              <a:t>Resources for the information on Turkish customs and links for more examples </a:t>
            </a:r>
            <a:endParaRPr sz="1800">
              <a:latin typeface="Arial"/>
              <a:ea typeface="Arial"/>
              <a:cs typeface="Arial"/>
              <a:sym typeface="Arial"/>
            </a:endParaRPr>
          </a:p>
          <a:p>
            <a:pPr marL="0" lvl="0" indent="0" algn="l" rtl="0">
              <a:lnSpc>
                <a:spcPct val="107000"/>
              </a:lnSpc>
              <a:spcBef>
                <a:spcPts val="0"/>
              </a:spcBef>
              <a:spcAft>
                <a:spcPts val="0"/>
              </a:spcAft>
              <a:buClr>
                <a:schemeClr val="dk1"/>
              </a:buClr>
              <a:buSzPts val="1100"/>
              <a:buFont typeface="Arial"/>
              <a:buNone/>
            </a:pPr>
            <a:r>
              <a:rPr lang="en-US" sz="1800" u="sng">
                <a:solidFill>
                  <a:schemeClr val="hlink"/>
                </a:solidFill>
                <a:latin typeface="Arial"/>
                <a:ea typeface="Arial"/>
                <a:cs typeface="Arial"/>
                <a:sym typeface="Arial"/>
                <a:hlinkClick r:id="rId3"/>
              </a:rPr>
              <a:t>https://yemealiskanligi.com/yeme-aliskanligi-ve-turkler/</a:t>
            </a:r>
            <a:endParaRPr sz="1800" u="sng">
              <a:solidFill>
                <a:schemeClr val="hlink"/>
              </a:solidFill>
              <a:latin typeface="Arial"/>
              <a:ea typeface="Arial"/>
              <a:cs typeface="Arial"/>
              <a:sym typeface="Arial"/>
            </a:endParaRPr>
          </a:p>
          <a:p>
            <a:pPr marL="0" lvl="0" indent="0" algn="l" rtl="0">
              <a:lnSpc>
                <a:spcPct val="107000"/>
              </a:lnSpc>
              <a:spcBef>
                <a:spcPts val="800"/>
              </a:spcBef>
              <a:spcAft>
                <a:spcPts val="0"/>
              </a:spcAft>
              <a:buNone/>
            </a:pPr>
            <a:r>
              <a:rPr lang="en-US" sz="1800" u="sng">
                <a:solidFill>
                  <a:schemeClr val="hlink"/>
                </a:solidFill>
                <a:latin typeface="Arial"/>
                <a:ea typeface="Arial"/>
                <a:cs typeface="Arial"/>
                <a:sym typeface="Arial"/>
                <a:hlinkClick r:id="rId4"/>
              </a:rPr>
              <a:t>https://www.acarindex.com/dosyalar/makale/acarindex-1423876631.pdf</a:t>
            </a:r>
            <a:endParaRPr/>
          </a:p>
          <a:p>
            <a:pPr marL="0" lvl="0" indent="0" algn="l" rtl="0">
              <a:lnSpc>
                <a:spcPct val="107000"/>
              </a:lnSpc>
              <a:spcBef>
                <a:spcPts val="800"/>
              </a:spcBef>
              <a:spcAft>
                <a:spcPts val="0"/>
              </a:spcAft>
              <a:buNone/>
            </a:pPr>
            <a:r>
              <a:rPr lang="en-US" sz="1800" u="sng">
                <a:solidFill>
                  <a:schemeClr val="hlink"/>
                </a:solidFill>
                <a:latin typeface="Arial"/>
                <a:ea typeface="Arial"/>
                <a:cs typeface="Arial"/>
                <a:sym typeface="Arial"/>
                <a:hlinkClick r:id="rId5"/>
              </a:rPr>
              <a:t>https://dergipark.org.tr/tr/download/article-file/611111</a:t>
            </a:r>
            <a:endParaRPr sz="1800" u="sng">
              <a:solidFill>
                <a:schemeClr val="hlink"/>
              </a:solidFill>
              <a:latin typeface="Arial"/>
              <a:ea typeface="Arial"/>
              <a:cs typeface="Arial"/>
              <a:sym typeface="Arial"/>
            </a:endParaRPr>
          </a:p>
          <a:p>
            <a:pPr marL="0" lvl="0" indent="0" algn="l" rtl="0">
              <a:lnSpc>
                <a:spcPct val="107000"/>
              </a:lnSpc>
              <a:spcBef>
                <a:spcPts val="800"/>
              </a:spcBef>
              <a:spcAft>
                <a:spcPts val="0"/>
              </a:spcAft>
              <a:buNone/>
            </a:pPr>
            <a:r>
              <a:rPr lang="en-US" sz="1800" u="sng">
                <a:solidFill>
                  <a:schemeClr val="hlink"/>
                </a:solidFill>
                <a:latin typeface="Arial"/>
                <a:ea typeface="Arial"/>
                <a:cs typeface="Arial"/>
                <a:sym typeface="Arial"/>
                <a:hlinkClick r:id="rId6"/>
              </a:rPr>
              <a:t>http://www.aytenusta.com.tr/turkiyenin-yeme-icme-aliskanligi</a:t>
            </a:r>
            <a:endParaRPr sz="1800" u="sng">
              <a:solidFill>
                <a:schemeClr val="hlink"/>
              </a:solidFill>
              <a:latin typeface="Arial"/>
              <a:ea typeface="Arial"/>
              <a:cs typeface="Arial"/>
              <a:sym typeface="Arial"/>
            </a:endParaRPr>
          </a:p>
          <a:p>
            <a:pPr marL="0" lvl="0" indent="0" algn="l" rtl="0">
              <a:lnSpc>
                <a:spcPct val="107000"/>
              </a:lnSpc>
              <a:spcBef>
                <a:spcPts val="800"/>
              </a:spcBef>
              <a:spcAft>
                <a:spcPts val="0"/>
              </a:spcAft>
              <a:buNone/>
            </a:pPr>
            <a:r>
              <a:rPr lang="en-US" sz="1800" u="sng">
                <a:solidFill>
                  <a:schemeClr val="hlink"/>
                </a:solidFill>
                <a:latin typeface="Arial"/>
                <a:ea typeface="Arial"/>
                <a:cs typeface="Arial"/>
                <a:sym typeface="Arial"/>
              </a:rPr>
              <a:t>https://www.slideshare.net/recep46/turkish-eating-habits</a:t>
            </a:r>
            <a:endParaRPr sz="1200"/>
          </a:p>
          <a:p>
            <a:pPr marL="0" lvl="0" indent="0" algn="l" rtl="0">
              <a:lnSpc>
                <a:spcPct val="107000"/>
              </a:lnSpc>
              <a:spcBef>
                <a:spcPts val="800"/>
              </a:spcBef>
              <a:spcAft>
                <a:spcPts val="800"/>
              </a:spcAft>
              <a:buClr>
                <a:schemeClr val="dk1"/>
              </a:buClr>
              <a:buSzPts val="1100"/>
              <a:buFont typeface="Arial"/>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79a3e3cb35_0_26"/>
          <p:cNvSpPr txBox="1">
            <a:spLocks noGrp="1"/>
          </p:cNvSpPr>
          <p:nvPr>
            <p:ph type="title"/>
          </p:nvPr>
        </p:nvSpPr>
        <p:spPr>
          <a:xfrm>
            <a:off x="838200" y="719622"/>
            <a:ext cx="10515600" cy="142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603" name="Google Shape;603;g79a3e3cb35_0_26"/>
          <p:cNvSpPr txBox="1">
            <a:spLocks noGrp="1"/>
          </p:cNvSpPr>
          <p:nvPr>
            <p:ph type="body" idx="1"/>
          </p:nvPr>
        </p:nvSpPr>
        <p:spPr>
          <a:xfrm>
            <a:off x="838200" y="2210540"/>
            <a:ext cx="10515600" cy="3966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1800" u="sng">
              <a:solidFill>
                <a:schemeClr val="hlink"/>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US" sz="1800">
                <a:latin typeface="Arial"/>
                <a:ea typeface="Arial"/>
                <a:cs typeface="Arial"/>
                <a:sym typeface="Arial"/>
              </a:rPr>
              <a:t>Eating and Drinking Customs in Austria</a:t>
            </a:r>
            <a:endParaRPr sz="2300" b="1">
              <a:latin typeface="Oswald"/>
              <a:ea typeface="Oswald"/>
              <a:cs typeface="Oswald"/>
              <a:sym typeface="Oswald"/>
            </a:endParaRPr>
          </a:p>
          <a:p>
            <a:pPr marL="0" lvl="0" indent="0" algn="l" rtl="0">
              <a:spcBef>
                <a:spcPts val="1200"/>
              </a:spcBef>
              <a:spcAft>
                <a:spcPts val="0"/>
              </a:spcAft>
              <a:buNone/>
            </a:pPr>
            <a:r>
              <a:rPr lang="en-US" sz="1800" u="sng">
                <a:solidFill>
                  <a:schemeClr val="hlink"/>
                </a:solidFill>
                <a:latin typeface="Arial"/>
                <a:ea typeface="Arial"/>
                <a:cs typeface="Arial"/>
                <a:sym typeface="Arial"/>
              </a:rPr>
              <a:t>https://www.expatify.com/austria/eating-and-drinking-customs-in-austria.html</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5"/>
          <p:cNvSpPr txBox="1">
            <a:spLocks noGrp="1"/>
          </p:cNvSpPr>
          <p:nvPr>
            <p:ph type="body" idx="1"/>
          </p:nvPr>
        </p:nvSpPr>
        <p:spPr>
          <a:xfrm>
            <a:off x="838200" y="778212"/>
            <a:ext cx="10348609" cy="6556443"/>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3500"/>
              <a:t/>
            </a:r>
            <a:br>
              <a:rPr lang="en-US" sz="3500"/>
            </a:br>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1 : </a:t>
            </a:r>
            <a:r>
              <a:rPr lang="en-US" sz="4000" u="sng">
                <a:solidFill>
                  <a:schemeClr val="hlink"/>
                </a:solidFill>
                <a:latin typeface="Arial"/>
                <a:ea typeface="Arial"/>
                <a:cs typeface="Arial"/>
                <a:sym typeface="Arial"/>
                <a:hlinkClick r:id="rId3"/>
              </a:rPr>
              <a:t>https://www.freepik.com/free-vector/experts-concept-illustration_5462433.htm#page=1&amp;query=skills&amp;position=4</a:t>
            </a:r>
            <a:r>
              <a:rPr lang="en-US" sz="4000">
                <a:latin typeface="Arial"/>
                <a:ea typeface="Arial"/>
                <a:cs typeface="Arial"/>
                <a:sym typeface="Arial"/>
              </a:rPr>
              <a:t> </a:t>
            </a:r>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2 </a:t>
            </a:r>
            <a:r>
              <a:rPr lang="en-US" sz="4000" u="sng">
                <a:solidFill>
                  <a:schemeClr val="hlink"/>
                </a:solidFill>
                <a:latin typeface="Arial"/>
                <a:ea typeface="Arial"/>
                <a:cs typeface="Arial"/>
                <a:sym typeface="Arial"/>
                <a:hlinkClick r:id="rId4"/>
              </a:rPr>
              <a:t>https://www.freepik.com/free-vector/partners-holding-big-jigsaw-puzzle-pieces_7732651.htm#page=1&amp;query=teamwork%20&amp;position=15</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3 </a:t>
            </a:r>
            <a:r>
              <a:rPr lang="en-US" sz="4000" u="sng">
                <a:solidFill>
                  <a:schemeClr val="hlink"/>
                </a:solidFill>
                <a:latin typeface="Arial"/>
                <a:ea typeface="Arial"/>
                <a:cs typeface="Arial"/>
                <a:sym typeface="Arial"/>
                <a:hlinkClick r:id="rId5"/>
              </a:rPr>
              <a:t>https://www.freepik.com/free-vector/character-illustration-people_3584923.htm#page=1&amp;query=culture&amp;position=26</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4 </a:t>
            </a:r>
            <a:r>
              <a:rPr lang="en-US" sz="4000" u="sng">
                <a:solidFill>
                  <a:schemeClr val="hlink"/>
                </a:solidFill>
                <a:latin typeface="Arial"/>
                <a:ea typeface="Arial"/>
                <a:cs typeface="Arial"/>
                <a:sym typeface="Arial"/>
                <a:hlinkClick r:id="rId6"/>
              </a:rPr>
              <a:t>https://www.freepik.com/free-photo/flat-lay-assortment-vegetables-with-paper-bag_12418324.htm#page=1&amp;query=food&amp;position=11</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5 </a:t>
            </a:r>
            <a:r>
              <a:rPr lang="en-US" sz="4000" u="sng">
                <a:solidFill>
                  <a:schemeClr val="hlink"/>
                </a:solidFill>
                <a:latin typeface="Arial"/>
                <a:ea typeface="Arial"/>
                <a:cs typeface="Arial"/>
                <a:sym typeface="Arial"/>
                <a:hlinkClick r:id="rId7"/>
              </a:rPr>
              <a:t>https://www.freepik.com/free-vector/thai-food-icons-set-shrimp-traditional-restaurant-cooking-menu-vector-illustration_10602791.htm#page=1&amp;query=food%20tradition&amp;position=0</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6 </a:t>
            </a:r>
            <a:r>
              <a:rPr lang="en-US" sz="4000" u="sng">
                <a:solidFill>
                  <a:schemeClr val="hlink"/>
                </a:solidFill>
                <a:latin typeface="Arial"/>
                <a:ea typeface="Arial"/>
                <a:cs typeface="Arial"/>
                <a:sym typeface="Arial"/>
                <a:hlinkClick r:id="rId8"/>
              </a:rPr>
              <a:t>https://www.freepik.com/free-photo/business-target-concept-with-wooden-blocks-with-icons-it-side-view_10183609.htm#page=1&amp;query=smart%20goal&amp;position=2</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7 </a:t>
            </a:r>
            <a:r>
              <a:rPr lang="en-US" sz="4000" u="sng">
                <a:solidFill>
                  <a:schemeClr val="hlink"/>
                </a:solidFill>
                <a:latin typeface="Arial"/>
                <a:ea typeface="Arial"/>
                <a:cs typeface="Arial"/>
                <a:sym typeface="Arial"/>
                <a:hlinkClick r:id="rId9"/>
              </a:rPr>
              <a:t>https://www.freepik.com/free-vector/first-aid-emergency-flat-icons-set_3796728.htm#page=1&amp;query=first%20aid&amp;position=6</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8 </a:t>
            </a:r>
            <a:r>
              <a:rPr lang="en-US" sz="4000" u="sng">
                <a:solidFill>
                  <a:schemeClr val="hlink"/>
                </a:solidFill>
                <a:latin typeface="Arial"/>
                <a:ea typeface="Arial"/>
                <a:cs typeface="Arial"/>
                <a:sym typeface="Arial"/>
                <a:hlinkClick r:id="rId10"/>
              </a:rPr>
              <a:t>https://www.freepik.com/free-vector/first-aid-healthcare-concept-with-medical-box-stethoscope-vector-illustration_1158436.htm#page=1&amp;query=first%20aid&amp;position=20</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9 </a:t>
            </a:r>
            <a:r>
              <a:rPr lang="en-US" sz="4000" u="sng">
                <a:solidFill>
                  <a:schemeClr val="hlink"/>
                </a:solidFill>
                <a:latin typeface="Arial"/>
                <a:ea typeface="Arial"/>
                <a:cs typeface="Arial"/>
                <a:sym typeface="Arial"/>
                <a:hlinkClick r:id="rId11"/>
              </a:rPr>
              <a:t>https://www.freepik.com/free-vector/viruses-bacteria-set_6168979.htm#page=1&amp;query=bacteria&amp;position=21</a:t>
            </a:r>
            <a:r>
              <a:rPr lang="en-US" sz="4000">
                <a:latin typeface="Arial"/>
                <a:ea typeface="Arial"/>
                <a:cs typeface="Arial"/>
                <a:sym typeface="Arial"/>
              </a:rPr>
              <a:t> </a:t>
            </a:r>
            <a:endParaRPr sz="40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Picture 10 </a:t>
            </a:r>
            <a:r>
              <a:rPr lang="en-US" sz="4000" u="sng">
                <a:solidFill>
                  <a:schemeClr val="hlink"/>
                </a:solidFill>
                <a:latin typeface="Arial"/>
                <a:ea typeface="Arial"/>
                <a:cs typeface="Arial"/>
                <a:sym typeface="Arial"/>
                <a:hlinkClick r:id="rId12"/>
              </a:rPr>
              <a:t>https://www.freepik.com/free-vector/set-rules-how-wash-hands_4167319.htm#page=1&amp;query=hand%20wash%20&amp;position=15</a:t>
            </a:r>
            <a:r>
              <a:rPr lang="en-US" sz="4000">
                <a:latin typeface="Arial"/>
                <a:ea typeface="Arial"/>
                <a:cs typeface="Arial"/>
                <a:sym typeface="Arial"/>
              </a:rPr>
              <a:t> </a:t>
            </a:r>
            <a:endParaRPr sz="4000" b="1">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n-US" sz="4000">
                <a:latin typeface="Arial"/>
                <a:ea typeface="Arial"/>
                <a:cs typeface="Arial"/>
                <a:sym typeface="Arial"/>
              </a:rPr>
              <a:t/>
            </a:r>
            <a:br>
              <a:rPr lang="en-US" sz="4000">
                <a:latin typeface="Arial"/>
                <a:ea typeface="Arial"/>
                <a:cs typeface="Arial"/>
                <a:sym typeface="Arial"/>
              </a:rPr>
            </a:br>
            <a:r>
              <a:rPr lang="en-US" sz="4000">
                <a:latin typeface="Arial"/>
                <a:ea typeface="Arial"/>
                <a:cs typeface="Arial"/>
                <a:sym typeface="Arial"/>
              </a:rPr>
              <a:t>Picture 11: </a:t>
            </a:r>
            <a:r>
              <a:rPr lang="en-US" sz="4000" u="sng">
                <a:solidFill>
                  <a:schemeClr val="hlink"/>
                </a:solidFill>
                <a:latin typeface="Arial"/>
                <a:ea typeface="Arial"/>
                <a:cs typeface="Arial"/>
                <a:sym typeface="Arial"/>
                <a:hlinkClick r:id="rId13"/>
              </a:rPr>
              <a:t>https://www.freepik.com/free-vector/hygiene-guide-protection-from-coronavirus_8609356.htm#page=1&amp;query=hygiene&amp;position=23</a:t>
            </a:r>
            <a:r>
              <a:rPr lang="en-US" sz="4000">
                <a:latin typeface="Arial"/>
                <a:ea typeface="Arial"/>
                <a:cs typeface="Arial"/>
                <a:sym typeface="Arial"/>
              </a:rPr>
              <a:t> </a:t>
            </a:r>
            <a:endParaRPr sz="400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6"/>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614" name="Google Shape;614;p66"/>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615" name="Google Shape;615;p66"/>
          <p:cNvSpPr txBox="1"/>
          <p:nvPr/>
        </p:nvSpPr>
        <p:spPr>
          <a:xfrm>
            <a:off x="838200" y="1024128"/>
            <a:ext cx="10146792"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Table3: Contaminant, onsent of symptoms, foods affected and means of tranmission </a:t>
            </a:r>
            <a:r>
              <a:rPr lang="en-US" sz="16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https://www.mayoclinic.org/diseases-conditions/food-poisoning/symptoms-causes/syc-20356230</a:t>
            </a:r>
            <a:r>
              <a:rPr lang="en-US"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 Online Resources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•YouTube video on active listening: How to Communicate Effectively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https://www.youtube.com/watch?v=BW82k7lwI_U</a:t>
            </a:r>
            <a:r>
              <a:rPr lang="en-US" sz="1600" b="0" i="0" u="none" strike="noStrike" cap="none">
                <a:solidFill>
                  <a:schemeClr val="dk1"/>
                </a:solidFill>
                <a:latin typeface="Arial"/>
                <a:ea typeface="Arial"/>
                <a:cs typeface="Arial"/>
                <a:sym typeface="Arial"/>
              </a:rPr>
              <a:t>  </a:t>
            </a:r>
            <a:br>
              <a:rPr lang="en-US"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•YouTube video on Teamwork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https://www.youtube.com/watch?v=BjkWRTQg9MY</a:t>
            </a:r>
            <a:r>
              <a:rPr lang="en-US" sz="1600" b="0" i="0" u="none" strike="noStrike" cap="none">
                <a:solidFill>
                  <a:schemeClr val="dk1"/>
                </a:solidFill>
                <a:latin typeface="Arial"/>
                <a:ea typeface="Arial"/>
                <a:cs typeface="Arial"/>
                <a:sym typeface="Arial"/>
              </a:rPr>
              <a:t> </a:t>
            </a:r>
            <a:br>
              <a:rPr lang="en-US"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•YouTube video on SMART goals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https://www.youtube.com/watch?v=1-SvuFIQjK8</a:t>
            </a:r>
            <a:r>
              <a:rPr lang="en-US"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•YouTube video on first aid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xmlns="" val="tx"/>
                    </a:ext>
                  </a:extLst>
                </a:hlinkClick>
              </a:rPr>
              <a:t>https://www.youtube.com/watch?v=qahukkDYFbk</a:t>
            </a:r>
            <a:r>
              <a:rPr lang="en-US"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•YouTube video on Critical Thinking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xmlns="" val="tx"/>
                    </a:ext>
                  </a:extLst>
                </a:hlinkClick>
              </a:rPr>
              <a:t>https://www.youtube.com/watch?v=yH1Wnn6fke0</a:t>
            </a: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7"/>
          <p:cNvSpPr txBox="1">
            <a:spLocks noGrp="1"/>
          </p:cNvSpPr>
          <p:nvPr>
            <p:ph type="body" idx="1"/>
          </p:nvPr>
        </p:nvSpPr>
        <p:spPr>
          <a:xfrm>
            <a:off x="838200" y="2991775"/>
            <a:ext cx="10515600" cy="3185188"/>
          </a:xfrm>
          <a:prstGeom prst="rect">
            <a:avLst/>
          </a:prstGeom>
          <a:noFill/>
          <a:ln>
            <a:noFill/>
          </a:ln>
        </p:spPr>
        <p:txBody>
          <a:bodyPr spcFirstLastPara="1" wrap="square" lIns="91425" tIns="45700" rIns="91425" bIns="45700" anchor="t" anchorCtr="0">
            <a:normAutofit/>
          </a:bodyPr>
          <a:lstStyle/>
          <a:p>
            <a:pPr marL="228600" lvl="0" indent="-50800" algn="ctr">
              <a:buSzPts val="2800"/>
              <a:buNone/>
            </a:pPr>
            <a:r>
              <a:rPr lang="tr-TR" b="1" dirty="0"/>
              <a:t>“Avrupa Birliği </a:t>
            </a:r>
            <a:r>
              <a:rPr lang="tr-TR" b="1" dirty="0" err="1"/>
              <a:t>Erasmus</a:t>
            </a:r>
            <a:r>
              <a:rPr lang="tr-TR" b="1" dirty="0"/>
              <a:t> + Programı tarafından finanse edilmektedir. Ancak, Avrupa Komisyonu ve Türkiye Ulusal Ajansı burada yer alan bilgilerin herhangi bir şekilde kullanılmasından sorumlu tutulamaz ”</a:t>
            </a:r>
            <a:endParaRPr b="1" dirty="0"/>
          </a:p>
        </p:txBody>
      </p:sp>
      <p:sp>
        <p:nvSpPr>
          <p:cNvPr id="621" name="Google Shape;621;p67"/>
          <p:cNvSpPr txBox="1"/>
          <p:nvPr/>
        </p:nvSpPr>
        <p:spPr>
          <a:xfrm>
            <a:off x="7017036" y="4247190"/>
            <a:ext cx="3913717" cy="255625"/>
          </a:xfrm>
          <a:prstGeom prst="rect">
            <a:avLst/>
          </a:prstGeom>
          <a:noFill/>
          <a:ln>
            <a:noFill/>
          </a:ln>
        </p:spPr>
        <p:txBody>
          <a:bodyPr spcFirstLastPara="1" wrap="square" lIns="0" tIns="930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Erasmus + Programme [2019-1-KA204-074418]</a:t>
            </a:r>
            <a:endParaRPr sz="1600" b="0" i="0" u="none" strike="noStrike" cap="none">
              <a:solidFill>
                <a:schemeClr val="lt1"/>
              </a:solidFill>
              <a:latin typeface="Calibri"/>
              <a:ea typeface="Calibri"/>
              <a:cs typeface="Calibri"/>
              <a:sym typeface="Calibri"/>
            </a:endParaRPr>
          </a:p>
        </p:txBody>
      </p:sp>
      <p:pic>
        <p:nvPicPr>
          <p:cNvPr id="622" name="Google Shape;622;p67"/>
          <p:cNvPicPr preferRelativeResize="0"/>
          <p:nvPr/>
        </p:nvPicPr>
        <p:blipFill rotWithShape="1">
          <a:blip r:embed="rId3">
            <a:alphaModFix/>
          </a:blip>
          <a:srcRect/>
          <a:stretch/>
        </p:blipFill>
        <p:spPr>
          <a:xfrm>
            <a:off x="4265446" y="-382999"/>
            <a:ext cx="3250631" cy="3250631"/>
          </a:xfrm>
          <a:prstGeom prst="rect">
            <a:avLst/>
          </a:prstGeom>
          <a:noFill/>
          <a:ln>
            <a:noFill/>
          </a:ln>
        </p:spPr>
      </p:pic>
      <p:pic>
        <p:nvPicPr>
          <p:cNvPr id="623" name="Google Shape;623;p67" descr="akmi-cl1-350x278"/>
          <p:cNvPicPr preferRelativeResize="0"/>
          <p:nvPr/>
        </p:nvPicPr>
        <p:blipFill rotWithShape="1">
          <a:blip r:embed="rId4">
            <a:alphaModFix/>
          </a:blip>
          <a:srcRect/>
          <a:stretch/>
        </p:blipFill>
        <p:spPr>
          <a:xfrm>
            <a:off x="2397225" y="4502815"/>
            <a:ext cx="2208097" cy="1758039"/>
          </a:xfrm>
          <a:prstGeom prst="rect">
            <a:avLst/>
          </a:prstGeom>
          <a:noFill/>
          <a:ln>
            <a:noFill/>
          </a:ln>
        </p:spPr>
      </p:pic>
      <p:pic>
        <p:nvPicPr>
          <p:cNvPr id="624" name="Google Shape;624;p67"/>
          <p:cNvPicPr preferRelativeResize="0"/>
          <p:nvPr/>
        </p:nvPicPr>
        <p:blipFill rotWithShape="1">
          <a:blip r:embed="rId5">
            <a:alphaModFix/>
          </a:blip>
          <a:srcRect/>
          <a:stretch/>
        </p:blipFill>
        <p:spPr>
          <a:xfrm>
            <a:off x="953353" y="4906904"/>
            <a:ext cx="938352" cy="938352"/>
          </a:xfrm>
          <a:prstGeom prst="rect">
            <a:avLst/>
          </a:prstGeom>
          <a:noFill/>
          <a:ln>
            <a:noFill/>
          </a:ln>
        </p:spPr>
      </p:pic>
      <p:pic>
        <p:nvPicPr>
          <p:cNvPr id="625" name="Google Shape;625;p67"/>
          <p:cNvPicPr preferRelativeResize="0"/>
          <p:nvPr/>
        </p:nvPicPr>
        <p:blipFill rotWithShape="1">
          <a:blip r:embed="rId6">
            <a:alphaModFix/>
          </a:blip>
          <a:srcRect l="11242" t="31941" r="13609" b="36119"/>
          <a:stretch/>
        </p:blipFill>
        <p:spPr>
          <a:xfrm>
            <a:off x="7635584" y="5151544"/>
            <a:ext cx="1937210" cy="379498"/>
          </a:xfrm>
          <a:prstGeom prst="rect">
            <a:avLst/>
          </a:prstGeom>
          <a:noFill/>
          <a:ln>
            <a:noFill/>
          </a:ln>
        </p:spPr>
      </p:pic>
      <p:pic>
        <p:nvPicPr>
          <p:cNvPr id="626" name="Google Shape;626;p67" descr="14742E46-8181-433E-AF9B-28FBF1A0E9CA@home"/>
          <p:cNvPicPr preferRelativeResize="0"/>
          <p:nvPr/>
        </p:nvPicPr>
        <p:blipFill rotWithShape="1">
          <a:blip r:embed="rId7">
            <a:alphaModFix/>
          </a:blip>
          <a:srcRect/>
          <a:stretch/>
        </p:blipFill>
        <p:spPr>
          <a:xfrm>
            <a:off x="4960527" y="4904282"/>
            <a:ext cx="2089822" cy="1011822"/>
          </a:xfrm>
          <a:prstGeom prst="rect">
            <a:avLst/>
          </a:prstGeom>
          <a:noFill/>
          <a:ln>
            <a:noFill/>
          </a:ln>
        </p:spPr>
      </p:pic>
      <p:pic>
        <p:nvPicPr>
          <p:cNvPr id="627" name="Google Shape;627;p67"/>
          <p:cNvPicPr preferRelativeResize="0"/>
          <p:nvPr/>
        </p:nvPicPr>
        <p:blipFill rotWithShape="1">
          <a:blip r:embed="rId8">
            <a:alphaModFix/>
          </a:blip>
          <a:srcRect/>
          <a:stretch/>
        </p:blipFill>
        <p:spPr>
          <a:xfrm>
            <a:off x="10158030" y="4787677"/>
            <a:ext cx="1545445" cy="1104424"/>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7"/>
          <p:cNvSpPr/>
          <p:nvPr/>
        </p:nvSpPr>
        <p:spPr>
          <a:xfrm>
            <a:off x="-4417" y="0"/>
            <a:ext cx="12192000" cy="6858000"/>
          </a:xfrm>
          <a:prstGeom prst="rect">
            <a:avLst/>
          </a:prstGeom>
          <a:solidFill>
            <a:srgbClr val="608CB3"/>
          </a:solidFill>
          <a:ln>
            <a:noFill/>
          </a:ln>
        </p:spPr>
        <p:txBody>
          <a:bodyPr spcFirstLastPara="1" wrap="square" lIns="60950" tIns="30450" rIns="60950" bIns="30450" anchor="ctr" anchorCtr="0">
            <a:noAutofit/>
          </a:bodyPr>
          <a:lstStyle/>
          <a:p>
            <a:pPr marL="0" marR="0" lvl="0" indent="0" algn="ctr" rtl="0">
              <a:lnSpc>
                <a:spcPct val="100000"/>
              </a:lnSpc>
              <a:spcBef>
                <a:spcPts val="0"/>
              </a:spcBef>
              <a:spcAft>
                <a:spcPts val="0"/>
              </a:spcAft>
              <a:buNone/>
            </a:pPr>
            <a:endParaRPr sz="1200" b="0" i="0" u="none" strike="noStrike" cap="none">
              <a:solidFill>
                <a:srgbClr val="2B70AA"/>
              </a:solidFill>
              <a:latin typeface="Calibri"/>
              <a:ea typeface="Calibri"/>
              <a:cs typeface="Calibri"/>
              <a:sym typeface="Calibri"/>
            </a:endParaRPr>
          </a:p>
        </p:txBody>
      </p:sp>
      <p:sp>
        <p:nvSpPr>
          <p:cNvPr id="633" name="Google Shape;633;p87"/>
          <p:cNvSpPr/>
          <p:nvPr/>
        </p:nvSpPr>
        <p:spPr>
          <a:xfrm>
            <a:off x="2095500" y="3157696"/>
            <a:ext cx="8001000" cy="1270000"/>
          </a:xfrm>
          <a:custGeom>
            <a:avLst/>
            <a:gdLst/>
            <a:ahLst/>
            <a:cxnLst/>
            <a:rect l="l" t="t" r="r" b="b"/>
            <a:pathLst>
              <a:path w="12001500" h="1905000" extrusionOk="0">
                <a:moveTo>
                  <a:pt x="12001500" y="1905000"/>
                </a:moveTo>
                <a:lnTo>
                  <a:pt x="0" y="1905000"/>
                </a:lnTo>
                <a:lnTo>
                  <a:pt x="0" y="0"/>
                </a:lnTo>
                <a:lnTo>
                  <a:pt x="12001500" y="0"/>
                </a:lnTo>
                <a:lnTo>
                  <a:pt x="12001500" y="1905000"/>
                </a:lnTo>
                <a:close/>
              </a:path>
            </a:pathLst>
          </a:custGeom>
          <a:solidFill>
            <a:srgbClr val="6A8B40">
              <a:alpha val="5882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34" name="Google Shape;634;p87"/>
          <p:cNvSpPr txBox="1">
            <a:spLocks noGrp="1"/>
          </p:cNvSpPr>
          <p:nvPr>
            <p:ph type="title"/>
          </p:nvPr>
        </p:nvSpPr>
        <p:spPr>
          <a:xfrm>
            <a:off x="2133600" y="2057400"/>
            <a:ext cx="7772400" cy="2164685"/>
          </a:xfrm>
          <a:prstGeom prst="rect">
            <a:avLst/>
          </a:prstGeom>
          <a:noFill/>
          <a:ln>
            <a:noFill/>
          </a:ln>
        </p:spPr>
        <p:txBody>
          <a:bodyPr spcFirstLastPara="1" wrap="square" lIns="0" tIns="10150" rIns="0" bIns="0" anchor="t" anchorCtr="0">
            <a:spAutoFit/>
          </a:bodyPr>
          <a:lstStyle/>
          <a:p>
            <a:pPr marL="8467" lvl="0" indent="0" algn="ctr" rtl="0">
              <a:lnSpc>
                <a:spcPct val="100000"/>
              </a:lnSpc>
              <a:spcBef>
                <a:spcPts val="0"/>
              </a:spcBef>
              <a:spcAft>
                <a:spcPts val="0"/>
              </a:spcAft>
              <a:buSzPts val="1400"/>
              <a:buNone/>
            </a:pPr>
            <a:r>
              <a:rPr lang="en-US" sz="7000"/>
              <a:t>Thank you </a:t>
            </a:r>
            <a:br>
              <a:rPr lang="en-US" sz="7000"/>
            </a:br>
            <a:r>
              <a:rPr lang="en-US" sz="7000"/>
              <a:t>for your attention!</a:t>
            </a:r>
            <a:endParaRPr/>
          </a:p>
        </p:txBody>
      </p:sp>
      <p:pic>
        <p:nvPicPr>
          <p:cNvPr id="635" name="Google Shape;635;p87"/>
          <p:cNvPicPr preferRelativeResize="0"/>
          <p:nvPr/>
        </p:nvPicPr>
        <p:blipFill rotWithShape="1">
          <a:blip r:embed="rId3">
            <a:alphaModFix/>
          </a:blip>
          <a:srcRect/>
          <a:stretch/>
        </p:blipFill>
        <p:spPr>
          <a:xfrm>
            <a:off x="9201982" y="6082916"/>
            <a:ext cx="2786818" cy="613720"/>
          </a:xfrm>
          <a:prstGeom prst="roundRect">
            <a:avLst>
              <a:gd name="adj" fmla="val 8594"/>
            </a:avLst>
          </a:prstGeom>
          <a:solidFill>
            <a:srgbClr val="ECECEC"/>
          </a:solidFill>
          <a:ln>
            <a:noFill/>
          </a:ln>
          <a:effectLst>
            <a:reflection stA="38000" endPos="28000" dist="5000" dir="5400000" sy="-100000" algn="bl" rotWithShape="0"/>
          </a:effectLst>
        </p:spPr>
      </p:pic>
      <p:sp>
        <p:nvSpPr>
          <p:cNvPr id="636" name="Google Shape;636;p87"/>
          <p:cNvSpPr/>
          <p:nvPr/>
        </p:nvSpPr>
        <p:spPr>
          <a:xfrm>
            <a:off x="203200" y="6290350"/>
            <a:ext cx="5892800" cy="389952"/>
          </a:xfrm>
          <a:prstGeom prst="rect">
            <a:avLst/>
          </a:prstGeom>
          <a:noFill/>
          <a:ln>
            <a:noFill/>
          </a:ln>
        </p:spPr>
        <p:txBody>
          <a:bodyPr spcFirstLastPara="1" wrap="square" lIns="60950" tIns="30450" rIns="60950" bIns="30450" anchor="t" anchorCtr="0">
            <a:spAutoFit/>
          </a:bodyPr>
          <a:lstStyle/>
          <a:p>
            <a:pPr marL="0" marR="0" lvl="0" indent="0" algn="r" rtl="0">
              <a:lnSpc>
                <a:spcPct val="100000"/>
              </a:lnSpc>
              <a:spcBef>
                <a:spcPts val="0"/>
              </a:spcBef>
              <a:spcAft>
                <a:spcPts val="0"/>
              </a:spcAft>
              <a:buNone/>
            </a:pPr>
            <a:r>
              <a:rPr lang="en-US" sz="1067" b="1" i="0" u="none" strike="noStrike" cap="none">
                <a:solidFill>
                  <a:srgbClr val="262626"/>
                </a:solidFill>
                <a:latin typeface="Calibri"/>
                <a:ea typeface="Calibri"/>
                <a:cs typeface="Calibri"/>
                <a:sym typeface="Calibri"/>
              </a:rPr>
              <a:t>“This document reflects the views only of the authors, and the European Union cannot be held responsible for any use which may be made of the information contained therein.”</a:t>
            </a:r>
            <a:endParaRPr sz="933" b="0" i="0" u="none" strike="noStrike" cap="none">
              <a:solidFill>
                <a:srgbClr val="000000"/>
              </a:solidFill>
              <a:latin typeface="Arial"/>
              <a:ea typeface="Arial"/>
              <a:cs typeface="Arial"/>
              <a:sym typeface="Arial"/>
            </a:endParaRPr>
          </a:p>
        </p:txBody>
      </p:sp>
      <p:pic>
        <p:nvPicPr>
          <p:cNvPr id="637" name="Google Shape;637;p87" descr="akmi-cl1-350x278"/>
          <p:cNvPicPr preferRelativeResize="0"/>
          <p:nvPr/>
        </p:nvPicPr>
        <p:blipFill rotWithShape="1">
          <a:blip r:embed="rId4">
            <a:alphaModFix/>
          </a:blip>
          <a:srcRect/>
          <a:stretch/>
        </p:blipFill>
        <p:spPr>
          <a:xfrm>
            <a:off x="9455263" y="4783376"/>
            <a:ext cx="1258920" cy="1002325"/>
          </a:xfrm>
          <a:prstGeom prst="rect">
            <a:avLst/>
          </a:prstGeom>
          <a:noFill/>
          <a:ln>
            <a:noFill/>
          </a:ln>
        </p:spPr>
      </p:pic>
      <p:pic>
        <p:nvPicPr>
          <p:cNvPr id="638" name="Google Shape;638;p87"/>
          <p:cNvPicPr preferRelativeResize="0"/>
          <p:nvPr/>
        </p:nvPicPr>
        <p:blipFill rotWithShape="1">
          <a:blip r:embed="rId5">
            <a:alphaModFix/>
          </a:blip>
          <a:srcRect/>
          <a:stretch/>
        </p:blipFill>
        <p:spPr>
          <a:xfrm>
            <a:off x="6155624" y="6109047"/>
            <a:ext cx="1402957" cy="589899"/>
          </a:xfrm>
          <a:prstGeom prst="roundRect">
            <a:avLst>
              <a:gd name="adj" fmla="val 8594"/>
            </a:avLst>
          </a:prstGeom>
          <a:solidFill>
            <a:srgbClr val="ECECEC"/>
          </a:solidFill>
          <a:ln>
            <a:noFill/>
          </a:ln>
          <a:effectLst>
            <a:reflection stA="38000" endPos="28000" dist="5000" dir="5400000" sy="-100000" algn="bl" rotWithShape="0"/>
          </a:effectLst>
        </p:spPr>
      </p:pic>
      <p:pic>
        <p:nvPicPr>
          <p:cNvPr id="639" name="Google Shape;639;p87"/>
          <p:cNvPicPr preferRelativeResize="0"/>
          <p:nvPr/>
        </p:nvPicPr>
        <p:blipFill rotWithShape="1">
          <a:blip r:embed="rId6">
            <a:alphaModFix/>
          </a:blip>
          <a:srcRect/>
          <a:stretch/>
        </p:blipFill>
        <p:spPr>
          <a:xfrm>
            <a:off x="7634123" y="6118817"/>
            <a:ext cx="1464071" cy="585174"/>
          </a:xfrm>
          <a:prstGeom prst="roundRect">
            <a:avLst>
              <a:gd name="adj" fmla="val 8594"/>
            </a:avLst>
          </a:prstGeom>
          <a:solidFill>
            <a:srgbClr val="ECECEC"/>
          </a:solidFill>
          <a:ln>
            <a:noFill/>
          </a:ln>
          <a:effectLst>
            <a:reflection stA="38000" endPos="28000" dist="5000" dir="5400000" sy="-100000" algn="bl" rotWithShape="0"/>
          </a:effectLst>
        </p:spPr>
      </p:pic>
      <p:pic>
        <p:nvPicPr>
          <p:cNvPr id="640" name="Google Shape;640;p87"/>
          <p:cNvPicPr preferRelativeResize="0"/>
          <p:nvPr/>
        </p:nvPicPr>
        <p:blipFill rotWithShape="1">
          <a:blip r:embed="rId7">
            <a:alphaModFix/>
          </a:blip>
          <a:srcRect/>
          <a:stretch/>
        </p:blipFill>
        <p:spPr>
          <a:xfrm>
            <a:off x="7366628" y="4969655"/>
            <a:ext cx="534990" cy="534990"/>
          </a:xfrm>
          <a:prstGeom prst="rect">
            <a:avLst/>
          </a:prstGeom>
          <a:noFill/>
          <a:ln>
            <a:noFill/>
          </a:ln>
        </p:spPr>
      </p:pic>
      <p:pic>
        <p:nvPicPr>
          <p:cNvPr id="641" name="Google Shape;641;p87"/>
          <p:cNvPicPr preferRelativeResize="0"/>
          <p:nvPr/>
        </p:nvPicPr>
        <p:blipFill rotWithShape="1">
          <a:blip r:embed="rId8">
            <a:alphaModFix/>
          </a:blip>
          <a:srcRect l="11242" t="31941" r="13609" b="36119"/>
          <a:stretch/>
        </p:blipFill>
        <p:spPr>
          <a:xfrm>
            <a:off x="8128511" y="5152220"/>
            <a:ext cx="1104477" cy="234950"/>
          </a:xfrm>
          <a:prstGeom prst="rect">
            <a:avLst/>
          </a:prstGeom>
          <a:noFill/>
          <a:ln>
            <a:noFill/>
          </a:ln>
        </p:spPr>
      </p:pic>
      <p:pic>
        <p:nvPicPr>
          <p:cNvPr id="642" name="Google Shape;642;p87" descr="14742E46-8181-433E-AF9B-28FBF1A0E9CA@home"/>
          <p:cNvPicPr preferRelativeResize="0"/>
          <p:nvPr/>
        </p:nvPicPr>
        <p:blipFill rotWithShape="1">
          <a:blip r:embed="rId9">
            <a:alphaModFix/>
          </a:blip>
          <a:srcRect/>
          <a:stretch/>
        </p:blipFill>
        <p:spPr>
          <a:xfrm>
            <a:off x="4548913" y="4976582"/>
            <a:ext cx="1191487" cy="576878"/>
          </a:xfrm>
          <a:prstGeom prst="rect">
            <a:avLst/>
          </a:prstGeom>
          <a:noFill/>
          <a:ln>
            <a:noFill/>
          </a:ln>
        </p:spPr>
      </p:pic>
      <p:pic>
        <p:nvPicPr>
          <p:cNvPr id="643" name="Google Shape;643;p87"/>
          <p:cNvPicPr preferRelativeResize="0"/>
          <p:nvPr/>
        </p:nvPicPr>
        <p:blipFill rotWithShape="1">
          <a:blip r:embed="rId10">
            <a:alphaModFix/>
          </a:blip>
          <a:srcRect/>
          <a:stretch/>
        </p:blipFill>
        <p:spPr>
          <a:xfrm>
            <a:off x="6091583" y="4953391"/>
            <a:ext cx="881117" cy="629674"/>
          </a:xfrm>
          <a:prstGeom prst="rect">
            <a:avLst/>
          </a:prstGeom>
          <a:noFill/>
          <a:ln>
            <a:noFill/>
          </a:ln>
        </p:spPr>
      </p:pic>
      <p:pic>
        <p:nvPicPr>
          <p:cNvPr id="644" name="Google Shape;644;p87"/>
          <p:cNvPicPr preferRelativeResize="0"/>
          <p:nvPr/>
        </p:nvPicPr>
        <p:blipFill rotWithShape="1">
          <a:blip r:embed="rId11">
            <a:alphaModFix/>
          </a:blip>
          <a:srcRect/>
          <a:stretch/>
        </p:blipFill>
        <p:spPr>
          <a:xfrm>
            <a:off x="4879729" y="-61508"/>
            <a:ext cx="2423708" cy="24237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1"/>
          <p:cNvSpPr txBox="1">
            <a:spLocks noGrp="1"/>
          </p:cNvSpPr>
          <p:nvPr>
            <p:ph type="title"/>
          </p:nvPr>
        </p:nvSpPr>
        <p:spPr>
          <a:xfrm>
            <a:off x="893375" y="328451"/>
            <a:ext cx="10460400" cy="1819800"/>
          </a:xfrm>
          <a:prstGeom prst="rect">
            <a:avLst/>
          </a:prstGeom>
          <a:noFill/>
          <a:ln>
            <a:noFill/>
          </a:ln>
        </p:spPr>
        <p:txBody>
          <a:bodyPr spcFirstLastPara="1" wrap="square" lIns="91425" tIns="45700" rIns="91425" bIns="45700" anchor="ctr" anchorCtr="0">
            <a:normAutofit/>
          </a:bodyPr>
          <a:lstStyle/>
          <a:p>
            <a:pPr lvl="0"/>
            <a:r>
              <a:rPr lang="tr-TR" sz="2500" b="1" dirty="0">
                <a:solidFill>
                  <a:srgbClr val="4472C4"/>
                </a:solidFill>
                <a:latin typeface="Arial"/>
                <a:ea typeface="Arial"/>
                <a:cs typeface="Arial"/>
                <a:sym typeface="Arial"/>
              </a:rPr>
              <a:t>İÇİNDEKİLER</a:t>
            </a:r>
            <a:endParaRPr sz="2500" b="1" dirty="0">
              <a:solidFill>
                <a:srgbClr val="4472C4"/>
              </a:solidFill>
              <a:latin typeface="Arial"/>
              <a:ea typeface="Arial"/>
              <a:cs typeface="Arial"/>
              <a:sym typeface="Arial"/>
            </a:endParaRPr>
          </a:p>
        </p:txBody>
      </p:sp>
      <p:sp>
        <p:nvSpPr>
          <p:cNvPr id="186" name="Google Shape;186;p81"/>
          <p:cNvSpPr txBox="1">
            <a:spLocks noGrp="1"/>
          </p:cNvSpPr>
          <p:nvPr>
            <p:ph type="body" idx="1"/>
          </p:nvPr>
        </p:nvSpPr>
        <p:spPr>
          <a:xfrm>
            <a:off x="709475" y="1653368"/>
            <a:ext cx="5898900" cy="3442200"/>
          </a:xfrm>
          <a:prstGeom prst="rect">
            <a:avLst/>
          </a:prstGeom>
          <a:noFill/>
          <a:ln>
            <a:noFill/>
          </a:ln>
        </p:spPr>
        <p:txBody>
          <a:bodyPr spcFirstLastPara="1" wrap="square" lIns="91425" tIns="45700" rIns="91425" bIns="45700" anchor="t" anchorCtr="0">
            <a:noAutofit/>
          </a:bodyPr>
          <a:lstStyle/>
          <a:p>
            <a:pPr marL="396000" marR="5080" lvl="0" indent="0" algn="just" rtl="0">
              <a:lnSpc>
                <a:spcPct val="100000"/>
              </a:lnSpc>
              <a:spcBef>
                <a:spcPts val="0"/>
              </a:spcBef>
              <a:spcAft>
                <a:spcPts val="0"/>
              </a:spcAft>
              <a:buClr>
                <a:srgbClr val="000000"/>
              </a:buClr>
              <a:buSzPts val="5400"/>
              <a:buNone/>
            </a:pPr>
            <a:endParaRPr sz="1800" dirty="0">
              <a:latin typeface="Arial"/>
              <a:ea typeface="Arial"/>
              <a:cs typeface="Arial"/>
              <a:sym typeface="Arial"/>
            </a:endParaRPr>
          </a:p>
          <a:p>
            <a:pPr marL="396000" marR="5080" lvl="0" indent="0" algn="just">
              <a:lnSpc>
                <a:spcPct val="100000"/>
              </a:lnSpc>
              <a:spcBef>
                <a:spcPts val="0"/>
              </a:spcBef>
              <a:buClr>
                <a:srgbClr val="000000"/>
              </a:buClr>
              <a:buSzPts val="5400"/>
              <a:buNone/>
            </a:pPr>
            <a:r>
              <a:rPr lang="tr-TR" sz="1800" b="1" dirty="0"/>
              <a:t>Ünite 1: </a:t>
            </a:r>
            <a:r>
              <a:rPr lang="tr-TR" sz="1800" dirty="0"/>
              <a:t>Kültürel Sorunlar, Yemek Geleneği, Ürünler ve Yeme </a:t>
            </a:r>
            <a:r>
              <a:rPr lang="tr-TR" sz="1800" dirty="0" smtClean="0"/>
              <a:t>Alışkanlıkları</a:t>
            </a:r>
          </a:p>
          <a:p>
            <a:pPr marL="396000" marR="5080" lvl="0" indent="0" algn="just">
              <a:lnSpc>
                <a:spcPct val="100000"/>
              </a:lnSpc>
              <a:spcBef>
                <a:spcPts val="0"/>
              </a:spcBef>
              <a:buClr>
                <a:srgbClr val="000000"/>
              </a:buClr>
              <a:buSzPts val="5400"/>
              <a:buNone/>
            </a:pPr>
            <a:r>
              <a:rPr lang="tr-TR" sz="1800" dirty="0" smtClean="0"/>
              <a:t>1.1</a:t>
            </a:r>
            <a:r>
              <a:rPr lang="tr-TR" sz="1800" dirty="0"/>
              <a:t>. Kültüre </a:t>
            </a:r>
            <a:r>
              <a:rPr lang="tr-TR" sz="1800" dirty="0" smtClean="0"/>
              <a:t>Giriş</a:t>
            </a:r>
          </a:p>
          <a:p>
            <a:pPr marL="396000" marR="5080" lvl="0" indent="0" algn="just">
              <a:lnSpc>
                <a:spcPct val="100000"/>
              </a:lnSpc>
              <a:spcBef>
                <a:spcPts val="0"/>
              </a:spcBef>
              <a:buClr>
                <a:srgbClr val="000000"/>
              </a:buClr>
              <a:buSzPts val="5400"/>
              <a:buNone/>
            </a:pPr>
            <a:r>
              <a:rPr lang="tr-TR" sz="1800" dirty="0" smtClean="0"/>
              <a:t>1.2</a:t>
            </a:r>
            <a:r>
              <a:rPr lang="tr-TR" sz="1800" dirty="0"/>
              <a:t>. Kültür</a:t>
            </a:r>
            <a:r>
              <a:rPr lang="tr-TR" sz="1800" dirty="0" smtClean="0"/>
              <a:t>…</a:t>
            </a:r>
          </a:p>
          <a:p>
            <a:pPr marL="396000" marR="5080" lvl="0" indent="0" algn="just">
              <a:lnSpc>
                <a:spcPct val="100000"/>
              </a:lnSpc>
              <a:spcBef>
                <a:spcPts val="0"/>
              </a:spcBef>
              <a:buClr>
                <a:srgbClr val="000000"/>
              </a:buClr>
              <a:buSzPts val="5400"/>
              <a:buNone/>
            </a:pPr>
            <a:r>
              <a:rPr lang="tr-TR" sz="1800" dirty="0" smtClean="0"/>
              <a:t>1.3</a:t>
            </a:r>
            <a:r>
              <a:rPr lang="tr-TR" sz="1800" dirty="0"/>
              <a:t>. Kültür </a:t>
            </a:r>
            <a:r>
              <a:rPr lang="tr-TR" sz="1800" dirty="0" smtClean="0"/>
              <a:t>Unsurları</a:t>
            </a:r>
          </a:p>
          <a:p>
            <a:pPr marL="396000" marR="5080" lvl="0" indent="0" algn="just">
              <a:lnSpc>
                <a:spcPct val="100000"/>
              </a:lnSpc>
              <a:spcBef>
                <a:spcPts val="0"/>
              </a:spcBef>
              <a:buClr>
                <a:srgbClr val="000000"/>
              </a:buClr>
              <a:buSzPts val="5400"/>
              <a:buNone/>
            </a:pPr>
            <a:r>
              <a:rPr lang="tr-TR" sz="1800" dirty="0" smtClean="0"/>
              <a:t>1.4</a:t>
            </a:r>
            <a:r>
              <a:rPr lang="tr-TR" sz="1800" dirty="0"/>
              <a:t>. Kültürel Buzdağı </a:t>
            </a:r>
            <a:r>
              <a:rPr lang="tr-TR" sz="1800" dirty="0" smtClean="0"/>
              <a:t>Modeli</a:t>
            </a:r>
          </a:p>
          <a:p>
            <a:pPr marL="396000" marR="5080" lvl="0" indent="0" algn="just">
              <a:lnSpc>
                <a:spcPct val="100000"/>
              </a:lnSpc>
              <a:spcBef>
                <a:spcPts val="0"/>
              </a:spcBef>
              <a:buClr>
                <a:srgbClr val="000000"/>
              </a:buClr>
              <a:buSzPts val="5400"/>
              <a:buNone/>
            </a:pPr>
            <a:r>
              <a:rPr lang="tr-TR" sz="1800" dirty="0" smtClean="0"/>
              <a:t>1.5</a:t>
            </a:r>
            <a:r>
              <a:rPr lang="tr-TR" sz="1800" dirty="0"/>
              <a:t>. Kültürel Yeterlilikler ve </a:t>
            </a:r>
            <a:r>
              <a:rPr lang="tr-TR" sz="1800" dirty="0" smtClean="0"/>
              <a:t>Farkındalık</a:t>
            </a:r>
          </a:p>
          <a:p>
            <a:pPr marL="396000" marR="5080" lvl="0" indent="0" algn="just">
              <a:lnSpc>
                <a:spcPct val="100000"/>
              </a:lnSpc>
              <a:spcBef>
                <a:spcPts val="0"/>
              </a:spcBef>
              <a:buClr>
                <a:srgbClr val="000000"/>
              </a:buClr>
              <a:buSzPts val="5400"/>
              <a:buNone/>
            </a:pPr>
            <a:r>
              <a:rPr lang="tr-TR" sz="1800" dirty="0" smtClean="0"/>
              <a:t>1.6</a:t>
            </a:r>
            <a:r>
              <a:rPr lang="tr-TR" sz="1800" dirty="0"/>
              <a:t>. Yemek ve kültür arasındaki </a:t>
            </a:r>
            <a:r>
              <a:rPr lang="tr-TR" sz="1800" dirty="0" smtClean="0"/>
              <a:t>ilişki</a:t>
            </a:r>
          </a:p>
          <a:p>
            <a:pPr marL="396000" marR="5080" lvl="0" indent="0" algn="just">
              <a:lnSpc>
                <a:spcPct val="100000"/>
              </a:lnSpc>
              <a:spcBef>
                <a:spcPts val="0"/>
              </a:spcBef>
              <a:buClr>
                <a:srgbClr val="000000"/>
              </a:buClr>
              <a:buSzPts val="5400"/>
              <a:buNone/>
            </a:pPr>
            <a:endParaRPr lang="tr-TR" sz="1800" dirty="0" smtClean="0"/>
          </a:p>
          <a:p>
            <a:pPr marL="396000" marR="5080" lvl="0" indent="0" algn="just">
              <a:lnSpc>
                <a:spcPct val="100000"/>
              </a:lnSpc>
              <a:spcBef>
                <a:spcPts val="0"/>
              </a:spcBef>
              <a:buClr>
                <a:srgbClr val="000000"/>
              </a:buClr>
              <a:buSzPts val="5400"/>
              <a:buNone/>
            </a:pPr>
            <a:r>
              <a:rPr lang="tr-TR" sz="1800" b="1" dirty="0" smtClean="0"/>
              <a:t>Ünite </a:t>
            </a:r>
            <a:r>
              <a:rPr lang="tr-TR" sz="1800" b="1" dirty="0"/>
              <a:t>2: </a:t>
            </a:r>
            <a:r>
              <a:rPr lang="tr-TR" sz="1800" dirty="0"/>
              <a:t>Mutfak sektöründe İletişim ve Takım Çalışması </a:t>
            </a:r>
            <a:r>
              <a:rPr lang="tr-TR" sz="1800" dirty="0" smtClean="0"/>
              <a:t>becerileri</a:t>
            </a:r>
          </a:p>
          <a:p>
            <a:pPr marL="396000" marR="5080" lvl="0" indent="0" algn="just">
              <a:lnSpc>
                <a:spcPct val="100000"/>
              </a:lnSpc>
              <a:spcBef>
                <a:spcPts val="0"/>
              </a:spcBef>
              <a:buClr>
                <a:srgbClr val="000000"/>
              </a:buClr>
              <a:buSzPts val="5400"/>
              <a:buNone/>
            </a:pPr>
            <a:r>
              <a:rPr lang="tr-TR" sz="1800" dirty="0" smtClean="0"/>
              <a:t>2.1</a:t>
            </a:r>
            <a:r>
              <a:rPr lang="tr-TR" sz="1800" dirty="0"/>
              <a:t>. İletişim </a:t>
            </a:r>
            <a:r>
              <a:rPr lang="tr-TR" sz="1800" dirty="0" smtClean="0"/>
              <a:t>yetenekleri</a:t>
            </a:r>
          </a:p>
          <a:p>
            <a:pPr marL="396000" marR="5080" lvl="0" indent="0" algn="just">
              <a:lnSpc>
                <a:spcPct val="100000"/>
              </a:lnSpc>
              <a:spcBef>
                <a:spcPts val="0"/>
              </a:spcBef>
              <a:buClr>
                <a:srgbClr val="000000"/>
              </a:buClr>
              <a:buSzPts val="5400"/>
              <a:buNone/>
            </a:pPr>
            <a:r>
              <a:rPr lang="tr-TR" sz="1800" dirty="0" smtClean="0"/>
              <a:t>2.2</a:t>
            </a:r>
            <a:r>
              <a:rPr lang="tr-TR" sz="1800" dirty="0"/>
              <a:t>. Etkili iletişim </a:t>
            </a:r>
            <a:r>
              <a:rPr lang="tr-TR" sz="1800" dirty="0" smtClean="0"/>
              <a:t>ipuçları</a:t>
            </a:r>
          </a:p>
          <a:p>
            <a:pPr marL="396000" marR="5080" lvl="0" indent="0" algn="just">
              <a:lnSpc>
                <a:spcPct val="100000"/>
              </a:lnSpc>
              <a:spcBef>
                <a:spcPts val="0"/>
              </a:spcBef>
              <a:buClr>
                <a:srgbClr val="000000"/>
              </a:buClr>
              <a:buSzPts val="5400"/>
              <a:buNone/>
            </a:pPr>
            <a:r>
              <a:rPr lang="tr-TR" sz="1800" dirty="0" smtClean="0"/>
              <a:t>2.3</a:t>
            </a:r>
            <a:r>
              <a:rPr lang="tr-TR" sz="1800" dirty="0"/>
              <a:t>. TOPOI </a:t>
            </a:r>
            <a:r>
              <a:rPr lang="tr-TR" sz="1800" dirty="0" smtClean="0"/>
              <a:t>Modeli</a:t>
            </a:r>
          </a:p>
          <a:p>
            <a:pPr marL="396000" marR="5080" lvl="0" indent="0" algn="just">
              <a:lnSpc>
                <a:spcPct val="100000"/>
              </a:lnSpc>
              <a:spcBef>
                <a:spcPts val="0"/>
              </a:spcBef>
              <a:buClr>
                <a:srgbClr val="000000"/>
              </a:buClr>
              <a:buSzPts val="5400"/>
              <a:buNone/>
            </a:pPr>
            <a:r>
              <a:rPr lang="tr-TR" sz="1800" dirty="0" smtClean="0"/>
              <a:t>2.4</a:t>
            </a:r>
            <a:r>
              <a:rPr lang="tr-TR" sz="1800" dirty="0"/>
              <a:t>. Takım çalışması </a:t>
            </a:r>
            <a:r>
              <a:rPr lang="tr-TR" sz="1800" dirty="0" smtClean="0"/>
              <a:t>becerileri</a:t>
            </a:r>
          </a:p>
          <a:p>
            <a:pPr marL="396000" marR="5080" lvl="0" indent="0" algn="just">
              <a:lnSpc>
                <a:spcPct val="100000"/>
              </a:lnSpc>
              <a:spcBef>
                <a:spcPts val="0"/>
              </a:spcBef>
              <a:buClr>
                <a:srgbClr val="000000"/>
              </a:buClr>
              <a:buSzPts val="5400"/>
              <a:buNone/>
            </a:pPr>
            <a:r>
              <a:rPr lang="tr-TR" sz="1800" dirty="0" smtClean="0"/>
              <a:t>2.5</a:t>
            </a:r>
            <a:r>
              <a:rPr lang="tr-TR" sz="1800" dirty="0"/>
              <a:t>. Ekip çalışması becerileri nasıl geliştirilir</a:t>
            </a:r>
            <a:endParaRPr sz="1800" dirty="0"/>
          </a:p>
          <a:p>
            <a:pPr marL="396000" marR="5080" lvl="0" indent="0" algn="just" rtl="0">
              <a:lnSpc>
                <a:spcPct val="100000"/>
              </a:lnSpc>
              <a:spcBef>
                <a:spcPts val="0"/>
              </a:spcBef>
              <a:spcAft>
                <a:spcPts val="0"/>
              </a:spcAft>
              <a:buClr>
                <a:srgbClr val="000000"/>
              </a:buClr>
              <a:buSzPts val="5400"/>
              <a:buNone/>
            </a:pPr>
            <a:endParaRPr sz="1800" dirty="0">
              <a:latin typeface="Arial"/>
              <a:ea typeface="Arial"/>
              <a:cs typeface="Arial"/>
              <a:sym typeface="Arial"/>
            </a:endParaRPr>
          </a:p>
          <a:p>
            <a:pPr marL="396000" marR="5080" lvl="0" indent="0" algn="just" rtl="0">
              <a:lnSpc>
                <a:spcPct val="100000"/>
              </a:lnSpc>
              <a:spcBef>
                <a:spcPts val="0"/>
              </a:spcBef>
              <a:spcAft>
                <a:spcPts val="0"/>
              </a:spcAft>
              <a:buClr>
                <a:srgbClr val="000000"/>
              </a:buClr>
              <a:buSzPts val="5400"/>
              <a:buNone/>
            </a:pPr>
            <a:endParaRPr sz="1800" dirty="0">
              <a:latin typeface="Arial"/>
              <a:ea typeface="Arial"/>
              <a:cs typeface="Arial"/>
              <a:sym typeface="Arial"/>
            </a:endParaRPr>
          </a:p>
          <a:p>
            <a:pPr marL="457200" lvl="0" indent="-228600" algn="just" rtl="0">
              <a:lnSpc>
                <a:spcPct val="90000"/>
              </a:lnSpc>
              <a:spcBef>
                <a:spcPts val="1000"/>
              </a:spcBef>
              <a:spcAft>
                <a:spcPts val="0"/>
              </a:spcAft>
              <a:buSzPts val="2800"/>
              <a:buNone/>
            </a:pPr>
            <a:endParaRPr sz="1800" dirty="0">
              <a:latin typeface="Arial"/>
              <a:ea typeface="Arial"/>
              <a:cs typeface="Arial"/>
              <a:sym typeface="Arial"/>
            </a:endParaRPr>
          </a:p>
        </p:txBody>
      </p:sp>
      <p:sp>
        <p:nvSpPr>
          <p:cNvPr id="187" name="Google Shape;187;p81"/>
          <p:cNvSpPr txBox="1"/>
          <p:nvPr/>
        </p:nvSpPr>
        <p:spPr>
          <a:xfrm>
            <a:off x="6608375" y="1918150"/>
            <a:ext cx="5136900" cy="2677626"/>
          </a:xfrm>
          <a:prstGeom prst="rect">
            <a:avLst/>
          </a:prstGeom>
          <a:noFill/>
          <a:ln>
            <a:noFill/>
          </a:ln>
        </p:spPr>
        <p:txBody>
          <a:bodyPr spcFirstLastPara="1" wrap="square" lIns="91425" tIns="91425" rIns="91425" bIns="91425" anchor="t" anchorCtr="0">
            <a:spAutoFit/>
          </a:bodyPr>
          <a:lstStyle/>
          <a:p>
            <a:pPr marL="395999" marR="5080" lvl="0"/>
            <a:r>
              <a:rPr lang="tr-TR" sz="1800" b="1" dirty="0"/>
              <a:t>Ünite 3: </a:t>
            </a:r>
            <a:r>
              <a:rPr lang="tr-TR" sz="1800" dirty="0"/>
              <a:t>İlk yardım ve gıda zehirlenmesi </a:t>
            </a:r>
            <a:r>
              <a:rPr lang="tr-TR" sz="1800" dirty="0" smtClean="0"/>
              <a:t>tedavisi</a:t>
            </a:r>
          </a:p>
          <a:p>
            <a:pPr marL="395999" marR="5080" lvl="0"/>
            <a:r>
              <a:rPr lang="tr-TR" sz="1800" dirty="0" smtClean="0"/>
              <a:t>3.1</a:t>
            </a:r>
            <a:r>
              <a:rPr lang="tr-TR" sz="1800" dirty="0"/>
              <a:t>. İlk </a:t>
            </a:r>
            <a:r>
              <a:rPr lang="tr-TR" sz="1800" dirty="0" smtClean="0"/>
              <a:t>yardım</a:t>
            </a:r>
          </a:p>
          <a:p>
            <a:pPr marL="395999" marR="5080" lvl="0"/>
            <a:r>
              <a:rPr lang="tr-TR" sz="1800" dirty="0" smtClean="0"/>
              <a:t>3.2</a:t>
            </a:r>
            <a:r>
              <a:rPr lang="tr-TR" sz="1800" dirty="0"/>
              <a:t>. Gıda </a:t>
            </a:r>
            <a:r>
              <a:rPr lang="tr-TR" sz="1800" dirty="0" smtClean="0"/>
              <a:t>zehirlenmesi</a:t>
            </a:r>
          </a:p>
          <a:p>
            <a:pPr marL="395999" marR="5080" lvl="0"/>
            <a:endParaRPr lang="tr-TR" sz="1800" dirty="0" smtClean="0"/>
          </a:p>
          <a:p>
            <a:pPr marL="395999" marR="5080" lvl="0"/>
            <a:r>
              <a:rPr lang="tr-TR" sz="1800" b="1" dirty="0" smtClean="0"/>
              <a:t>Ünite </a:t>
            </a:r>
            <a:r>
              <a:rPr lang="tr-TR" sz="1800" b="1" dirty="0"/>
              <a:t>4: </a:t>
            </a:r>
            <a:r>
              <a:rPr lang="tr-TR" sz="1800" dirty="0"/>
              <a:t>Hijyen (Genel ve Covid-19 İçin</a:t>
            </a:r>
            <a:r>
              <a:rPr lang="tr-TR" sz="1800" dirty="0" smtClean="0"/>
              <a:t>)</a:t>
            </a:r>
          </a:p>
          <a:p>
            <a:pPr marL="395999" marR="5080" lvl="0"/>
            <a:r>
              <a:rPr lang="tr-TR" sz="1800" dirty="0" smtClean="0"/>
              <a:t>4.1</a:t>
            </a:r>
            <a:r>
              <a:rPr lang="tr-TR" sz="1800" dirty="0"/>
              <a:t>. İyi mutfak </a:t>
            </a:r>
            <a:r>
              <a:rPr lang="tr-TR" sz="1800" dirty="0" smtClean="0"/>
              <a:t>hijyeni</a:t>
            </a:r>
          </a:p>
          <a:p>
            <a:pPr marL="395999" marR="5080" lvl="0"/>
            <a:r>
              <a:rPr lang="tr-TR" sz="1800" dirty="0" smtClean="0"/>
              <a:t>4.2</a:t>
            </a:r>
            <a:r>
              <a:rPr lang="tr-TR" sz="1800" dirty="0"/>
              <a:t>. İyi bir el yıkama </a:t>
            </a:r>
            <a:r>
              <a:rPr lang="tr-TR" sz="1800" dirty="0" smtClean="0"/>
              <a:t>yöntemi</a:t>
            </a:r>
          </a:p>
          <a:p>
            <a:pPr marL="395999" marR="5080" lvl="0"/>
            <a:r>
              <a:rPr lang="tr-TR" sz="1800" dirty="0" smtClean="0"/>
              <a:t>4.3</a:t>
            </a:r>
            <a:r>
              <a:rPr lang="tr-TR" sz="1800" dirty="0"/>
              <a:t>. Gıda </a:t>
            </a:r>
            <a:r>
              <a:rPr lang="tr-TR" sz="1800" dirty="0" err="1"/>
              <a:t>kontaminasyonunun</a:t>
            </a:r>
            <a:r>
              <a:rPr lang="tr-TR" sz="1800" dirty="0"/>
              <a:t> önlenmesi</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2"/>
          <p:cNvSpPr txBox="1"/>
          <p:nvPr/>
        </p:nvSpPr>
        <p:spPr>
          <a:xfrm>
            <a:off x="753977" y="2181270"/>
            <a:ext cx="10944809" cy="2880470"/>
          </a:xfrm>
          <a:prstGeom prst="rect">
            <a:avLst/>
          </a:prstGeom>
          <a:noFill/>
          <a:ln>
            <a:noFill/>
          </a:ln>
        </p:spPr>
        <p:txBody>
          <a:bodyPr spcFirstLastPara="1" wrap="square" lIns="91425" tIns="45700" rIns="91425" bIns="45700" anchor="ctr" anchorCtr="0">
            <a:normAutofit/>
          </a:bodyPr>
          <a:lstStyle/>
          <a:p>
            <a:pPr lvl="0" algn="ctr">
              <a:lnSpc>
                <a:spcPct val="90000"/>
              </a:lnSpc>
              <a:buSzPts val="4000"/>
            </a:pPr>
            <a:r>
              <a:rPr lang="en-US" sz="4000" b="1">
                <a:solidFill>
                  <a:schemeClr val="accent1"/>
                </a:solidFill>
              </a:rPr>
              <a:t>ÜNİTE 1:KÜLTÜREL KONULAR, GIDA GELENEKLİĞİ, ÜRÜNLER VE YEME ALIŞKANLIKLARI</a:t>
            </a:r>
            <a:endParaRPr sz="40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5026</Words>
  <Application>Microsoft Office PowerPoint</Application>
  <PresentationFormat>Geniş ekran</PresentationFormat>
  <Paragraphs>670</Paragraphs>
  <Slides>77</Slides>
  <Notes>77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77</vt:i4>
      </vt:variant>
    </vt:vector>
  </HeadingPairs>
  <TitlesOfParts>
    <vt:vector size="82" baseType="lpstr">
      <vt:lpstr>Oswald</vt:lpstr>
      <vt:lpstr>Arial</vt:lpstr>
      <vt:lpstr>Courier New</vt:lpstr>
      <vt:lpstr>Calibri</vt:lpstr>
      <vt:lpstr>Office Teması</vt:lpstr>
      <vt:lpstr>PowerPoint Sunusu</vt:lpstr>
      <vt:lpstr>MUTFAK SEKTÖRÜ POZİSYONLARINDA ÖNCELİK</vt:lpstr>
      <vt:lpstr>MUTFAK SEKTÖRÜ POZİSYONLARINDA ÖNCELİK</vt:lpstr>
      <vt:lpstr>PRIORITY FOR CULINARY SECTOR POSITIONS</vt:lpstr>
      <vt:lpstr>AMAÇ VE HEDEFLER</vt:lpstr>
      <vt:lpstr>ÖĞRENME ÇIKTILARI</vt:lpstr>
      <vt:lpstr>ANAHTAR KELİMELER</vt:lpstr>
      <vt:lpstr>İÇİNDEKİLER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Proje ortağı ülkelerden yemek gelenekleri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Özet</vt:lpstr>
      <vt:lpstr>Referans listesi</vt:lpstr>
      <vt:lpstr>PowerPoint Sunusu</vt:lpstr>
      <vt:lpstr>PowerPoint Sunusu</vt:lpstr>
      <vt:lpstr>PowerPoint Sunusu</vt:lpstr>
      <vt:lpstr>PowerPoint Sunusu</vt:lpstr>
      <vt:lpstr>PowerPoint Sunusu</vt:lpstr>
      <vt:lpstr>PowerPoint Sunusu</vt:lpstr>
      <vt:lpstr>PowerPoint Sunusu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AB Çalışmaları Merkezi Derneği</dc:creator>
  <cp:lastModifiedBy>Nesibe Esen</cp:lastModifiedBy>
  <cp:revision>12</cp:revision>
  <dcterms:created xsi:type="dcterms:W3CDTF">2021-01-21T13:54:20Z</dcterms:created>
  <dcterms:modified xsi:type="dcterms:W3CDTF">2021-03-26T12:33:44Z</dcterms:modified>
</cp:coreProperties>
</file>